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1" r:id="rId3"/>
    <p:sldId id="5601" r:id="rId4"/>
    <p:sldId id="5617" r:id="rId5"/>
    <p:sldId id="5604" r:id="rId6"/>
    <p:sldId id="413" r:id="rId7"/>
    <p:sldId id="263" r:id="rId8"/>
    <p:sldId id="5612" r:id="rId9"/>
    <p:sldId id="5618" r:id="rId10"/>
    <p:sldId id="5653" r:id="rId11"/>
    <p:sldId id="5629" r:id="rId12"/>
    <p:sldId id="5620" r:id="rId13"/>
    <p:sldId id="5624" r:id="rId14"/>
    <p:sldId id="5631" r:id="rId15"/>
    <p:sldId id="5622" r:id="rId16"/>
    <p:sldId id="5652" r:id="rId17"/>
    <p:sldId id="5625" r:id="rId18"/>
    <p:sldId id="5650" r:id="rId19"/>
    <p:sldId id="5635" r:id="rId20"/>
    <p:sldId id="5636" r:id="rId21"/>
    <p:sldId id="5637" r:id="rId22"/>
    <p:sldId id="5628" r:id="rId23"/>
    <p:sldId id="5590"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882D"/>
    <a:srgbClr val="D9A966"/>
    <a:srgbClr val="D8A965"/>
    <a:srgbClr val="192F47"/>
    <a:srgbClr val="12377A"/>
    <a:srgbClr val="D1D6DC"/>
    <a:srgbClr val="FFFFFF"/>
    <a:srgbClr val="F6837A"/>
    <a:srgbClr val="2D739A"/>
    <a:srgbClr val="1256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3220" autoAdjust="0"/>
  </p:normalViewPr>
  <p:slideViewPr>
    <p:cSldViewPr snapToGrid="0">
      <p:cViewPr varScale="1">
        <p:scale>
          <a:sx n="69" d="100"/>
          <a:sy n="69" d="100"/>
        </p:scale>
        <p:origin x="882"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4080"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lineChart>
        <c:grouping val="standard"/>
        <c:varyColors val="0"/>
        <c:ser>
          <c:idx val="0"/>
          <c:order val="0"/>
          <c:tx>
            <c:strRef>
              <c:f>Sheet1!$B$1</c:f>
              <c:strCache>
                <c:ptCount val="1"/>
                <c:pt idx="0">
                  <c:v>سعر الصندوق</c:v>
                </c:pt>
              </c:strCache>
            </c:strRef>
          </c:tx>
          <c:spPr>
            <a:ln w="38100" cap="flat">
              <a:solidFill>
                <a:srgbClr val="C49A45"/>
              </a:solidFill>
              <a:prstDash val="solid"/>
              <a:round/>
            </a:ln>
            <a:effectLst/>
          </c:spPr>
          <c:marker>
            <c:symbol val="circle"/>
            <c:size val="6"/>
            <c:spPr>
              <a:solidFill>
                <a:srgbClr val="C49A45"/>
              </a:solidFill>
              <a:ln w="9525" cap="flat">
                <a:solidFill>
                  <a:srgbClr val="C49A45"/>
                </a:solidFill>
                <a:prstDash val="solid"/>
                <a:round/>
              </a:ln>
              <a:effectLst/>
            </c:spPr>
          </c:marker>
          <c:cat>
            <c:strRef>
              <c:f>Sheet1!$A$2:$A$9</c:f>
              <c:strCache>
                <c:ptCount val="8"/>
                <c:pt idx="0">
                  <c:v>1</c:v>
                </c:pt>
                <c:pt idx="1">
                  <c:v>2</c:v>
                </c:pt>
                <c:pt idx="2">
                  <c:v>3</c:v>
                </c:pt>
                <c:pt idx="3">
                  <c:v>4</c:v>
                </c:pt>
                <c:pt idx="4">
                  <c:v>5</c:v>
                </c:pt>
                <c:pt idx="5">
                  <c:v>6</c:v>
                </c:pt>
                <c:pt idx="6">
                  <c:v>7</c:v>
                </c:pt>
                <c:pt idx="7">
                  <c:v>8</c:v>
                </c:pt>
              </c:strCache>
            </c:strRef>
          </c:cat>
          <c:val>
            <c:numRef>
              <c:f>Sheet1!$B$2:$B$9</c:f>
              <c:numCache>
                <c:formatCode>General</c:formatCode>
                <c:ptCount val="8"/>
                <c:pt idx="0">
                  <c:v>100</c:v>
                </c:pt>
                <c:pt idx="1">
                  <c:v>103</c:v>
                </c:pt>
                <c:pt idx="2">
                  <c:v>101</c:v>
                </c:pt>
                <c:pt idx="3">
                  <c:v>99</c:v>
                </c:pt>
                <c:pt idx="4">
                  <c:v>97</c:v>
                </c:pt>
                <c:pt idx="5">
                  <c:v>100</c:v>
                </c:pt>
                <c:pt idx="6">
                  <c:v>102</c:v>
                </c:pt>
                <c:pt idx="7">
                  <c:v>100</c:v>
                </c:pt>
              </c:numCache>
            </c:numRef>
          </c:val>
          <c:smooth val="1"/>
          <c:extLst>
            <c:ext xmlns:c16="http://schemas.microsoft.com/office/drawing/2014/chart" uri="{C3380CC4-5D6E-409C-BE32-E72D297353CC}">
              <c16:uniqueId val="{00000000-7300-4F00-A598-B370AEDA5C4D}"/>
            </c:ext>
          </c:extLst>
        </c:ser>
        <c:ser>
          <c:idx val="1"/>
          <c:order val="1"/>
          <c:tx>
            <c:strRef>
              <c:f>Sheet1!$C$1</c:f>
              <c:strCache>
                <c:ptCount val="1"/>
                <c:pt idx="0">
                  <c:v>صافي قيمة الأصول</c:v>
                </c:pt>
              </c:strCache>
            </c:strRef>
          </c:tx>
          <c:spPr>
            <a:ln w="38100" cap="flat">
              <a:solidFill>
                <a:srgbClr val="12377A"/>
              </a:solidFill>
              <a:prstDash val="solid"/>
              <a:round/>
            </a:ln>
            <a:effectLst/>
          </c:spPr>
          <c:marker>
            <c:symbol val="circle"/>
            <c:size val="6"/>
            <c:spPr>
              <a:solidFill>
                <a:srgbClr val="12377A"/>
              </a:solidFill>
              <a:ln w="9525" cap="flat">
                <a:solidFill>
                  <a:srgbClr val="12377A"/>
                </a:solidFill>
                <a:prstDash val="solid"/>
                <a:round/>
              </a:ln>
              <a:effectLst/>
            </c:spPr>
          </c:marker>
          <c:cat>
            <c:strRef>
              <c:f>Sheet1!$A$2:$A$9</c:f>
              <c:strCache>
                <c:ptCount val="8"/>
                <c:pt idx="0">
                  <c:v>1</c:v>
                </c:pt>
                <c:pt idx="1">
                  <c:v>2</c:v>
                </c:pt>
                <c:pt idx="2">
                  <c:v>3</c:v>
                </c:pt>
                <c:pt idx="3">
                  <c:v>4</c:v>
                </c:pt>
                <c:pt idx="4">
                  <c:v>5</c:v>
                </c:pt>
                <c:pt idx="5">
                  <c:v>6</c:v>
                </c:pt>
                <c:pt idx="6">
                  <c:v>7</c:v>
                </c:pt>
                <c:pt idx="7">
                  <c:v>8</c:v>
                </c:pt>
              </c:strCache>
            </c:strRef>
          </c:cat>
          <c:val>
            <c:numRef>
              <c:f>Sheet1!$C$2:$C$9</c:f>
              <c:numCache>
                <c:formatCode>General</c:formatCode>
                <c:ptCount val="8"/>
                <c:pt idx="0">
                  <c:v>100</c:v>
                </c:pt>
                <c:pt idx="1">
                  <c:v>100</c:v>
                </c:pt>
                <c:pt idx="2">
                  <c:v>100</c:v>
                </c:pt>
                <c:pt idx="3">
                  <c:v>100</c:v>
                </c:pt>
                <c:pt idx="4">
                  <c:v>100</c:v>
                </c:pt>
                <c:pt idx="5">
                  <c:v>100</c:v>
                </c:pt>
                <c:pt idx="6">
                  <c:v>100</c:v>
                </c:pt>
                <c:pt idx="7">
                  <c:v>100</c:v>
                </c:pt>
              </c:numCache>
            </c:numRef>
          </c:val>
          <c:smooth val="1"/>
          <c:extLst>
            <c:ext xmlns:c16="http://schemas.microsoft.com/office/drawing/2014/chart" uri="{C3380CC4-5D6E-409C-BE32-E72D297353CC}">
              <c16:uniqueId val="{00000001-7300-4F00-A598-B370AEDA5C4D}"/>
            </c:ext>
          </c:extLst>
        </c:ser>
        <c:dLbls>
          <c:showLegendKey val="0"/>
          <c:showVal val="0"/>
          <c:showCatName val="0"/>
          <c:showSerName val="0"/>
          <c:showPercent val="0"/>
          <c:showBubbleSize val="0"/>
        </c:dLbls>
        <c:marker val="1"/>
        <c:smooth val="0"/>
        <c:axId val="2094734554"/>
        <c:axId val="2094734552"/>
      </c:lineChart>
      <c:catAx>
        <c:axId val="2094734554"/>
        <c:scaling>
          <c:orientation val="minMax"/>
        </c:scaling>
        <c:delete val="0"/>
        <c:axPos val="b"/>
        <c:numFmt formatCode="General" sourceLinked="1"/>
        <c:majorTickMark val="out"/>
        <c:minorTickMark val="none"/>
        <c:tickLblPos val="low"/>
        <c:spPr>
          <a:ln w="12700" cap="flat">
            <a:solidFill>
              <a:srgbClr val="6D6E70"/>
            </a:solidFill>
            <a:prstDash val="solid"/>
            <a:round/>
          </a:ln>
        </c:spPr>
        <c:txPr>
          <a:bodyPr/>
          <a:lstStyle/>
          <a:p>
            <a:pPr>
              <a:defRPr sz="1200" b="0" i="0" u="none" strike="noStrike">
                <a:solidFill>
                  <a:srgbClr val="6D6E70"/>
                </a:solidFill>
                <a:latin typeface="Arial"/>
              </a:defRPr>
            </a:pPr>
            <a:endParaRPr lang="en-US"/>
          </a:p>
        </c:txPr>
        <c:crossAx val="2094734552"/>
        <c:crosses val="autoZero"/>
        <c:auto val="1"/>
        <c:lblAlgn val="ctr"/>
        <c:lblOffset val="100"/>
        <c:noMultiLvlLbl val="1"/>
      </c:catAx>
      <c:valAx>
        <c:axId val="2094734552"/>
        <c:scaling>
          <c:orientation val="minMax"/>
          <c:max val="106"/>
          <c:min val="94"/>
        </c:scaling>
        <c:delete val="0"/>
        <c:axPos val="l"/>
        <c:majorGridlines>
          <c:spPr>
            <a:ln w="6350" cap="flat">
              <a:solidFill>
                <a:srgbClr val="EAECEF"/>
              </a:solidFill>
              <a:prstDash val="solid"/>
              <a:round/>
            </a:ln>
          </c:spPr>
        </c:majorGridlines>
        <c:numFmt formatCode="General" sourceLinked="0"/>
        <c:majorTickMark val="out"/>
        <c:minorTickMark val="none"/>
        <c:tickLblPos val="nextTo"/>
        <c:spPr>
          <a:ln w="12700" cap="flat">
            <a:solidFill>
              <a:srgbClr val="6D6E70"/>
            </a:solidFill>
            <a:prstDash val="solid"/>
            <a:round/>
          </a:ln>
        </c:spPr>
        <c:txPr>
          <a:bodyPr/>
          <a:lstStyle/>
          <a:p>
            <a:pPr>
              <a:defRPr sz="1200" b="0" i="0" u="none" strike="noStrike">
                <a:solidFill>
                  <a:srgbClr val="6D6E70"/>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sz="1100">
              <a:solidFill>
                <a:srgbClr val="12377A"/>
              </a:solidFill>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FD3F2-6A71-47CB-B4CE-5DBA0F04EE0E}"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058C3403-4407-4BF3-B044-17A7606B131B}">
      <dgm:prSet/>
      <dgm:spPr/>
      <dgm:t>
        <a:bodyPr/>
        <a:lstStyle/>
        <a:p>
          <a:pPr algn="r">
            <a:lnSpc>
              <a:spcPct val="100000"/>
            </a:lnSpc>
          </a:pPr>
          <a:r>
            <a:rPr lang="ar-KW" dirty="0">
              <a:cs typeface="mohammad bold art 1" pitchFamily="2" charset="-78"/>
            </a:rPr>
            <a:t>جذب الصناديق والإصدارات الأجنبية</a:t>
          </a:r>
          <a:endParaRPr lang="en-US" dirty="0">
            <a:cs typeface="mohammad bold art 1" pitchFamily="2" charset="-78"/>
          </a:endParaRPr>
        </a:p>
      </dgm:t>
    </dgm:pt>
    <dgm:pt modelId="{5EAFBC57-DF11-4B2C-BCC3-4CE67A5C137B}" type="parTrans" cxnId="{0810D4CF-7E10-412E-91FA-6C07CD8DA408}">
      <dgm:prSet/>
      <dgm:spPr/>
      <dgm:t>
        <a:bodyPr/>
        <a:lstStyle/>
        <a:p>
          <a:endParaRPr lang="en-US"/>
        </a:p>
      </dgm:t>
    </dgm:pt>
    <dgm:pt modelId="{18C754DA-81D3-441E-9854-41F35C718556}" type="sibTrans" cxnId="{0810D4CF-7E10-412E-91FA-6C07CD8DA408}">
      <dgm:prSet/>
      <dgm:spPr/>
      <dgm:t>
        <a:bodyPr/>
        <a:lstStyle/>
        <a:p>
          <a:endParaRPr lang="en-US"/>
        </a:p>
      </dgm:t>
    </dgm:pt>
    <dgm:pt modelId="{CDDE7779-F565-4701-95FA-4EBB808F7E23}">
      <dgm:prSet/>
      <dgm:spPr/>
      <dgm:t>
        <a:bodyPr/>
        <a:lstStyle/>
        <a:p>
          <a:pPr algn="r">
            <a:lnSpc>
              <a:spcPct val="100000"/>
            </a:lnSpc>
          </a:pPr>
          <a:r>
            <a:rPr lang="ar-KW" dirty="0">
              <a:cs typeface="mohammad bold art 1" pitchFamily="2" charset="-78"/>
            </a:rPr>
            <a:t>ضوابط واضحة للاستثمار وفق معايير عالمية</a:t>
          </a:r>
          <a:endParaRPr lang="en-US" dirty="0">
            <a:cs typeface="mohammad bold art 1" pitchFamily="2" charset="-78"/>
          </a:endParaRPr>
        </a:p>
      </dgm:t>
    </dgm:pt>
    <dgm:pt modelId="{F99C2894-C7CE-431E-B895-ABBC39BB784B}" type="parTrans" cxnId="{52EA5FF6-21B8-44CE-BEAF-262F959A9CAA}">
      <dgm:prSet/>
      <dgm:spPr/>
      <dgm:t>
        <a:bodyPr/>
        <a:lstStyle/>
        <a:p>
          <a:endParaRPr lang="en-US"/>
        </a:p>
      </dgm:t>
    </dgm:pt>
    <dgm:pt modelId="{B1101794-6B57-4546-B585-437C7648D7B6}" type="sibTrans" cxnId="{52EA5FF6-21B8-44CE-BEAF-262F959A9CAA}">
      <dgm:prSet/>
      <dgm:spPr/>
      <dgm:t>
        <a:bodyPr/>
        <a:lstStyle/>
        <a:p>
          <a:endParaRPr lang="en-US"/>
        </a:p>
      </dgm:t>
    </dgm:pt>
    <dgm:pt modelId="{F5BA762B-934C-4C1C-898A-B360F42C9A0E}">
      <dgm:prSet/>
      <dgm:spPr/>
      <dgm:t>
        <a:bodyPr/>
        <a:lstStyle/>
        <a:p>
          <a:pPr>
            <a:lnSpc>
              <a:spcPct val="100000"/>
            </a:lnSpc>
          </a:pPr>
          <a:endParaRPr lang="en-US" dirty="0"/>
        </a:p>
      </dgm:t>
    </dgm:pt>
    <dgm:pt modelId="{55D69261-C872-4472-85ED-2DEE99E2FA2B}" type="parTrans" cxnId="{88D71C8C-2701-48B1-AA44-7CEFD5E4670D}">
      <dgm:prSet/>
      <dgm:spPr/>
      <dgm:t>
        <a:bodyPr/>
        <a:lstStyle/>
        <a:p>
          <a:endParaRPr lang="en-US"/>
        </a:p>
      </dgm:t>
    </dgm:pt>
    <dgm:pt modelId="{FF080368-CDB6-4712-8F03-60C12B9C3048}" type="sibTrans" cxnId="{88D71C8C-2701-48B1-AA44-7CEFD5E4670D}">
      <dgm:prSet/>
      <dgm:spPr/>
      <dgm:t>
        <a:bodyPr/>
        <a:lstStyle/>
        <a:p>
          <a:endParaRPr lang="en-US"/>
        </a:p>
      </dgm:t>
    </dgm:pt>
    <dgm:pt modelId="{E829873A-5013-4ECC-8588-08BAB59F728E}">
      <dgm:prSet/>
      <dgm:spPr>
        <a:solidFill>
          <a:schemeClr val="bg1"/>
        </a:solidFill>
        <a:ln w="25400">
          <a:noFill/>
        </a:ln>
      </dgm:spPr>
      <dgm:t>
        <a:bodyPr/>
        <a:lstStyle/>
        <a:p>
          <a:pPr algn="r">
            <a:lnSpc>
              <a:spcPct val="100000"/>
            </a:lnSpc>
          </a:pPr>
          <a:r>
            <a:rPr lang="ar-KW" dirty="0">
              <a:latin typeface="ةخا"/>
              <a:cs typeface="mohammad bold art 1" pitchFamily="2" charset="-78"/>
            </a:rPr>
            <a:t>تنويع في المنتجات المالية</a:t>
          </a:r>
          <a:endParaRPr lang="en-US" dirty="0">
            <a:latin typeface="ةخا"/>
            <a:cs typeface="mohammad bold art 1" pitchFamily="2" charset="-78"/>
          </a:endParaRPr>
        </a:p>
      </dgm:t>
    </dgm:pt>
    <dgm:pt modelId="{11A74356-76ED-40DE-946D-8BC8617FB7EC}" type="parTrans" cxnId="{33ED726C-B2B6-477E-B8A1-28B75E522B1B}">
      <dgm:prSet/>
      <dgm:spPr/>
      <dgm:t>
        <a:bodyPr/>
        <a:lstStyle/>
        <a:p>
          <a:endParaRPr lang="en-US"/>
        </a:p>
      </dgm:t>
    </dgm:pt>
    <dgm:pt modelId="{F4DF2AA1-B0AE-4654-814B-1E678F478318}" type="sibTrans" cxnId="{33ED726C-B2B6-477E-B8A1-28B75E522B1B}">
      <dgm:prSet/>
      <dgm:spPr/>
      <dgm:t>
        <a:bodyPr/>
        <a:lstStyle/>
        <a:p>
          <a:endParaRPr lang="en-US"/>
        </a:p>
      </dgm:t>
    </dgm:pt>
    <dgm:pt modelId="{34D85E9B-1004-4607-A98D-655A45B4BBD4}">
      <dgm:prSet/>
      <dgm:spPr>
        <a:solidFill>
          <a:schemeClr val="bg1"/>
        </a:solidFill>
        <a:ln w="25400">
          <a:noFill/>
        </a:ln>
      </dgm:spPr>
      <dgm:t>
        <a:bodyPr/>
        <a:lstStyle/>
        <a:p>
          <a:pPr algn="r">
            <a:lnSpc>
              <a:spcPct val="100000"/>
            </a:lnSpc>
          </a:pPr>
          <a:r>
            <a:rPr lang="ar-KW" dirty="0">
              <a:latin typeface="ةخا"/>
              <a:cs typeface="mohammad bold art 1" pitchFamily="2" charset="-78"/>
            </a:rPr>
            <a:t>تحسين كفاءة التسعير</a:t>
          </a:r>
          <a:endParaRPr lang="en-US" dirty="0">
            <a:latin typeface="ةخا"/>
            <a:cs typeface="mohammad bold art 1" pitchFamily="2" charset="-78"/>
          </a:endParaRPr>
        </a:p>
      </dgm:t>
    </dgm:pt>
    <dgm:pt modelId="{2F78507D-CACB-4FF1-8E5A-098A273239C3}" type="sibTrans" cxnId="{11575A71-909F-4371-945D-322A9482350B}">
      <dgm:prSet/>
      <dgm:spPr/>
      <dgm:t>
        <a:bodyPr/>
        <a:lstStyle/>
        <a:p>
          <a:endParaRPr lang="en-US"/>
        </a:p>
      </dgm:t>
    </dgm:pt>
    <dgm:pt modelId="{101359E8-9E75-4E32-8AD5-3A81248930E2}" type="parTrans" cxnId="{11575A71-909F-4371-945D-322A9482350B}">
      <dgm:prSet/>
      <dgm:spPr/>
      <dgm:t>
        <a:bodyPr/>
        <a:lstStyle/>
        <a:p>
          <a:endParaRPr lang="en-US"/>
        </a:p>
      </dgm:t>
    </dgm:pt>
    <dgm:pt modelId="{E4C46C34-E1B1-455B-8C7A-AC2F7649F7A7}" type="pres">
      <dgm:prSet presAssocID="{89EFD3F2-6A71-47CB-B4CE-5DBA0F04EE0E}" presName="root" presStyleCnt="0">
        <dgm:presLayoutVars>
          <dgm:dir/>
          <dgm:resizeHandles val="exact"/>
        </dgm:presLayoutVars>
      </dgm:prSet>
      <dgm:spPr/>
    </dgm:pt>
    <dgm:pt modelId="{99EAE647-2D58-4AC3-ACD5-2907FCAD4397}" type="pres">
      <dgm:prSet presAssocID="{058C3403-4407-4BF3-B044-17A7606B131B}" presName="compNode" presStyleCnt="0"/>
      <dgm:spPr/>
    </dgm:pt>
    <dgm:pt modelId="{3EB4E5E9-27D5-421A-AB2B-4AF3A93AAFE8}" type="pres">
      <dgm:prSet presAssocID="{058C3403-4407-4BF3-B044-17A7606B131B}" presName="bgRect" presStyleLbl="bgShp" presStyleIdx="0" presStyleCnt="5" custScaleY="103644" custLinFactNeighborX="484" custLinFactNeighborY="29815"/>
      <dgm:spPr>
        <a:noFill/>
        <a:ln w="25400">
          <a:solidFill>
            <a:srgbClr val="AF882D"/>
          </a:solidFill>
        </a:ln>
      </dgm:spPr>
    </dgm:pt>
    <dgm:pt modelId="{01F0B5DC-9C13-45DA-A57A-35C17BD431AC}" type="pres">
      <dgm:prSet presAssocID="{058C3403-4407-4BF3-B044-17A7606B131B}" presName="iconRect" presStyleLbl="node1" presStyleIdx="0" presStyleCnt="5" custLinFactX="581671" custLinFactNeighborX="600000" custLinFactNeighborY="483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C6F395A3-41C9-4DD3-86F3-CB202D3E4472}" type="pres">
      <dgm:prSet presAssocID="{058C3403-4407-4BF3-B044-17A7606B131B}" presName="spaceRect" presStyleCnt="0"/>
      <dgm:spPr/>
    </dgm:pt>
    <dgm:pt modelId="{D2442711-6AD0-4D81-AD11-EBB6F5E19D42}" type="pres">
      <dgm:prSet presAssocID="{058C3403-4407-4BF3-B044-17A7606B131B}" presName="parTx" presStyleLbl="revTx" presStyleIdx="0" presStyleCnt="5" custScaleX="83060" custLinFactNeighborX="-11636" custLinFactNeighborY="31731">
        <dgm:presLayoutVars>
          <dgm:chMax val="0"/>
          <dgm:chPref val="0"/>
        </dgm:presLayoutVars>
      </dgm:prSet>
      <dgm:spPr/>
    </dgm:pt>
    <dgm:pt modelId="{91E28AD5-51E6-4C39-8E02-27C81B93E0B7}" type="pres">
      <dgm:prSet presAssocID="{18C754DA-81D3-441E-9854-41F35C718556}" presName="sibTrans" presStyleCnt="0"/>
      <dgm:spPr/>
    </dgm:pt>
    <dgm:pt modelId="{DC1D4725-7A88-42AC-A363-5492A3B97F15}" type="pres">
      <dgm:prSet presAssocID="{CDDE7779-F565-4701-95FA-4EBB808F7E23}" presName="compNode" presStyleCnt="0"/>
      <dgm:spPr/>
    </dgm:pt>
    <dgm:pt modelId="{05EC3B3F-511F-4B6F-A8B5-DA44BBB79352}" type="pres">
      <dgm:prSet presAssocID="{CDDE7779-F565-4701-95FA-4EBB808F7E23}" presName="bgRect" presStyleLbl="bgShp" presStyleIdx="1" presStyleCnt="5" custScaleY="99116" custLinFactNeighborX="-421" custLinFactNeighborY="20135"/>
      <dgm:spPr>
        <a:solidFill>
          <a:schemeClr val="bg1"/>
        </a:solidFill>
        <a:ln w="25400">
          <a:solidFill>
            <a:srgbClr val="AF882D"/>
          </a:solidFill>
        </a:ln>
      </dgm:spPr>
    </dgm:pt>
    <dgm:pt modelId="{C94E29E5-6B86-4A34-BE93-EA08826F3372}" type="pres">
      <dgm:prSet presAssocID="{CDDE7779-F565-4701-95FA-4EBB808F7E23}" presName="iconRect" presStyleLbl="node1" presStyleIdx="1" presStyleCnt="5" custLinFactX="574977" custLinFactNeighborX="600000" custLinFactNeighborY="4512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0BEEFCFF-806B-46E9-8DDB-7027F03A3B85}" type="pres">
      <dgm:prSet presAssocID="{CDDE7779-F565-4701-95FA-4EBB808F7E23}" presName="spaceRect" presStyleCnt="0"/>
      <dgm:spPr/>
    </dgm:pt>
    <dgm:pt modelId="{F98DA512-DB8E-4E04-A8A8-45A2FFF630D0}" type="pres">
      <dgm:prSet presAssocID="{CDDE7779-F565-4701-95FA-4EBB808F7E23}" presName="parTx" presStyleLbl="revTx" presStyleIdx="1" presStyleCnt="5" custScaleX="78417" custScaleY="58204" custLinFactNeighborX="-6768" custLinFactNeighborY="23214">
        <dgm:presLayoutVars>
          <dgm:chMax val="0"/>
          <dgm:chPref val="0"/>
        </dgm:presLayoutVars>
      </dgm:prSet>
      <dgm:spPr/>
    </dgm:pt>
    <dgm:pt modelId="{1FB5404F-70D9-47A9-A3A3-C56E89EB3F52}" type="pres">
      <dgm:prSet presAssocID="{B1101794-6B57-4546-B585-437C7648D7B6}" presName="sibTrans" presStyleCnt="0"/>
      <dgm:spPr/>
    </dgm:pt>
    <dgm:pt modelId="{174824CF-5139-4A21-8EA7-26038326B2D9}" type="pres">
      <dgm:prSet presAssocID="{F5BA762B-934C-4C1C-898A-B360F42C9A0E}" presName="compNode" presStyleCnt="0"/>
      <dgm:spPr/>
    </dgm:pt>
    <dgm:pt modelId="{1CA93094-43F8-4EF2-AA5E-B67AA1CFD222}" type="pres">
      <dgm:prSet presAssocID="{F5BA762B-934C-4C1C-898A-B360F42C9A0E}" presName="bgRect" presStyleLbl="bgShp" presStyleIdx="2" presStyleCnt="5" custScaleY="103429" custLinFactNeighborX="484" custLinFactNeighborY="6792"/>
      <dgm:spPr>
        <a:solidFill>
          <a:schemeClr val="bg1"/>
        </a:solidFill>
        <a:ln w="25400">
          <a:solidFill>
            <a:srgbClr val="AF882D"/>
          </a:solidFill>
        </a:ln>
      </dgm:spPr>
    </dgm:pt>
    <dgm:pt modelId="{8DDAF33E-55E5-411D-A478-E04456799203}" type="pres">
      <dgm:prSet presAssocID="{F5BA762B-934C-4C1C-898A-B360F42C9A0E}" presName="iconRect" presStyleLbl="node1" presStyleIdx="2" presStyleCnt="5" custLinFactNeighborX="-14188" custLinFactNeighborY="10243"/>
      <dgm:spPr>
        <a:solidFill>
          <a:schemeClr val="bg1"/>
        </a:solidFill>
      </dgm:spPr>
    </dgm:pt>
    <dgm:pt modelId="{6F1D825B-102D-4413-B7EB-2E8130E51183}" type="pres">
      <dgm:prSet presAssocID="{F5BA762B-934C-4C1C-898A-B360F42C9A0E}" presName="spaceRect" presStyleCnt="0"/>
      <dgm:spPr/>
    </dgm:pt>
    <dgm:pt modelId="{53FBF867-25E8-487E-9FEE-F48FBB458BB8}" type="pres">
      <dgm:prSet presAssocID="{F5BA762B-934C-4C1C-898A-B360F42C9A0E}" presName="parTx" presStyleLbl="revTx" presStyleIdx="2" presStyleCnt="5" custLinFactNeighborX="-518" custLinFactNeighborY="7517">
        <dgm:presLayoutVars>
          <dgm:chMax val="0"/>
          <dgm:chPref val="0"/>
        </dgm:presLayoutVars>
      </dgm:prSet>
      <dgm:spPr/>
    </dgm:pt>
    <dgm:pt modelId="{8E26F0CE-B656-4ACE-8012-8184B49CFFF0}" type="pres">
      <dgm:prSet presAssocID="{FF080368-CDB6-4712-8F03-60C12B9C3048}" presName="sibTrans" presStyleCnt="0"/>
      <dgm:spPr/>
    </dgm:pt>
    <dgm:pt modelId="{E9278B9B-0923-4900-AE67-EFFE69350419}" type="pres">
      <dgm:prSet presAssocID="{E829873A-5013-4ECC-8588-08BAB59F728E}" presName="compNode" presStyleCnt="0"/>
      <dgm:spPr/>
    </dgm:pt>
    <dgm:pt modelId="{0DB03425-DB3A-4BA8-AA60-72995C259FF4}" type="pres">
      <dgm:prSet presAssocID="{E829873A-5013-4ECC-8588-08BAB59F728E}" presName="bgRect" presStyleLbl="bgShp" presStyleIdx="3" presStyleCnt="5"/>
      <dgm:spPr>
        <a:noFill/>
        <a:ln w="25400">
          <a:noFill/>
        </a:ln>
      </dgm:spPr>
    </dgm:pt>
    <dgm:pt modelId="{F17DE079-F892-44DB-A11B-CF2CBBCF8A2C}" type="pres">
      <dgm:prSet presAssocID="{E829873A-5013-4ECC-8588-08BAB59F728E}" presName="iconRect" presStyleLbl="node1" presStyleIdx="3" presStyleCnt="5" custLinFactX="600000" custLinFactNeighborX="607812" custLinFactNeighborY="30170"/>
      <dgm:spPr>
        <a:solidFill>
          <a:schemeClr val="bg1"/>
        </a:solidFill>
      </dgm:spPr>
    </dgm:pt>
    <dgm:pt modelId="{6E446B06-7444-4F06-8CB2-E7B88953A39A}" type="pres">
      <dgm:prSet presAssocID="{E829873A-5013-4ECC-8588-08BAB59F728E}" presName="spaceRect" presStyleCnt="0"/>
      <dgm:spPr/>
    </dgm:pt>
    <dgm:pt modelId="{E67E5EE3-5E74-4F81-A5CB-6E833CCFE768}" type="pres">
      <dgm:prSet presAssocID="{E829873A-5013-4ECC-8588-08BAB59F728E}" presName="parTx" presStyleLbl="revTx" presStyleIdx="3" presStyleCnt="5" custScaleX="69931" custScaleY="66761" custLinFactY="-18677" custLinFactNeighborX="-3018" custLinFactNeighborY="-100000">
        <dgm:presLayoutVars>
          <dgm:chMax val="0"/>
          <dgm:chPref val="0"/>
        </dgm:presLayoutVars>
      </dgm:prSet>
      <dgm:spPr/>
    </dgm:pt>
    <dgm:pt modelId="{3ED562B9-D378-4049-AFD7-A6EE826345E5}" type="pres">
      <dgm:prSet presAssocID="{F4DF2AA1-B0AE-4654-814B-1E678F478318}" presName="sibTrans" presStyleCnt="0"/>
      <dgm:spPr/>
    </dgm:pt>
    <dgm:pt modelId="{687EAE4B-97EC-4C71-B1B5-C4E1E684B58F}" type="pres">
      <dgm:prSet presAssocID="{34D85E9B-1004-4607-A98D-655A45B4BBD4}" presName="compNode" presStyleCnt="0"/>
      <dgm:spPr/>
    </dgm:pt>
    <dgm:pt modelId="{92878649-A63E-437E-9CA1-43EEC3CA4DC0}" type="pres">
      <dgm:prSet presAssocID="{34D85E9B-1004-4607-A98D-655A45B4BBD4}" presName="bgRect" presStyleLbl="bgShp" presStyleIdx="4" presStyleCnt="5"/>
      <dgm:spPr>
        <a:noFill/>
      </dgm:spPr>
    </dgm:pt>
    <dgm:pt modelId="{5072ED6C-AB4B-41F0-B4E8-2097BF939D89}" type="pres">
      <dgm:prSet presAssocID="{34D85E9B-1004-4607-A98D-655A45B4BBD4}" presName="iconRect" presStyleLbl="node1" presStyleIdx="4" presStyleCnt="5"/>
      <dgm:spPr>
        <a:noFill/>
      </dgm:spPr>
      <dgm:extLst>
        <a:ext uri="{E40237B7-FDA0-4F09-8148-C483321AD2D9}">
          <dgm14:cNvPr xmlns:dgm14="http://schemas.microsoft.com/office/drawing/2010/diagram" id="0" name="" descr="Handshake outline"/>
        </a:ext>
      </dgm:extLst>
    </dgm:pt>
    <dgm:pt modelId="{1C5C02F7-A55F-4002-A0FC-2C2336CBA14C}" type="pres">
      <dgm:prSet presAssocID="{34D85E9B-1004-4607-A98D-655A45B4BBD4}" presName="spaceRect" presStyleCnt="0"/>
      <dgm:spPr/>
    </dgm:pt>
    <dgm:pt modelId="{9421D1CC-A43B-4B84-ABB4-20EA4C8D6EFA}" type="pres">
      <dgm:prSet presAssocID="{34D85E9B-1004-4607-A98D-655A45B4BBD4}" presName="parTx" presStyleLbl="revTx" presStyleIdx="4" presStyleCnt="5" custScaleX="46463" custScaleY="74349" custLinFactY="-21754" custLinFactNeighborX="7994" custLinFactNeighborY="-100000">
        <dgm:presLayoutVars>
          <dgm:chMax val="0"/>
          <dgm:chPref val="0"/>
        </dgm:presLayoutVars>
      </dgm:prSet>
      <dgm:spPr/>
    </dgm:pt>
  </dgm:ptLst>
  <dgm:cxnLst>
    <dgm:cxn modelId="{1FF74418-0895-41DC-8C18-4D0899E3F178}" type="presOf" srcId="{F5BA762B-934C-4C1C-898A-B360F42C9A0E}" destId="{53FBF867-25E8-487E-9FEE-F48FBB458BB8}" srcOrd="0" destOrd="0" presId="urn:microsoft.com/office/officeart/2018/2/layout/IconVerticalSolidList"/>
    <dgm:cxn modelId="{7C6C9029-ED75-42DF-856C-E72C7B8D7995}" type="presOf" srcId="{34D85E9B-1004-4607-A98D-655A45B4BBD4}" destId="{9421D1CC-A43B-4B84-ABB4-20EA4C8D6EFA}" srcOrd="0" destOrd="0" presId="urn:microsoft.com/office/officeart/2018/2/layout/IconVerticalSolidList"/>
    <dgm:cxn modelId="{33ED726C-B2B6-477E-B8A1-28B75E522B1B}" srcId="{89EFD3F2-6A71-47CB-B4CE-5DBA0F04EE0E}" destId="{E829873A-5013-4ECC-8588-08BAB59F728E}" srcOrd="3" destOrd="0" parTransId="{11A74356-76ED-40DE-946D-8BC8617FB7EC}" sibTransId="{F4DF2AA1-B0AE-4654-814B-1E678F478318}"/>
    <dgm:cxn modelId="{5D0FF56F-3D20-46E9-AFC7-FC309924E0F2}" type="presOf" srcId="{89EFD3F2-6A71-47CB-B4CE-5DBA0F04EE0E}" destId="{E4C46C34-E1B1-455B-8C7A-AC2F7649F7A7}" srcOrd="0" destOrd="0" presId="urn:microsoft.com/office/officeart/2018/2/layout/IconVerticalSolidList"/>
    <dgm:cxn modelId="{11575A71-909F-4371-945D-322A9482350B}" srcId="{89EFD3F2-6A71-47CB-B4CE-5DBA0F04EE0E}" destId="{34D85E9B-1004-4607-A98D-655A45B4BBD4}" srcOrd="4" destOrd="0" parTransId="{101359E8-9E75-4E32-8AD5-3A81248930E2}" sibTransId="{2F78507D-CACB-4FF1-8E5A-098A273239C3}"/>
    <dgm:cxn modelId="{AC1EFE8A-353A-407C-A5CA-968D532369A9}" type="presOf" srcId="{E829873A-5013-4ECC-8588-08BAB59F728E}" destId="{E67E5EE3-5E74-4F81-A5CB-6E833CCFE768}" srcOrd="0" destOrd="0" presId="urn:microsoft.com/office/officeart/2018/2/layout/IconVerticalSolidList"/>
    <dgm:cxn modelId="{88D71C8C-2701-48B1-AA44-7CEFD5E4670D}" srcId="{89EFD3F2-6A71-47CB-B4CE-5DBA0F04EE0E}" destId="{F5BA762B-934C-4C1C-898A-B360F42C9A0E}" srcOrd="2" destOrd="0" parTransId="{55D69261-C872-4472-85ED-2DEE99E2FA2B}" sibTransId="{FF080368-CDB6-4712-8F03-60C12B9C3048}"/>
    <dgm:cxn modelId="{1E4B45A7-9F6C-4F41-86B4-6B0294E0631D}" type="presOf" srcId="{CDDE7779-F565-4701-95FA-4EBB808F7E23}" destId="{F98DA512-DB8E-4E04-A8A8-45A2FFF630D0}" srcOrd="0" destOrd="0" presId="urn:microsoft.com/office/officeart/2018/2/layout/IconVerticalSolidList"/>
    <dgm:cxn modelId="{ADFE50AA-B857-447F-9803-EA68ADDB151E}" type="presOf" srcId="{058C3403-4407-4BF3-B044-17A7606B131B}" destId="{D2442711-6AD0-4D81-AD11-EBB6F5E19D42}" srcOrd="0" destOrd="0" presId="urn:microsoft.com/office/officeart/2018/2/layout/IconVerticalSolidList"/>
    <dgm:cxn modelId="{0810D4CF-7E10-412E-91FA-6C07CD8DA408}" srcId="{89EFD3F2-6A71-47CB-B4CE-5DBA0F04EE0E}" destId="{058C3403-4407-4BF3-B044-17A7606B131B}" srcOrd="0" destOrd="0" parTransId="{5EAFBC57-DF11-4B2C-BCC3-4CE67A5C137B}" sibTransId="{18C754DA-81D3-441E-9854-41F35C718556}"/>
    <dgm:cxn modelId="{52EA5FF6-21B8-44CE-BEAF-262F959A9CAA}" srcId="{89EFD3F2-6A71-47CB-B4CE-5DBA0F04EE0E}" destId="{CDDE7779-F565-4701-95FA-4EBB808F7E23}" srcOrd="1" destOrd="0" parTransId="{F99C2894-C7CE-431E-B895-ABBC39BB784B}" sibTransId="{B1101794-6B57-4546-B585-437C7648D7B6}"/>
    <dgm:cxn modelId="{B6695ACC-577B-4F23-95F7-9BF3AA8F7595}" type="presParOf" srcId="{E4C46C34-E1B1-455B-8C7A-AC2F7649F7A7}" destId="{99EAE647-2D58-4AC3-ACD5-2907FCAD4397}" srcOrd="0" destOrd="0" presId="urn:microsoft.com/office/officeart/2018/2/layout/IconVerticalSolidList"/>
    <dgm:cxn modelId="{4BACC498-7BBC-41C8-8E16-1DA450FF4137}" type="presParOf" srcId="{99EAE647-2D58-4AC3-ACD5-2907FCAD4397}" destId="{3EB4E5E9-27D5-421A-AB2B-4AF3A93AAFE8}" srcOrd="0" destOrd="0" presId="urn:microsoft.com/office/officeart/2018/2/layout/IconVerticalSolidList"/>
    <dgm:cxn modelId="{780E5C33-7596-4C7F-B498-5DBBD4A0625A}" type="presParOf" srcId="{99EAE647-2D58-4AC3-ACD5-2907FCAD4397}" destId="{01F0B5DC-9C13-45DA-A57A-35C17BD431AC}" srcOrd="1" destOrd="0" presId="urn:microsoft.com/office/officeart/2018/2/layout/IconVerticalSolidList"/>
    <dgm:cxn modelId="{DD2BF4E7-AA19-426C-B56E-D915A83895A8}" type="presParOf" srcId="{99EAE647-2D58-4AC3-ACD5-2907FCAD4397}" destId="{C6F395A3-41C9-4DD3-86F3-CB202D3E4472}" srcOrd="2" destOrd="0" presId="urn:microsoft.com/office/officeart/2018/2/layout/IconVerticalSolidList"/>
    <dgm:cxn modelId="{10AF2ED2-FB22-4ACF-8EAF-D0BFD4F2EFE6}" type="presParOf" srcId="{99EAE647-2D58-4AC3-ACD5-2907FCAD4397}" destId="{D2442711-6AD0-4D81-AD11-EBB6F5E19D42}" srcOrd="3" destOrd="0" presId="urn:microsoft.com/office/officeart/2018/2/layout/IconVerticalSolidList"/>
    <dgm:cxn modelId="{FDB4947C-4404-4085-8AE5-331128671D0F}" type="presParOf" srcId="{E4C46C34-E1B1-455B-8C7A-AC2F7649F7A7}" destId="{91E28AD5-51E6-4C39-8E02-27C81B93E0B7}" srcOrd="1" destOrd="0" presId="urn:microsoft.com/office/officeart/2018/2/layout/IconVerticalSolidList"/>
    <dgm:cxn modelId="{CA14188D-C9A6-4572-AAE3-DA37CBA217EB}" type="presParOf" srcId="{E4C46C34-E1B1-455B-8C7A-AC2F7649F7A7}" destId="{DC1D4725-7A88-42AC-A363-5492A3B97F15}" srcOrd="2" destOrd="0" presId="urn:microsoft.com/office/officeart/2018/2/layout/IconVerticalSolidList"/>
    <dgm:cxn modelId="{9D4800DC-EC42-49B2-A29E-F28C3F6108BC}" type="presParOf" srcId="{DC1D4725-7A88-42AC-A363-5492A3B97F15}" destId="{05EC3B3F-511F-4B6F-A8B5-DA44BBB79352}" srcOrd="0" destOrd="0" presId="urn:microsoft.com/office/officeart/2018/2/layout/IconVerticalSolidList"/>
    <dgm:cxn modelId="{AD8F462E-598B-4CD9-BEDD-18AE41325059}" type="presParOf" srcId="{DC1D4725-7A88-42AC-A363-5492A3B97F15}" destId="{C94E29E5-6B86-4A34-BE93-EA08826F3372}" srcOrd="1" destOrd="0" presId="urn:microsoft.com/office/officeart/2018/2/layout/IconVerticalSolidList"/>
    <dgm:cxn modelId="{8D8B7277-F2A5-4919-85DF-FB9AA4B2675B}" type="presParOf" srcId="{DC1D4725-7A88-42AC-A363-5492A3B97F15}" destId="{0BEEFCFF-806B-46E9-8DDB-7027F03A3B85}" srcOrd="2" destOrd="0" presId="urn:microsoft.com/office/officeart/2018/2/layout/IconVerticalSolidList"/>
    <dgm:cxn modelId="{4FAE4AA1-10EE-4D4B-849B-1FDF0B49E42C}" type="presParOf" srcId="{DC1D4725-7A88-42AC-A363-5492A3B97F15}" destId="{F98DA512-DB8E-4E04-A8A8-45A2FFF630D0}" srcOrd="3" destOrd="0" presId="urn:microsoft.com/office/officeart/2018/2/layout/IconVerticalSolidList"/>
    <dgm:cxn modelId="{026DA91A-5B2D-47A2-A2A1-BBC508435E2E}" type="presParOf" srcId="{E4C46C34-E1B1-455B-8C7A-AC2F7649F7A7}" destId="{1FB5404F-70D9-47A9-A3A3-C56E89EB3F52}" srcOrd="3" destOrd="0" presId="urn:microsoft.com/office/officeart/2018/2/layout/IconVerticalSolidList"/>
    <dgm:cxn modelId="{56A37154-5D79-4A38-AC0F-3EA9F9A84C96}" type="presParOf" srcId="{E4C46C34-E1B1-455B-8C7A-AC2F7649F7A7}" destId="{174824CF-5139-4A21-8EA7-26038326B2D9}" srcOrd="4" destOrd="0" presId="urn:microsoft.com/office/officeart/2018/2/layout/IconVerticalSolidList"/>
    <dgm:cxn modelId="{930A7B53-9B66-4025-97C9-187FB29D5711}" type="presParOf" srcId="{174824CF-5139-4A21-8EA7-26038326B2D9}" destId="{1CA93094-43F8-4EF2-AA5E-B67AA1CFD222}" srcOrd="0" destOrd="0" presId="urn:microsoft.com/office/officeart/2018/2/layout/IconVerticalSolidList"/>
    <dgm:cxn modelId="{53532DFB-B1B2-4E7B-A2C8-E99C5CCC421F}" type="presParOf" srcId="{174824CF-5139-4A21-8EA7-26038326B2D9}" destId="{8DDAF33E-55E5-411D-A478-E04456799203}" srcOrd="1" destOrd="0" presId="urn:microsoft.com/office/officeart/2018/2/layout/IconVerticalSolidList"/>
    <dgm:cxn modelId="{A7CA95F9-0543-49B0-9A96-65AC4A847025}" type="presParOf" srcId="{174824CF-5139-4A21-8EA7-26038326B2D9}" destId="{6F1D825B-102D-4413-B7EB-2E8130E51183}" srcOrd="2" destOrd="0" presId="urn:microsoft.com/office/officeart/2018/2/layout/IconVerticalSolidList"/>
    <dgm:cxn modelId="{DD439FF2-3923-4244-A7F8-DBACC8861414}" type="presParOf" srcId="{174824CF-5139-4A21-8EA7-26038326B2D9}" destId="{53FBF867-25E8-487E-9FEE-F48FBB458BB8}" srcOrd="3" destOrd="0" presId="urn:microsoft.com/office/officeart/2018/2/layout/IconVerticalSolidList"/>
    <dgm:cxn modelId="{51CD2DCE-4E12-4433-8D2A-7DABCD1CA9F1}" type="presParOf" srcId="{E4C46C34-E1B1-455B-8C7A-AC2F7649F7A7}" destId="{8E26F0CE-B656-4ACE-8012-8184B49CFFF0}" srcOrd="5" destOrd="0" presId="urn:microsoft.com/office/officeart/2018/2/layout/IconVerticalSolidList"/>
    <dgm:cxn modelId="{750CA4D7-B687-4980-8A4B-7A968FD76EA0}" type="presParOf" srcId="{E4C46C34-E1B1-455B-8C7A-AC2F7649F7A7}" destId="{E9278B9B-0923-4900-AE67-EFFE69350419}" srcOrd="6" destOrd="0" presId="urn:microsoft.com/office/officeart/2018/2/layout/IconVerticalSolidList"/>
    <dgm:cxn modelId="{3049F242-6E75-46B7-8F73-B0155FBA553B}" type="presParOf" srcId="{E9278B9B-0923-4900-AE67-EFFE69350419}" destId="{0DB03425-DB3A-4BA8-AA60-72995C259FF4}" srcOrd="0" destOrd="0" presId="urn:microsoft.com/office/officeart/2018/2/layout/IconVerticalSolidList"/>
    <dgm:cxn modelId="{F42C26CD-CBEE-44CE-BFC4-02B26FE807B4}" type="presParOf" srcId="{E9278B9B-0923-4900-AE67-EFFE69350419}" destId="{F17DE079-F892-44DB-A11B-CF2CBBCF8A2C}" srcOrd="1" destOrd="0" presId="urn:microsoft.com/office/officeart/2018/2/layout/IconVerticalSolidList"/>
    <dgm:cxn modelId="{8EB014EA-32C6-4497-80B9-933505F3441C}" type="presParOf" srcId="{E9278B9B-0923-4900-AE67-EFFE69350419}" destId="{6E446B06-7444-4F06-8CB2-E7B88953A39A}" srcOrd="2" destOrd="0" presId="urn:microsoft.com/office/officeart/2018/2/layout/IconVerticalSolidList"/>
    <dgm:cxn modelId="{0C2C59AE-08F2-4ABE-8449-C319EA45E205}" type="presParOf" srcId="{E9278B9B-0923-4900-AE67-EFFE69350419}" destId="{E67E5EE3-5E74-4F81-A5CB-6E833CCFE768}" srcOrd="3" destOrd="0" presId="urn:microsoft.com/office/officeart/2018/2/layout/IconVerticalSolidList"/>
    <dgm:cxn modelId="{216659B6-D1F9-4B00-B84A-4AA86ED862AA}" type="presParOf" srcId="{E4C46C34-E1B1-455B-8C7A-AC2F7649F7A7}" destId="{3ED562B9-D378-4049-AFD7-A6EE826345E5}" srcOrd="7" destOrd="0" presId="urn:microsoft.com/office/officeart/2018/2/layout/IconVerticalSolidList"/>
    <dgm:cxn modelId="{36423F2C-211F-4A67-B9E9-C4AFC9B05FA1}" type="presParOf" srcId="{E4C46C34-E1B1-455B-8C7A-AC2F7649F7A7}" destId="{687EAE4B-97EC-4C71-B1B5-C4E1E684B58F}" srcOrd="8" destOrd="0" presId="urn:microsoft.com/office/officeart/2018/2/layout/IconVerticalSolidList"/>
    <dgm:cxn modelId="{6757E345-A74C-4309-86BA-CB8D62C82D79}" type="presParOf" srcId="{687EAE4B-97EC-4C71-B1B5-C4E1E684B58F}" destId="{92878649-A63E-437E-9CA1-43EEC3CA4DC0}" srcOrd="0" destOrd="0" presId="urn:microsoft.com/office/officeart/2018/2/layout/IconVerticalSolidList"/>
    <dgm:cxn modelId="{6A0595B3-D90A-4240-9BFF-23DAAC0EBB23}" type="presParOf" srcId="{687EAE4B-97EC-4C71-B1B5-C4E1E684B58F}" destId="{5072ED6C-AB4B-41F0-B4E8-2097BF939D89}" srcOrd="1" destOrd="0" presId="urn:microsoft.com/office/officeart/2018/2/layout/IconVerticalSolidList"/>
    <dgm:cxn modelId="{6C36E269-78DB-445D-A102-5618DCB8CA7F}" type="presParOf" srcId="{687EAE4B-97EC-4C71-B1B5-C4E1E684B58F}" destId="{1C5C02F7-A55F-4002-A0FC-2C2336CBA14C}" srcOrd="2" destOrd="0" presId="urn:microsoft.com/office/officeart/2018/2/layout/IconVerticalSolidList"/>
    <dgm:cxn modelId="{043B0397-78FA-495D-80E8-FCC52F926BDE}" type="presParOf" srcId="{687EAE4B-97EC-4C71-B1B5-C4E1E684B58F}" destId="{9421D1CC-A43B-4B84-ABB4-20EA4C8D6EFA}" srcOrd="3" destOrd="0" presId="urn:microsoft.com/office/officeart/2018/2/layout/IconVerticalSolidList"/>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7BA0B32-8BDF-4C06-BB86-5A6722CEC94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60163BB-924B-40A5-8D6E-B1C06D9889D3}">
      <dgm:prSet phldrT="[Text]" phldr="1"/>
      <dgm:spPr>
        <a:solidFill>
          <a:srgbClr val="D1D6DC"/>
        </a:solidFill>
      </dgm:spPr>
      <dgm:t>
        <a:bodyPr/>
        <a:lstStyle/>
        <a:p>
          <a:endParaRPr lang="en-US" dirty="0"/>
        </a:p>
      </dgm:t>
    </dgm:pt>
    <dgm:pt modelId="{EE6065BE-8E86-4CC0-AA69-D10C0FC5A72B}" type="parTrans" cxnId="{74905F04-BDB8-4F7F-94B9-708B69A04AB2}">
      <dgm:prSet/>
      <dgm:spPr/>
      <dgm:t>
        <a:bodyPr/>
        <a:lstStyle/>
        <a:p>
          <a:endParaRPr lang="en-US"/>
        </a:p>
      </dgm:t>
    </dgm:pt>
    <dgm:pt modelId="{8BB668EB-1646-48B2-9F44-96A4AFF680E3}" type="sibTrans" cxnId="{74905F04-BDB8-4F7F-94B9-708B69A04AB2}">
      <dgm:prSet/>
      <dgm:spPr/>
      <dgm:t>
        <a:bodyPr/>
        <a:lstStyle/>
        <a:p>
          <a:endParaRPr lang="en-US"/>
        </a:p>
      </dgm:t>
    </dgm:pt>
    <dgm:pt modelId="{0DE9C1B9-C8CB-457A-A051-5075A267B823}">
      <dgm:prSet phldrT="[Text]" phldr="0"/>
      <dgm:spPr>
        <a:solidFill>
          <a:srgbClr val="AF882D">
            <a:alpha val="90000"/>
          </a:srgbClr>
        </a:solidFill>
      </dgm:spPr>
      <dgm:t>
        <a:bodyPr/>
        <a:lstStyle/>
        <a:p>
          <a:endParaRPr lang="en-US" dirty="0"/>
        </a:p>
      </dgm:t>
    </dgm:pt>
    <dgm:pt modelId="{4CAE4517-FF60-4DCA-B15C-9030D8DC66F6}" type="parTrans" cxnId="{C427AA79-6172-4915-8097-83520CF2B169}">
      <dgm:prSet/>
      <dgm:spPr/>
      <dgm:t>
        <a:bodyPr/>
        <a:lstStyle/>
        <a:p>
          <a:endParaRPr lang="en-US"/>
        </a:p>
      </dgm:t>
    </dgm:pt>
    <dgm:pt modelId="{F0D4CA8B-77FF-4BF0-BD7F-7FDF5D4365B6}" type="sibTrans" cxnId="{C427AA79-6172-4915-8097-83520CF2B169}">
      <dgm:prSet/>
      <dgm:spPr/>
      <dgm:t>
        <a:bodyPr/>
        <a:lstStyle/>
        <a:p>
          <a:endParaRPr lang="en-US"/>
        </a:p>
      </dgm:t>
    </dgm:pt>
    <dgm:pt modelId="{7D84B92A-E6DD-499E-BCC6-4FA2FB489583}">
      <dgm:prSet phldrT="[Text]" phldr="0"/>
      <dgm:spPr>
        <a:solidFill>
          <a:srgbClr val="D1D6DC">
            <a:alpha val="90000"/>
          </a:srgbClr>
        </a:solidFill>
      </dgm:spPr>
      <dgm:t>
        <a:bodyPr/>
        <a:lstStyle/>
        <a:p>
          <a:endParaRPr lang="en-US"/>
        </a:p>
      </dgm:t>
    </dgm:pt>
    <dgm:pt modelId="{D95AB436-90C9-4758-9FED-7B51480C7468}" type="parTrans" cxnId="{871C5BA2-1C06-45B7-A4E8-A228693648E2}">
      <dgm:prSet/>
      <dgm:spPr/>
      <dgm:t>
        <a:bodyPr/>
        <a:lstStyle/>
        <a:p>
          <a:endParaRPr lang="en-US"/>
        </a:p>
      </dgm:t>
    </dgm:pt>
    <dgm:pt modelId="{3F06F3E8-9E4D-4BF5-BF45-FC1CDE55BBE3}" type="sibTrans" cxnId="{871C5BA2-1C06-45B7-A4E8-A228693648E2}">
      <dgm:prSet/>
      <dgm:spPr/>
      <dgm:t>
        <a:bodyPr/>
        <a:lstStyle/>
        <a:p>
          <a:endParaRPr lang="en-US"/>
        </a:p>
      </dgm:t>
    </dgm:pt>
    <dgm:pt modelId="{3A821F2F-051C-4A71-8A50-DC2A3E421449}">
      <dgm:prSet phldrT="[Text]" phldr="0"/>
      <dgm:spPr>
        <a:solidFill>
          <a:srgbClr val="D1D6DC">
            <a:alpha val="90000"/>
          </a:srgbClr>
        </a:solidFill>
      </dgm:spPr>
      <dgm:t>
        <a:bodyPr/>
        <a:lstStyle/>
        <a:p>
          <a:endParaRPr lang="en-US" dirty="0"/>
        </a:p>
      </dgm:t>
    </dgm:pt>
    <dgm:pt modelId="{D4A406B8-C289-43BD-825C-3BEC7EB80716}" type="parTrans" cxnId="{D418DA5F-1483-4E35-B9B2-6DD7EFBFDD33}">
      <dgm:prSet/>
      <dgm:spPr/>
      <dgm:t>
        <a:bodyPr/>
        <a:lstStyle/>
        <a:p>
          <a:endParaRPr lang="en-US"/>
        </a:p>
      </dgm:t>
    </dgm:pt>
    <dgm:pt modelId="{5BD8C659-276D-452A-AB4A-574D96510882}" type="sibTrans" cxnId="{D418DA5F-1483-4E35-B9B2-6DD7EFBFDD33}">
      <dgm:prSet/>
      <dgm:spPr/>
      <dgm:t>
        <a:bodyPr/>
        <a:lstStyle/>
        <a:p>
          <a:endParaRPr lang="en-US"/>
        </a:p>
      </dgm:t>
    </dgm:pt>
    <dgm:pt modelId="{D223D4A6-A4EE-4627-BD2A-E6F5C3776AEB}" type="pres">
      <dgm:prSet presAssocID="{A7BA0B32-8BDF-4C06-BB86-5A6722CEC946}" presName="Name0" presStyleCnt="0">
        <dgm:presLayoutVars>
          <dgm:chPref val="3"/>
          <dgm:dir/>
          <dgm:animLvl val="lvl"/>
          <dgm:resizeHandles/>
        </dgm:presLayoutVars>
      </dgm:prSet>
      <dgm:spPr/>
    </dgm:pt>
    <dgm:pt modelId="{DFAB276E-31AF-4FA2-8E1D-71E3127C2E14}" type="pres">
      <dgm:prSet presAssocID="{460163BB-924B-40A5-8D6E-B1C06D9889D3}" presName="horFlow" presStyleCnt="0"/>
      <dgm:spPr/>
    </dgm:pt>
    <dgm:pt modelId="{BE70A21D-3621-4501-8FDE-4C9D8745C2C3}" type="pres">
      <dgm:prSet presAssocID="{460163BB-924B-40A5-8D6E-B1C06D9889D3}" presName="bigChev" presStyleLbl="node1" presStyleIdx="0" presStyleCnt="1" custAng="10800000" custScaleX="221270" custScaleY="104863"/>
      <dgm:spPr/>
    </dgm:pt>
    <dgm:pt modelId="{4F56F007-7CE1-4EBD-B5C7-1E5FFBF36F14}" type="pres">
      <dgm:prSet presAssocID="{D95AB436-90C9-4758-9FED-7B51480C7468}" presName="parTrans" presStyleCnt="0"/>
      <dgm:spPr/>
    </dgm:pt>
    <dgm:pt modelId="{7A029574-C88D-4E16-B20E-54C571E3CE64}" type="pres">
      <dgm:prSet presAssocID="{7D84B92A-E6DD-499E-BCC6-4FA2FB489583}" presName="node" presStyleLbl="alignAccFollowNode1" presStyleIdx="0" presStyleCnt="3" custAng="10800000" custScaleX="247146" custScaleY="122507">
        <dgm:presLayoutVars>
          <dgm:bulletEnabled val="1"/>
        </dgm:presLayoutVars>
      </dgm:prSet>
      <dgm:spPr/>
    </dgm:pt>
    <dgm:pt modelId="{3C07358E-4B06-4CAB-8F08-F82E4727E1FD}" type="pres">
      <dgm:prSet presAssocID="{3F06F3E8-9E4D-4BF5-BF45-FC1CDE55BBE3}" presName="sibTrans" presStyleCnt="0"/>
      <dgm:spPr/>
    </dgm:pt>
    <dgm:pt modelId="{71EFD7D8-9ACA-492A-BCA3-D60FFD6CDA72}" type="pres">
      <dgm:prSet presAssocID="{0DE9C1B9-C8CB-457A-A051-5075A267B823}" presName="node" presStyleLbl="alignAccFollowNode1" presStyleIdx="1" presStyleCnt="3" custAng="10800000" custScaleX="240019" custScaleY="122369">
        <dgm:presLayoutVars>
          <dgm:bulletEnabled val="1"/>
        </dgm:presLayoutVars>
      </dgm:prSet>
      <dgm:spPr/>
    </dgm:pt>
    <dgm:pt modelId="{98A7A800-41A6-4534-90E8-29642F76E34C}" type="pres">
      <dgm:prSet presAssocID="{F0D4CA8B-77FF-4BF0-BD7F-7FDF5D4365B6}" presName="sibTrans" presStyleCnt="0"/>
      <dgm:spPr/>
    </dgm:pt>
    <dgm:pt modelId="{F3632AAA-9E1B-48B3-ABAF-DE06D3D81413}" type="pres">
      <dgm:prSet presAssocID="{3A821F2F-051C-4A71-8A50-DC2A3E421449}" presName="node" presStyleLbl="alignAccFollowNode1" presStyleIdx="2" presStyleCnt="3" custAng="10800000" custScaleX="241359" custScaleY="122369">
        <dgm:presLayoutVars>
          <dgm:bulletEnabled val="1"/>
        </dgm:presLayoutVars>
      </dgm:prSet>
      <dgm:spPr/>
    </dgm:pt>
  </dgm:ptLst>
  <dgm:cxnLst>
    <dgm:cxn modelId="{74905F04-BDB8-4F7F-94B9-708B69A04AB2}" srcId="{A7BA0B32-8BDF-4C06-BB86-5A6722CEC946}" destId="{460163BB-924B-40A5-8D6E-B1C06D9889D3}" srcOrd="0" destOrd="0" parTransId="{EE6065BE-8E86-4CC0-AA69-D10C0FC5A72B}" sibTransId="{8BB668EB-1646-48B2-9F44-96A4AFF680E3}"/>
    <dgm:cxn modelId="{D418DA5F-1483-4E35-B9B2-6DD7EFBFDD33}" srcId="{460163BB-924B-40A5-8D6E-B1C06D9889D3}" destId="{3A821F2F-051C-4A71-8A50-DC2A3E421449}" srcOrd="2" destOrd="0" parTransId="{D4A406B8-C289-43BD-825C-3BEC7EB80716}" sibTransId="{5BD8C659-276D-452A-AB4A-574D96510882}"/>
    <dgm:cxn modelId="{C1687273-23A0-4992-9C07-EEA655EDF2E1}" type="presOf" srcId="{460163BB-924B-40A5-8D6E-B1C06D9889D3}" destId="{BE70A21D-3621-4501-8FDE-4C9D8745C2C3}" srcOrd="0" destOrd="0" presId="urn:microsoft.com/office/officeart/2005/8/layout/lProcess3"/>
    <dgm:cxn modelId="{4F4D7854-43AA-4D62-B712-38E485EED92A}" type="presOf" srcId="{0DE9C1B9-C8CB-457A-A051-5075A267B823}" destId="{71EFD7D8-9ACA-492A-BCA3-D60FFD6CDA72}" srcOrd="0" destOrd="0" presId="urn:microsoft.com/office/officeart/2005/8/layout/lProcess3"/>
    <dgm:cxn modelId="{C427AA79-6172-4915-8097-83520CF2B169}" srcId="{460163BB-924B-40A5-8D6E-B1C06D9889D3}" destId="{0DE9C1B9-C8CB-457A-A051-5075A267B823}" srcOrd="1" destOrd="0" parTransId="{4CAE4517-FF60-4DCA-B15C-9030D8DC66F6}" sibTransId="{F0D4CA8B-77FF-4BF0-BD7F-7FDF5D4365B6}"/>
    <dgm:cxn modelId="{871C5BA2-1C06-45B7-A4E8-A228693648E2}" srcId="{460163BB-924B-40A5-8D6E-B1C06D9889D3}" destId="{7D84B92A-E6DD-499E-BCC6-4FA2FB489583}" srcOrd="0" destOrd="0" parTransId="{D95AB436-90C9-4758-9FED-7B51480C7468}" sibTransId="{3F06F3E8-9E4D-4BF5-BF45-FC1CDE55BBE3}"/>
    <dgm:cxn modelId="{619CA3B1-654D-4E58-87A0-43E3DA561073}" type="presOf" srcId="{A7BA0B32-8BDF-4C06-BB86-5A6722CEC946}" destId="{D223D4A6-A4EE-4627-BD2A-E6F5C3776AEB}" srcOrd="0" destOrd="0" presId="urn:microsoft.com/office/officeart/2005/8/layout/lProcess3"/>
    <dgm:cxn modelId="{76FD19E4-2C75-4A8F-9500-A3D7EF53D4B9}" type="presOf" srcId="{7D84B92A-E6DD-499E-BCC6-4FA2FB489583}" destId="{7A029574-C88D-4E16-B20E-54C571E3CE64}" srcOrd="0" destOrd="0" presId="urn:microsoft.com/office/officeart/2005/8/layout/lProcess3"/>
    <dgm:cxn modelId="{A4C626FE-D94C-4811-AA03-C289945B0BC6}" type="presOf" srcId="{3A821F2F-051C-4A71-8A50-DC2A3E421449}" destId="{F3632AAA-9E1B-48B3-ABAF-DE06D3D81413}" srcOrd="0" destOrd="0" presId="urn:microsoft.com/office/officeart/2005/8/layout/lProcess3"/>
    <dgm:cxn modelId="{4930F4AE-6829-46D0-8421-32F34D6510BA}" type="presParOf" srcId="{D223D4A6-A4EE-4627-BD2A-E6F5C3776AEB}" destId="{DFAB276E-31AF-4FA2-8E1D-71E3127C2E14}" srcOrd="0" destOrd="0" presId="urn:microsoft.com/office/officeart/2005/8/layout/lProcess3"/>
    <dgm:cxn modelId="{ADD0E430-EC0E-4131-8818-06AD40700814}" type="presParOf" srcId="{DFAB276E-31AF-4FA2-8E1D-71E3127C2E14}" destId="{BE70A21D-3621-4501-8FDE-4C9D8745C2C3}" srcOrd="0" destOrd="0" presId="urn:microsoft.com/office/officeart/2005/8/layout/lProcess3"/>
    <dgm:cxn modelId="{A97FEBF3-5397-4FBF-A53E-ADE27021C36C}" type="presParOf" srcId="{DFAB276E-31AF-4FA2-8E1D-71E3127C2E14}" destId="{4F56F007-7CE1-4EBD-B5C7-1E5FFBF36F14}" srcOrd="1" destOrd="0" presId="urn:microsoft.com/office/officeart/2005/8/layout/lProcess3"/>
    <dgm:cxn modelId="{13BEFFC0-5223-4C44-9FB5-0DCDA70B653A}" type="presParOf" srcId="{DFAB276E-31AF-4FA2-8E1D-71E3127C2E14}" destId="{7A029574-C88D-4E16-B20E-54C571E3CE64}" srcOrd="2" destOrd="0" presId="urn:microsoft.com/office/officeart/2005/8/layout/lProcess3"/>
    <dgm:cxn modelId="{4A72002E-D58D-4C56-BE78-B2A4ADC5D57D}" type="presParOf" srcId="{DFAB276E-31AF-4FA2-8E1D-71E3127C2E14}" destId="{3C07358E-4B06-4CAB-8F08-F82E4727E1FD}" srcOrd="3" destOrd="0" presId="urn:microsoft.com/office/officeart/2005/8/layout/lProcess3"/>
    <dgm:cxn modelId="{05D4C32F-01A8-4588-AB64-F50E58C36E57}" type="presParOf" srcId="{DFAB276E-31AF-4FA2-8E1D-71E3127C2E14}" destId="{71EFD7D8-9ACA-492A-BCA3-D60FFD6CDA72}" srcOrd="4" destOrd="0" presId="urn:microsoft.com/office/officeart/2005/8/layout/lProcess3"/>
    <dgm:cxn modelId="{519CC525-5C11-4F49-8876-0B0FCB6BD0A1}" type="presParOf" srcId="{DFAB276E-31AF-4FA2-8E1D-71E3127C2E14}" destId="{98A7A800-41A6-4534-90E8-29642F76E34C}" srcOrd="5" destOrd="0" presId="urn:microsoft.com/office/officeart/2005/8/layout/lProcess3"/>
    <dgm:cxn modelId="{20F4B227-8F58-4605-8AF0-95E8992FA200}" type="presParOf" srcId="{DFAB276E-31AF-4FA2-8E1D-71E3127C2E14}" destId="{F3632AAA-9E1B-48B3-ABAF-DE06D3D81413}"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BA0B32-8BDF-4C06-BB86-5A6722CEC94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60163BB-924B-40A5-8D6E-B1C06D9889D3}">
      <dgm:prSet phldrT="[Text]" phldr="1"/>
      <dgm:spPr>
        <a:solidFill>
          <a:srgbClr val="D1D6DC"/>
        </a:solidFill>
      </dgm:spPr>
      <dgm:t>
        <a:bodyPr/>
        <a:lstStyle/>
        <a:p>
          <a:endParaRPr lang="en-US" dirty="0"/>
        </a:p>
      </dgm:t>
    </dgm:pt>
    <dgm:pt modelId="{EE6065BE-8E86-4CC0-AA69-D10C0FC5A72B}" type="parTrans" cxnId="{74905F04-BDB8-4F7F-94B9-708B69A04AB2}">
      <dgm:prSet/>
      <dgm:spPr/>
      <dgm:t>
        <a:bodyPr/>
        <a:lstStyle/>
        <a:p>
          <a:endParaRPr lang="en-US"/>
        </a:p>
      </dgm:t>
    </dgm:pt>
    <dgm:pt modelId="{8BB668EB-1646-48B2-9F44-96A4AFF680E3}" type="sibTrans" cxnId="{74905F04-BDB8-4F7F-94B9-708B69A04AB2}">
      <dgm:prSet/>
      <dgm:spPr/>
      <dgm:t>
        <a:bodyPr/>
        <a:lstStyle/>
        <a:p>
          <a:endParaRPr lang="en-US"/>
        </a:p>
      </dgm:t>
    </dgm:pt>
    <dgm:pt modelId="{0DE9C1B9-C8CB-457A-A051-5075A267B823}">
      <dgm:prSet phldrT="[Text]" phldr="0"/>
      <dgm:spPr>
        <a:solidFill>
          <a:srgbClr val="D1D6DC">
            <a:alpha val="90000"/>
          </a:srgbClr>
        </a:solidFill>
      </dgm:spPr>
      <dgm:t>
        <a:bodyPr/>
        <a:lstStyle/>
        <a:p>
          <a:endParaRPr lang="en-US" dirty="0"/>
        </a:p>
      </dgm:t>
    </dgm:pt>
    <dgm:pt modelId="{4CAE4517-FF60-4DCA-B15C-9030D8DC66F6}" type="parTrans" cxnId="{C427AA79-6172-4915-8097-83520CF2B169}">
      <dgm:prSet/>
      <dgm:spPr/>
      <dgm:t>
        <a:bodyPr/>
        <a:lstStyle/>
        <a:p>
          <a:endParaRPr lang="en-US"/>
        </a:p>
      </dgm:t>
    </dgm:pt>
    <dgm:pt modelId="{F0D4CA8B-77FF-4BF0-BD7F-7FDF5D4365B6}" type="sibTrans" cxnId="{C427AA79-6172-4915-8097-83520CF2B169}">
      <dgm:prSet/>
      <dgm:spPr/>
      <dgm:t>
        <a:bodyPr/>
        <a:lstStyle/>
        <a:p>
          <a:endParaRPr lang="en-US"/>
        </a:p>
      </dgm:t>
    </dgm:pt>
    <dgm:pt modelId="{7D84B92A-E6DD-499E-BCC6-4FA2FB489583}">
      <dgm:prSet phldrT="[Text]" phldr="0"/>
      <dgm:spPr>
        <a:solidFill>
          <a:srgbClr val="AF882D">
            <a:alpha val="90000"/>
          </a:srgbClr>
        </a:solidFill>
      </dgm:spPr>
      <dgm:t>
        <a:bodyPr/>
        <a:lstStyle/>
        <a:p>
          <a:endParaRPr lang="en-US"/>
        </a:p>
      </dgm:t>
    </dgm:pt>
    <dgm:pt modelId="{D95AB436-90C9-4758-9FED-7B51480C7468}" type="parTrans" cxnId="{871C5BA2-1C06-45B7-A4E8-A228693648E2}">
      <dgm:prSet/>
      <dgm:spPr/>
      <dgm:t>
        <a:bodyPr/>
        <a:lstStyle/>
        <a:p>
          <a:endParaRPr lang="en-US"/>
        </a:p>
      </dgm:t>
    </dgm:pt>
    <dgm:pt modelId="{3F06F3E8-9E4D-4BF5-BF45-FC1CDE55BBE3}" type="sibTrans" cxnId="{871C5BA2-1C06-45B7-A4E8-A228693648E2}">
      <dgm:prSet/>
      <dgm:spPr/>
      <dgm:t>
        <a:bodyPr/>
        <a:lstStyle/>
        <a:p>
          <a:endParaRPr lang="en-US"/>
        </a:p>
      </dgm:t>
    </dgm:pt>
    <dgm:pt modelId="{3A821F2F-051C-4A71-8A50-DC2A3E421449}">
      <dgm:prSet phldrT="[Text]" phldr="0"/>
      <dgm:spPr>
        <a:solidFill>
          <a:srgbClr val="D1D6DC">
            <a:alpha val="90000"/>
          </a:srgbClr>
        </a:solidFill>
      </dgm:spPr>
      <dgm:t>
        <a:bodyPr/>
        <a:lstStyle/>
        <a:p>
          <a:endParaRPr lang="en-US" dirty="0"/>
        </a:p>
      </dgm:t>
    </dgm:pt>
    <dgm:pt modelId="{D4A406B8-C289-43BD-825C-3BEC7EB80716}" type="parTrans" cxnId="{D418DA5F-1483-4E35-B9B2-6DD7EFBFDD33}">
      <dgm:prSet/>
      <dgm:spPr/>
      <dgm:t>
        <a:bodyPr/>
        <a:lstStyle/>
        <a:p>
          <a:endParaRPr lang="en-US"/>
        </a:p>
      </dgm:t>
    </dgm:pt>
    <dgm:pt modelId="{5BD8C659-276D-452A-AB4A-574D96510882}" type="sibTrans" cxnId="{D418DA5F-1483-4E35-B9B2-6DD7EFBFDD33}">
      <dgm:prSet/>
      <dgm:spPr/>
      <dgm:t>
        <a:bodyPr/>
        <a:lstStyle/>
        <a:p>
          <a:endParaRPr lang="en-US"/>
        </a:p>
      </dgm:t>
    </dgm:pt>
    <dgm:pt modelId="{D223D4A6-A4EE-4627-BD2A-E6F5C3776AEB}" type="pres">
      <dgm:prSet presAssocID="{A7BA0B32-8BDF-4C06-BB86-5A6722CEC946}" presName="Name0" presStyleCnt="0">
        <dgm:presLayoutVars>
          <dgm:chPref val="3"/>
          <dgm:dir/>
          <dgm:animLvl val="lvl"/>
          <dgm:resizeHandles/>
        </dgm:presLayoutVars>
      </dgm:prSet>
      <dgm:spPr/>
    </dgm:pt>
    <dgm:pt modelId="{DFAB276E-31AF-4FA2-8E1D-71E3127C2E14}" type="pres">
      <dgm:prSet presAssocID="{460163BB-924B-40A5-8D6E-B1C06D9889D3}" presName="horFlow" presStyleCnt="0"/>
      <dgm:spPr/>
    </dgm:pt>
    <dgm:pt modelId="{BE70A21D-3621-4501-8FDE-4C9D8745C2C3}" type="pres">
      <dgm:prSet presAssocID="{460163BB-924B-40A5-8D6E-B1C06D9889D3}" presName="bigChev" presStyleLbl="node1" presStyleIdx="0" presStyleCnt="1" custAng="10800000" custScaleX="221270" custScaleY="104863"/>
      <dgm:spPr/>
    </dgm:pt>
    <dgm:pt modelId="{4F56F007-7CE1-4EBD-B5C7-1E5FFBF36F14}" type="pres">
      <dgm:prSet presAssocID="{D95AB436-90C9-4758-9FED-7B51480C7468}" presName="parTrans" presStyleCnt="0"/>
      <dgm:spPr/>
    </dgm:pt>
    <dgm:pt modelId="{7A029574-C88D-4E16-B20E-54C571E3CE64}" type="pres">
      <dgm:prSet presAssocID="{7D84B92A-E6DD-499E-BCC6-4FA2FB489583}" presName="node" presStyleLbl="alignAccFollowNode1" presStyleIdx="0" presStyleCnt="3" custAng="10800000" custScaleX="247146" custScaleY="122507">
        <dgm:presLayoutVars>
          <dgm:bulletEnabled val="1"/>
        </dgm:presLayoutVars>
      </dgm:prSet>
      <dgm:spPr/>
    </dgm:pt>
    <dgm:pt modelId="{3C07358E-4B06-4CAB-8F08-F82E4727E1FD}" type="pres">
      <dgm:prSet presAssocID="{3F06F3E8-9E4D-4BF5-BF45-FC1CDE55BBE3}" presName="sibTrans" presStyleCnt="0"/>
      <dgm:spPr/>
    </dgm:pt>
    <dgm:pt modelId="{71EFD7D8-9ACA-492A-BCA3-D60FFD6CDA72}" type="pres">
      <dgm:prSet presAssocID="{0DE9C1B9-C8CB-457A-A051-5075A267B823}" presName="node" presStyleLbl="alignAccFollowNode1" presStyleIdx="1" presStyleCnt="3" custAng="10800000" custScaleX="240019" custScaleY="122369">
        <dgm:presLayoutVars>
          <dgm:bulletEnabled val="1"/>
        </dgm:presLayoutVars>
      </dgm:prSet>
      <dgm:spPr/>
    </dgm:pt>
    <dgm:pt modelId="{98A7A800-41A6-4534-90E8-29642F76E34C}" type="pres">
      <dgm:prSet presAssocID="{F0D4CA8B-77FF-4BF0-BD7F-7FDF5D4365B6}" presName="sibTrans" presStyleCnt="0"/>
      <dgm:spPr/>
    </dgm:pt>
    <dgm:pt modelId="{F3632AAA-9E1B-48B3-ABAF-DE06D3D81413}" type="pres">
      <dgm:prSet presAssocID="{3A821F2F-051C-4A71-8A50-DC2A3E421449}" presName="node" presStyleLbl="alignAccFollowNode1" presStyleIdx="2" presStyleCnt="3" custAng="10800000" custScaleX="241359" custScaleY="122369">
        <dgm:presLayoutVars>
          <dgm:bulletEnabled val="1"/>
        </dgm:presLayoutVars>
      </dgm:prSet>
      <dgm:spPr/>
    </dgm:pt>
  </dgm:ptLst>
  <dgm:cxnLst>
    <dgm:cxn modelId="{74905F04-BDB8-4F7F-94B9-708B69A04AB2}" srcId="{A7BA0B32-8BDF-4C06-BB86-5A6722CEC946}" destId="{460163BB-924B-40A5-8D6E-B1C06D9889D3}" srcOrd="0" destOrd="0" parTransId="{EE6065BE-8E86-4CC0-AA69-D10C0FC5A72B}" sibTransId="{8BB668EB-1646-48B2-9F44-96A4AFF680E3}"/>
    <dgm:cxn modelId="{D418DA5F-1483-4E35-B9B2-6DD7EFBFDD33}" srcId="{460163BB-924B-40A5-8D6E-B1C06D9889D3}" destId="{3A821F2F-051C-4A71-8A50-DC2A3E421449}" srcOrd="2" destOrd="0" parTransId="{D4A406B8-C289-43BD-825C-3BEC7EB80716}" sibTransId="{5BD8C659-276D-452A-AB4A-574D96510882}"/>
    <dgm:cxn modelId="{C1687273-23A0-4992-9C07-EEA655EDF2E1}" type="presOf" srcId="{460163BB-924B-40A5-8D6E-B1C06D9889D3}" destId="{BE70A21D-3621-4501-8FDE-4C9D8745C2C3}" srcOrd="0" destOrd="0" presId="urn:microsoft.com/office/officeart/2005/8/layout/lProcess3"/>
    <dgm:cxn modelId="{4F4D7854-43AA-4D62-B712-38E485EED92A}" type="presOf" srcId="{0DE9C1B9-C8CB-457A-A051-5075A267B823}" destId="{71EFD7D8-9ACA-492A-BCA3-D60FFD6CDA72}" srcOrd="0" destOrd="0" presId="urn:microsoft.com/office/officeart/2005/8/layout/lProcess3"/>
    <dgm:cxn modelId="{C427AA79-6172-4915-8097-83520CF2B169}" srcId="{460163BB-924B-40A5-8D6E-B1C06D9889D3}" destId="{0DE9C1B9-C8CB-457A-A051-5075A267B823}" srcOrd="1" destOrd="0" parTransId="{4CAE4517-FF60-4DCA-B15C-9030D8DC66F6}" sibTransId="{F0D4CA8B-77FF-4BF0-BD7F-7FDF5D4365B6}"/>
    <dgm:cxn modelId="{871C5BA2-1C06-45B7-A4E8-A228693648E2}" srcId="{460163BB-924B-40A5-8D6E-B1C06D9889D3}" destId="{7D84B92A-E6DD-499E-BCC6-4FA2FB489583}" srcOrd="0" destOrd="0" parTransId="{D95AB436-90C9-4758-9FED-7B51480C7468}" sibTransId="{3F06F3E8-9E4D-4BF5-BF45-FC1CDE55BBE3}"/>
    <dgm:cxn modelId="{619CA3B1-654D-4E58-87A0-43E3DA561073}" type="presOf" srcId="{A7BA0B32-8BDF-4C06-BB86-5A6722CEC946}" destId="{D223D4A6-A4EE-4627-BD2A-E6F5C3776AEB}" srcOrd="0" destOrd="0" presId="urn:microsoft.com/office/officeart/2005/8/layout/lProcess3"/>
    <dgm:cxn modelId="{76FD19E4-2C75-4A8F-9500-A3D7EF53D4B9}" type="presOf" srcId="{7D84B92A-E6DD-499E-BCC6-4FA2FB489583}" destId="{7A029574-C88D-4E16-B20E-54C571E3CE64}" srcOrd="0" destOrd="0" presId="urn:microsoft.com/office/officeart/2005/8/layout/lProcess3"/>
    <dgm:cxn modelId="{A4C626FE-D94C-4811-AA03-C289945B0BC6}" type="presOf" srcId="{3A821F2F-051C-4A71-8A50-DC2A3E421449}" destId="{F3632AAA-9E1B-48B3-ABAF-DE06D3D81413}" srcOrd="0" destOrd="0" presId="urn:microsoft.com/office/officeart/2005/8/layout/lProcess3"/>
    <dgm:cxn modelId="{4930F4AE-6829-46D0-8421-32F34D6510BA}" type="presParOf" srcId="{D223D4A6-A4EE-4627-BD2A-E6F5C3776AEB}" destId="{DFAB276E-31AF-4FA2-8E1D-71E3127C2E14}" srcOrd="0" destOrd="0" presId="urn:microsoft.com/office/officeart/2005/8/layout/lProcess3"/>
    <dgm:cxn modelId="{ADD0E430-EC0E-4131-8818-06AD40700814}" type="presParOf" srcId="{DFAB276E-31AF-4FA2-8E1D-71E3127C2E14}" destId="{BE70A21D-3621-4501-8FDE-4C9D8745C2C3}" srcOrd="0" destOrd="0" presId="urn:microsoft.com/office/officeart/2005/8/layout/lProcess3"/>
    <dgm:cxn modelId="{A97FEBF3-5397-4FBF-A53E-ADE27021C36C}" type="presParOf" srcId="{DFAB276E-31AF-4FA2-8E1D-71E3127C2E14}" destId="{4F56F007-7CE1-4EBD-B5C7-1E5FFBF36F14}" srcOrd="1" destOrd="0" presId="urn:microsoft.com/office/officeart/2005/8/layout/lProcess3"/>
    <dgm:cxn modelId="{13BEFFC0-5223-4C44-9FB5-0DCDA70B653A}" type="presParOf" srcId="{DFAB276E-31AF-4FA2-8E1D-71E3127C2E14}" destId="{7A029574-C88D-4E16-B20E-54C571E3CE64}" srcOrd="2" destOrd="0" presId="urn:microsoft.com/office/officeart/2005/8/layout/lProcess3"/>
    <dgm:cxn modelId="{4A72002E-D58D-4C56-BE78-B2A4ADC5D57D}" type="presParOf" srcId="{DFAB276E-31AF-4FA2-8E1D-71E3127C2E14}" destId="{3C07358E-4B06-4CAB-8F08-F82E4727E1FD}" srcOrd="3" destOrd="0" presId="urn:microsoft.com/office/officeart/2005/8/layout/lProcess3"/>
    <dgm:cxn modelId="{05D4C32F-01A8-4588-AB64-F50E58C36E57}" type="presParOf" srcId="{DFAB276E-31AF-4FA2-8E1D-71E3127C2E14}" destId="{71EFD7D8-9ACA-492A-BCA3-D60FFD6CDA72}" srcOrd="4" destOrd="0" presId="urn:microsoft.com/office/officeart/2005/8/layout/lProcess3"/>
    <dgm:cxn modelId="{519CC525-5C11-4F49-8876-0B0FCB6BD0A1}" type="presParOf" srcId="{DFAB276E-31AF-4FA2-8E1D-71E3127C2E14}" destId="{98A7A800-41A6-4534-90E8-29642F76E34C}" srcOrd="5" destOrd="0" presId="urn:microsoft.com/office/officeart/2005/8/layout/lProcess3"/>
    <dgm:cxn modelId="{20F4B227-8F58-4605-8AF0-95E8992FA200}" type="presParOf" srcId="{DFAB276E-31AF-4FA2-8E1D-71E3127C2E14}" destId="{F3632AAA-9E1B-48B3-ABAF-DE06D3D81413}"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BA0B32-8BDF-4C06-BB86-5A6722CEC94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60163BB-924B-40A5-8D6E-B1C06D9889D3}">
      <dgm:prSet phldrT="[Text]" phldr="1"/>
      <dgm:spPr>
        <a:solidFill>
          <a:srgbClr val="AF882D"/>
        </a:solidFill>
      </dgm:spPr>
      <dgm:t>
        <a:bodyPr/>
        <a:lstStyle/>
        <a:p>
          <a:endParaRPr lang="en-US" dirty="0"/>
        </a:p>
      </dgm:t>
    </dgm:pt>
    <dgm:pt modelId="{EE6065BE-8E86-4CC0-AA69-D10C0FC5A72B}" type="parTrans" cxnId="{74905F04-BDB8-4F7F-94B9-708B69A04AB2}">
      <dgm:prSet/>
      <dgm:spPr/>
      <dgm:t>
        <a:bodyPr/>
        <a:lstStyle/>
        <a:p>
          <a:endParaRPr lang="en-US"/>
        </a:p>
      </dgm:t>
    </dgm:pt>
    <dgm:pt modelId="{8BB668EB-1646-48B2-9F44-96A4AFF680E3}" type="sibTrans" cxnId="{74905F04-BDB8-4F7F-94B9-708B69A04AB2}">
      <dgm:prSet/>
      <dgm:spPr/>
      <dgm:t>
        <a:bodyPr/>
        <a:lstStyle/>
        <a:p>
          <a:endParaRPr lang="en-US"/>
        </a:p>
      </dgm:t>
    </dgm:pt>
    <dgm:pt modelId="{0DE9C1B9-C8CB-457A-A051-5075A267B823}">
      <dgm:prSet phldrT="[Text]" phldr="0"/>
      <dgm:spPr>
        <a:solidFill>
          <a:srgbClr val="D1D6DC">
            <a:alpha val="90000"/>
          </a:srgbClr>
        </a:solidFill>
      </dgm:spPr>
      <dgm:t>
        <a:bodyPr/>
        <a:lstStyle/>
        <a:p>
          <a:endParaRPr lang="en-US" dirty="0"/>
        </a:p>
      </dgm:t>
    </dgm:pt>
    <dgm:pt modelId="{4CAE4517-FF60-4DCA-B15C-9030D8DC66F6}" type="parTrans" cxnId="{C427AA79-6172-4915-8097-83520CF2B169}">
      <dgm:prSet/>
      <dgm:spPr/>
      <dgm:t>
        <a:bodyPr/>
        <a:lstStyle/>
        <a:p>
          <a:endParaRPr lang="en-US"/>
        </a:p>
      </dgm:t>
    </dgm:pt>
    <dgm:pt modelId="{F0D4CA8B-77FF-4BF0-BD7F-7FDF5D4365B6}" type="sibTrans" cxnId="{C427AA79-6172-4915-8097-83520CF2B169}">
      <dgm:prSet/>
      <dgm:spPr/>
      <dgm:t>
        <a:bodyPr/>
        <a:lstStyle/>
        <a:p>
          <a:endParaRPr lang="en-US"/>
        </a:p>
      </dgm:t>
    </dgm:pt>
    <dgm:pt modelId="{7D84B92A-E6DD-499E-BCC6-4FA2FB489583}">
      <dgm:prSet phldrT="[Text]" phldr="0"/>
      <dgm:spPr>
        <a:solidFill>
          <a:srgbClr val="D1D6DC">
            <a:alpha val="90000"/>
          </a:srgbClr>
        </a:solidFill>
      </dgm:spPr>
      <dgm:t>
        <a:bodyPr/>
        <a:lstStyle/>
        <a:p>
          <a:endParaRPr lang="en-US"/>
        </a:p>
      </dgm:t>
    </dgm:pt>
    <dgm:pt modelId="{D95AB436-90C9-4758-9FED-7B51480C7468}" type="parTrans" cxnId="{871C5BA2-1C06-45B7-A4E8-A228693648E2}">
      <dgm:prSet/>
      <dgm:spPr/>
      <dgm:t>
        <a:bodyPr/>
        <a:lstStyle/>
        <a:p>
          <a:endParaRPr lang="en-US"/>
        </a:p>
      </dgm:t>
    </dgm:pt>
    <dgm:pt modelId="{3F06F3E8-9E4D-4BF5-BF45-FC1CDE55BBE3}" type="sibTrans" cxnId="{871C5BA2-1C06-45B7-A4E8-A228693648E2}">
      <dgm:prSet/>
      <dgm:spPr/>
      <dgm:t>
        <a:bodyPr/>
        <a:lstStyle/>
        <a:p>
          <a:endParaRPr lang="en-US"/>
        </a:p>
      </dgm:t>
    </dgm:pt>
    <dgm:pt modelId="{3A821F2F-051C-4A71-8A50-DC2A3E421449}">
      <dgm:prSet phldrT="[Text]" phldr="0"/>
      <dgm:spPr>
        <a:solidFill>
          <a:srgbClr val="D1D6DC">
            <a:alpha val="90000"/>
          </a:srgbClr>
        </a:solidFill>
      </dgm:spPr>
      <dgm:t>
        <a:bodyPr/>
        <a:lstStyle/>
        <a:p>
          <a:endParaRPr lang="en-US" dirty="0"/>
        </a:p>
      </dgm:t>
    </dgm:pt>
    <dgm:pt modelId="{D4A406B8-C289-43BD-825C-3BEC7EB80716}" type="parTrans" cxnId="{D418DA5F-1483-4E35-B9B2-6DD7EFBFDD33}">
      <dgm:prSet/>
      <dgm:spPr/>
      <dgm:t>
        <a:bodyPr/>
        <a:lstStyle/>
        <a:p>
          <a:endParaRPr lang="en-US"/>
        </a:p>
      </dgm:t>
    </dgm:pt>
    <dgm:pt modelId="{5BD8C659-276D-452A-AB4A-574D96510882}" type="sibTrans" cxnId="{D418DA5F-1483-4E35-B9B2-6DD7EFBFDD33}">
      <dgm:prSet/>
      <dgm:spPr/>
      <dgm:t>
        <a:bodyPr/>
        <a:lstStyle/>
        <a:p>
          <a:endParaRPr lang="en-US"/>
        </a:p>
      </dgm:t>
    </dgm:pt>
    <dgm:pt modelId="{D223D4A6-A4EE-4627-BD2A-E6F5C3776AEB}" type="pres">
      <dgm:prSet presAssocID="{A7BA0B32-8BDF-4C06-BB86-5A6722CEC946}" presName="Name0" presStyleCnt="0">
        <dgm:presLayoutVars>
          <dgm:chPref val="3"/>
          <dgm:dir/>
          <dgm:animLvl val="lvl"/>
          <dgm:resizeHandles/>
        </dgm:presLayoutVars>
      </dgm:prSet>
      <dgm:spPr/>
    </dgm:pt>
    <dgm:pt modelId="{DFAB276E-31AF-4FA2-8E1D-71E3127C2E14}" type="pres">
      <dgm:prSet presAssocID="{460163BB-924B-40A5-8D6E-B1C06D9889D3}" presName="horFlow" presStyleCnt="0"/>
      <dgm:spPr/>
    </dgm:pt>
    <dgm:pt modelId="{BE70A21D-3621-4501-8FDE-4C9D8745C2C3}" type="pres">
      <dgm:prSet presAssocID="{460163BB-924B-40A5-8D6E-B1C06D9889D3}" presName="bigChev" presStyleLbl="node1" presStyleIdx="0" presStyleCnt="1" custAng="10800000" custScaleX="221270" custScaleY="104863"/>
      <dgm:spPr/>
    </dgm:pt>
    <dgm:pt modelId="{4F56F007-7CE1-4EBD-B5C7-1E5FFBF36F14}" type="pres">
      <dgm:prSet presAssocID="{D95AB436-90C9-4758-9FED-7B51480C7468}" presName="parTrans" presStyleCnt="0"/>
      <dgm:spPr/>
    </dgm:pt>
    <dgm:pt modelId="{7A029574-C88D-4E16-B20E-54C571E3CE64}" type="pres">
      <dgm:prSet presAssocID="{7D84B92A-E6DD-499E-BCC6-4FA2FB489583}" presName="node" presStyleLbl="alignAccFollowNode1" presStyleIdx="0" presStyleCnt="3" custAng="10800000" custScaleX="247146" custScaleY="122507">
        <dgm:presLayoutVars>
          <dgm:bulletEnabled val="1"/>
        </dgm:presLayoutVars>
      </dgm:prSet>
      <dgm:spPr/>
    </dgm:pt>
    <dgm:pt modelId="{3C07358E-4B06-4CAB-8F08-F82E4727E1FD}" type="pres">
      <dgm:prSet presAssocID="{3F06F3E8-9E4D-4BF5-BF45-FC1CDE55BBE3}" presName="sibTrans" presStyleCnt="0"/>
      <dgm:spPr/>
    </dgm:pt>
    <dgm:pt modelId="{71EFD7D8-9ACA-492A-BCA3-D60FFD6CDA72}" type="pres">
      <dgm:prSet presAssocID="{0DE9C1B9-C8CB-457A-A051-5075A267B823}" presName="node" presStyleLbl="alignAccFollowNode1" presStyleIdx="1" presStyleCnt="3" custAng="10800000" custScaleX="240019" custScaleY="122369">
        <dgm:presLayoutVars>
          <dgm:bulletEnabled val="1"/>
        </dgm:presLayoutVars>
      </dgm:prSet>
      <dgm:spPr/>
    </dgm:pt>
    <dgm:pt modelId="{98A7A800-41A6-4534-90E8-29642F76E34C}" type="pres">
      <dgm:prSet presAssocID="{F0D4CA8B-77FF-4BF0-BD7F-7FDF5D4365B6}" presName="sibTrans" presStyleCnt="0"/>
      <dgm:spPr/>
    </dgm:pt>
    <dgm:pt modelId="{F3632AAA-9E1B-48B3-ABAF-DE06D3D81413}" type="pres">
      <dgm:prSet presAssocID="{3A821F2F-051C-4A71-8A50-DC2A3E421449}" presName="node" presStyleLbl="alignAccFollowNode1" presStyleIdx="2" presStyleCnt="3" custAng="10800000" custScaleX="241359" custScaleY="122369">
        <dgm:presLayoutVars>
          <dgm:bulletEnabled val="1"/>
        </dgm:presLayoutVars>
      </dgm:prSet>
      <dgm:spPr/>
    </dgm:pt>
  </dgm:ptLst>
  <dgm:cxnLst>
    <dgm:cxn modelId="{74905F04-BDB8-4F7F-94B9-708B69A04AB2}" srcId="{A7BA0B32-8BDF-4C06-BB86-5A6722CEC946}" destId="{460163BB-924B-40A5-8D6E-B1C06D9889D3}" srcOrd="0" destOrd="0" parTransId="{EE6065BE-8E86-4CC0-AA69-D10C0FC5A72B}" sibTransId="{8BB668EB-1646-48B2-9F44-96A4AFF680E3}"/>
    <dgm:cxn modelId="{D418DA5F-1483-4E35-B9B2-6DD7EFBFDD33}" srcId="{460163BB-924B-40A5-8D6E-B1C06D9889D3}" destId="{3A821F2F-051C-4A71-8A50-DC2A3E421449}" srcOrd="2" destOrd="0" parTransId="{D4A406B8-C289-43BD-825C-3BEC7EB80716}" sibTransId="{5BD8C659-276D-452A-AB4A-574D96510882}"/>
    <dgm:cxn modelId="{C1687273-23A0-4992-9C07-EEA655EDF2E1}" type="presOf" srcId="{460163BB-924B-40A5-8D6E-B1C06D9889D3}" destId="{BE70A21D-3621-4501-8FDE-4C9D8745C2C3}" srcOrd="0" destOrd="0" presId="urn:microsoft.com/office/officeart/2005/8/layout/lProcess3"/>
    <dgm:cxn modelId="{4F4D7854-43AA-4D62-B712-38E485EED92A}" type="presOf" srcId="{0DE9C1B9-C8CB-457A-A051-5075A267B823}" destId="{71EFD7D8-9ACA-492A-BCA3-D60FFD6CDA72}" srcOrd="0" destOrd="0" presId="urn:microsoft.com/office/officeart/2005/8/layout/lProcess3"/>
    <dgm:cxn modelId="{C427AA79-6172-4915-8097-83520CF2B169}" srcId="{460163BB-924B-40A5-8D6E-B1C06D9889D3}" destId="{0DE9C1B9-C8CB-457A-A051-5075A267B823}" srcOrd="1" destOrd="0" parTransId="{4CAE4517-FF60-4DCA-B15C-9030D8DC66F6}" sibTransId="{F0D4CA8B-77FF-4BF0-BD7F-7FDF5D4365B6}"/>
    <dgm:cxn modelId="{871C5BA2-1C06-45B7-A4E8-A228693648E2}" srcId="{460163BB-924B-40A5-8D6E-B1C06D9889D3}" destId="{7D84B92A-E6DD-499E-BCC6-4FA2FB489583}" srcOrd="0" destOrd="0" parTransId="{D95AB436-90C9-4758-9FED-7B51480C7468}" sibTransId="{3F06F3E8-9E4D-4BF5-BF45-FC1CDE55BBE3}"/>
    <dgm:cxn modelId="{619CA3B1-654D-4E58-87A0-43E3DA561073}" type="presOf" srcId="{A7BA0B32-8BDF-4C06-BB86-5A6722CEC946}" destId="{D223D4A6-A4EE-4627-BD2A-E6F5C3776AEB}" srcOrd="0" destOrd="0" presId="urn:microsoft.com/office/officeart/2005/8/layout/lProcess3"/>
    <dgm:cxn modelId="{76FD19E4-2C75-4A8F-9500-A3D7EF53D4B9}" type="presOf" srcId="{7D84B92A-E6DD-499E-BCC6-4FA2FB489583}" destId="{7A029574-C88D-4E16-B20E-54C571E3CE64}" srcOrd="0" destOrd="0" presId="urn:microsoft.com/office/officeart/2005/8/layout/lProcess3"/>
    <dgm:cxn modelId="{A4C626FE-D94C-4811-AA03-C289945B0BC6}" type="presOf" srcId="{3A821F2F-051C-4A71-8A50-DC2A3E421449}" destId="{F3632AAA-9E1B-48B3-ABAF-DE06D3D81413}" srcOrd="0" destOrd="0" presId="urn:microsoft.com/office/officeart/2005/8/layout/lProcess3"/>
    <dgm:cxn modelId="{4930F4AE-6829-46D0-8421-32F34D6510BA}" type="presParOf" srcId="{D223D4A6-A4EE-4627-BD2A-E6F5C3776AEB}" destId="{DFAB276E-31AF-4FA2-8E1D-71E3127C2E14}" srcOrd="0" destOrd="0" presId="urn:microsoft.com/office/officeart/2005/8/layout/lProcess3"/>
    <dgm:cxn modelId="{ADD0E430-EC0E-4131-8818-06AD40700814}" type="presParOf" srcId="{DFAB276E-31AF-4FA2-8E1D-71E3127C2E14}" destId="{BE70A21D-3621-4501-8FDE-4C9D8745C2C3}" srcOrd="0" destOrd="0" presId="urn:microsoft.com/office/officeart/2005/8/layout/lProcess3"/>
    <dgm:cxn modelId="{A97FEBF3-5397-4FBF-A53E-ADE27021C36C}" type="presParOf" srcId="{DFAB276E-31AF-4FA2-8E1D-71E3127C2E14}" destId="{4F56F007-7CE1-4EBD-B5C7-1E5FFBF36F14}" srcOrd="1" destOrd="0" presId="urn:microsoft.com/office/officeart/2005/8/layout/lProcess3"/>
    <dgm:cxn modelId="{13BEFFC0-5223-4C44-9FB5-0DCDA70B653A}" type="presParOf" srcId="{DFAB276E-31AF-4FA2-8E1D-71E3127C2E14}" destId="{7A029574-C88D-4E16-B20E-54C571E3CE64}" srcOrd="2" destOrd="0" presId="urn:microsoft.com/office/officeart/2005/8/layout/lProcess3"/>
    <dgm:cxn modelId="{4A72002E-D58D-4C56-BE78-B2A4ADC5D57D}" type="presParOf" srcId="{DFAB276E-31AF-4FA2-8E1D-71E3127C2E14}" destId="{3C07358E-4B06-4CAB-8F08-F82E4727E1FD}" srcOrd="3" destOrd="0" presId="urn:microsoft.com/office/officeart/2005/8/layout/lProcess3"/>
    <dgm:cxn modelId="{05D4C32F-01A8-4588-AB64-F50E58C36E57}" type="presParOf" srcId="{DFAB276E-31AF-4FA2-8E1D-71E3127C2E14}" destId="{71EFD7D8-9ACA-492A-BCA3-D60FFD6CDA72}" srcOrd="4" destOrd="0" presId="urn:microsoft.com/office/officeart/2005/8/layout/lProcess3"/>
    <dgm:cxn modelId="{519CC525-5C11-4F49-8876-0B0FCB6BD0A1}" type="presParOf" srcId="{DFAB276E-31AF-4FA2-8E1D-71E3127C2E14}" destId="{98A7A800-41A6-4534-90E8-29642F76E34C}" srcOrd="5" destOrd="0" presId="urn:microsoft.com/office/officeart/2005/8/layout/lProcess3"/>
    <dgm:cxn modelId="{20F4B227-8F58-4605-8AF0-95E8992FA200}" type="presParOf" srcId="{DFAB276E-31AF-4FA2-8E1D-71E3127C2E14}" destId="{F3632AAA-9E1B-48B3-ABAF-DE06D3D81413}"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BA0B32-8BDF-4C06-BB86-5A6722CEC94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223D4A6-A4EE-4627-BD2A-E6F5C3776AEB}" type="pres">
      <dgm:prSet presAssocID="{A7BA0B32-8BDF-4C06-BB86-5A6722CEC946}" presName="Name0" presStyleCnt="0">
        <dgm:presLayoutVars>
          <dgm:chPref val="3"/>
          <dgm:dir/>
          <dgm:animLvl val="lvl"/>
          <dgm:resizeHandles/>
        </dgm:presLayoutVars>
      </dgm:prSet>
      <dgm:spPr/>
    </dgm:pt>
  </dgm:ptLst>
  <dgm:cxnLst>
    <dgm:cxn modelId="{619CA3B1-654D-4E58-87A0-43E3DA561073}" type="presOf" srcId="{A7BA0B32-8BDF-4C06-BB86-5A6722CEC946}" destId="{D223D4A6-A4EE-4627-BD2A-E6F5C3776AE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882013-45AE-4751-97A7-9CAC3DE01D3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C691C025-23B4-4E1E-BC8E-828ABACEC686}">
      <dgm:prSet phldrT="[Text]"/>
      <dgm:spPr>
        <a:solidFill>
          <a:srgbClr val="AF882D"/>
        </a:solidFill>
        <a:ln>
          <a:solidFill>
            <a:srgbClr val="192F47"/>
          </a:solidFill>
        </a:ln>
      </dgm:spPr>
      <dgm:t>
        <a:bodyPr/>
        <a:lstStyle/>
        <a:p>
          <a:r>
            <a:rPr lang="ar-KW" b="1" dirty="0">
              <a:solidFill>
                <a:schemeClr val="bg1"/>
              </a:solidFill>
              <a:latin typeface="Sakkal Majalla" panose="02000000000000000000" pitchFamily="2" charset="-78"/>
              <a:ea typeface="Amiri Bold" pitchFamily="34" charset="-122"/>
              <a:cs typeface="mohammad bold art 1" pitchFamily="2" charset="-78"/>
            </a:rPr>
            <a:t>صندوق المؤشرات المتداول</a:t>
          </a:r>
          <a:endParaRPr lang="en-US" dirty="0">
            <a:solidFill>
              <a:schemeClr val="bg1"/>
            </a:solidFill>
          </a:endParaRPr>
        </a:p>
      </dgm:t>
    </dgm:pt>
    <dgm:pt modelId="{6373605B-EEF2-4EE6-B030-02F8C07A23A1}" type="parTrans" cxnId="{E74A960E-CBE1-44C1-B4F1-609AC936FF64}">
      <dgm:prSet/>
      <dgm:spPr/>
      <dgm:t>
        <a:bodyPr/>
        <a:lstStyle/>
        <a:p>
          <a:endParaRPr lang="en-US"/>
        </a:p>
      </dgm:t>
    </dgm:pt>
    <dgm:pt modelId="{DA6AD566-FCA2-475B-A31C-552E3C2DA5AA}" type="sibTrans" cxnId="{E74A960E-CBE1-44C1-B4F1-609AC936FF64}">
      <dgm:prSet/>
      <dgm:spPr/>
      <dgm:t>
        <a:bodyPr/>
        <a:lstStyle/>
        <a:p>
          <a:endParaRPr lang="en-US"/>
        </a:p>
      </dgm:t>
    </dgm:pt>
    <dgm:pt modelId="{07401766-4823-4715-B1FF-261CD091BAA3}">
      <dgm:prSet phldrT="[Text]"/>
      <dgm:spPr>
        <a:noFill/>
        <a:ln>
          <a:solidFill>
            <a:srgbClr val="D8A965"/>
          </a:solidFill>
        </a:ln>
      </dgm:spPr>
      <dgm:t>
        <a:bodyPr/>
        <a:lstStyle/>
        <a:p>
          <a:r>
            <a:rPr lang="ar-KW" b="1" dirty="0">
              <a:solidFill>
                <a:srgbClr val="AF882D"/>
              </a:solidFill>
              <a:latin typeface="Sakkal Majalla" panose="02000000000000000000" pitchFamily="2" charset="-78"/>
              <a:ea typeface="Amiri Bold" pitchFamily="34" charset="-122"/>
              <a:cs typeface="mohammad bold art 1" pitchFamily="2" charset="-78"/>
            </a:rPr>
            <a:t>المفوض بالاشتراك </a:t>
          </a:r>
          <a:endParaRPr lang="en-US" dirty="0"/>
        </a:p>
      </dgm:t>
    </dgm:pt>
    <dgm:pt modelId="{461CE3F1-2D39-4B9E-9234-0F49ECFF6F86}" type="parTrans" cxnId="{95015F0F-9C0E-4B7C-8ED8-01D331C8A938}">
      <dgm:prSet/>
      <dgm:spPr/>
      <dgm:t>
        <a:bodyPr/>
        <a:lstStyle/>
        <a:p>
          <a:endParaRPr lang="en-US"/>
        </a:p>
      </dgm:t>
    </dgm:pt>
    <dgm:pt modelId="{8FE3CBA3-6383-4013-8E38-E04C12375FA2}" type="sibTrans" cxnId="{95015F0F-9C0E-4B7C-8ED8-01D331C8A938}">
      <dgm:prSet/>
      <dgm:spPr/>
      <dgm:t>
        <a:bodyPr/>
        <a:lstStyle/>
        <a:p>
          <a:endParaRPr lang="en-US"/>
        </a:p>
      </dgm:t>
    </dgm:pt>
    <dgm:pt modelId="{9C0FA075-10A7-43D8-852D-B0B469F8785F}">
      <dgm:prSet phldrT="[Text]"/>
      <dgm:spPr>
        <a:noFill/>
        <a:ln>
          <a:solidFill>
            <a:srgbClr val="D9A966"/>
          </a:solidFill>
        </a:ln>
      </dgm:spPr>
      <dgm:t>
        <a:bodyPr/>
        <a:lstStyle/>
        <a:p>
          <a:r>
            <a:rPr lang="ar-KW" b="1" dirty="0">
              <a:solidFill>
                <a:srgbClr val="AF882D"/>
              </a:solidFill>
              <a:latin typeface="Sakkal Majalla" panose="02000000000000000000" pitchFamily="2" charset="-78"/>
              <a:ea typeface="Amiri Bold" pitchFamily="34" charset="-122"/>
              <a:cs typeface="mohammad bold art 1" pitchFamily="2" charset="-78"/>
            </a:rPr>
            <a:t>مدير الصندوق</a:t>
          </a:r>
          <a:endParaRPr lang="en-US" dirty="0"/>
        </a:p>
      </dgm:t>
    </dgm:pt>
    <dgm:pt modelId="{CA39FE7E-D325-46BA-B354-9EA1FD535E2A}" type="parTrans" cxnId="{59EAA0B8-3C38-468A-AE97-AE818B7D12B9}">
      <dgm:prSet/>
      <dgm:spPr/>
      <dgm:t>
        <a:bodyPr/>
        <a:lstStyle/>
        <a:p>
          <a:endParaRPr lang="en-US"/>
        </a:p>
      </dgm:t>
    </dgm:pt>
    <dgm:pt modelId="{3FE1ECAB-E524-4AB6-AFF1-1E36BA859A24}" type="sibTrans" cxnId="{59EAA0B8-3C38-468A-AE97-AE818B7D12B9}">
      <dgm:prSet/>
      <dgm:spPr/>
      <dgm:t>
        <a:bodyPr/>
        <a:lstStyle/>
        <a:p>
          <a:endParaRPr lang="en-US"/>
        </a:p>
      </dgm:t>
    </dgm:pt>
    <dgm:pt modelId="{C350F4B8-258A-4C65-9877-744ABCA1B2E1}">
      <dgm:prSet phldrT="[Text]"/>
      <dgm:spPr>
        <a:noFill/>
        <a:ln>
          <a:solidFill>
            <a:srgbClr val="AF882D"/>
          </a:solidFill>
        </a:ln>
      </dgm:spPr>
      <dgm:t>
        <a:bodyPr/>
        <a:lstStyle/>
        <a:p>
          <a:r>
            <a:rPr lang="ar-KW" b="1" dirty="0">
              <a:solidFill>
                <a:srgbClr val="AF882D"/>
              </a:solidFill>
              <a:latin typeface="Sakkal Majalla" panose="02000000000000000000" pitchFamily="2" charset="-78"/>
              <a:ea typeface="Amiri Bold" pitchFamily="34" charset="-122"/>
              <a:cs typeface="mohammad bold art 1" pitchFamily="2" charset="-78"/>
            </a:rPr>
            <a:t>بورصة الكويت</a:t>
          </a:r>
          <a:endParaRPr lang="en-US" dirty="0"/>
        </a:p>
      </dgm:t>
    </dgm:pt>
    <dgm:pt modelId="{7B1090F3-8714-43C6-9E2B-9AC372C9E9C4}" type="parTrans" cxnId="{AA08454C-B6BF-4E4A-84A0-D9A43D52BA0E}">
      <dgm:prSet/>
      <dgm:spPr/>
      <dgm:t>
        <a:bodyPr/>
        <a:lstStyle/>
        <a:p>
          <a:endParaRPr lang="en-US"/>
        </a:p>
      </dgm:t>
    </dgm:pt>
    <dgm:pt modelId="{A8490BD0-9699-4EC9-8ABF-E1C2D2B08BA5}" type="sibTrans" cxnId="{AA08454C-B6BF-4E4A-84A0-D9A43D52BA0E}">
      <dgm:prSet/>
      <dgm:spPr/>
      <dgm:t>
        <a:bodyPr/>
        <a:lstStyle/>
        <a:p>
          <a:endParaRPr lang="en-US"/>
        </a:p>
      </dgm:t>
    </dgm:pt>
    <dgm:pt modelId="{4F353C8E-AE01-4CD6-9BD7-74E7ECAFD485}">
      <dgm:prSet phldrT="[Text]"/>
      <dgm:spPr>
        <a:noFill/>
        <a:ln>
          <a:solidFill>
            <a:srgbClr val="AF882D"/>
          </a:solidFill>
        </a:ln>
      </dgm:spPr>
      <dgm:t>
        <a:bodyPr/>
        <a:lstStyle/>
        <a:p>
          <a:r>
            <a:rPr lang="ar-KW" b="1" dirty="0">
              <a:solidFill>
                <a:srgbClr val="AF882D"/>
              </a:solidFill>
              <a:latin typeface="Sakkal Majalla" panose="02000000000000000000" pitchFamily="2" charset="-78"/>
              <a:ea typeface="Amiri Bold" pitchFamily="34" charset="-122"/>
              <a:cs typeface="mohammad bold art 1" pitchFamily="2" charset="-78"/>
            </a:rPr>
            <a:t>صانع السوق</a:t>
          </a:r>
          <a:endParaRPr lang="en-US" dirty="0"/>
        </a:p>
      </dgm:t>
    </dgm:pt>
    <dgm:pt modelId="{98C5964B-FBE1-4F39-9C21-BB1EE3A81041}" type="parTrans" cxnId="{377F6775-99C7-4C32-B852-9349E2DA4E51}">
      <dgm:prSet/>
      <dgm:spPr/>
      <dgm:t>
        <a:bodyPr/>
        <a:lstStyle/>
        <a:p>
          <a:endParaRPr lang="en-US"/>
        </a:p>
      </dgm:t>
    </dgm:pt>
    <dgm:pt modelId="{C80F7143-847D-46D0-913E-933EC31E59F5}" type="sibTrans" cxnId="{377F6775-99C7-4C32-B852-9349E2DA4E51}">
      <dgm:prSet/>
      <dgm:spPr/>
      <dgm:t>
        <a:bodyPr/>
        <a:lstStyle/>
        <a:p>
          <a:endParaRPr lang="en-US"/>
        </a:p>
      </dgm:t>
    </dgm:pt>
    <dgm:pt modelId="{17D01E5D-B5DE-481A-BA51-72824C17D108}">
      <dgm:prSet phldrT="[Text]" custT="1"/>
      <dgm:spPr>
        <a:noFill/>
        <a:ln>
          <a:solidFill>
            <a:srgbClr val="AF882D"/>
          </a:solidFill>
        </a:ln>
      </dgm:spPr>
      <dgm:t>
        <a:bodyPr/>
        <a:lstStyle/>
        <a:p>
          <a:r>
            <a:rPr lang="ar-KW" sz="1800" b="1" kern="1200" dirty="0">
              <a:solidFill>
                <a:srgbClr val="AF882D"/>
              </a:solidFill>
              <a:latin typeface="Sakkal Majalla" panose="02000000000000000000" pitchFamily="2" charset="-78"/>
              <a:ea typeface="Amiri Bold" pitchFamily="34" charset="-122"/>
              <a:cs typeface="mohammad bold art 1" pitchFamily="2" charset="-78"/>
            </a:rPr>
            <a:t>حافظ</a:t>
          </a:r>
          <a:r>
            <a:rPr lang="ar-KW" sz="1800" kern="1200" dirty="0"/>
            <a:t> </a:t>
          </a:r>
          <a:r>
            <a:rPr lang="ar-KW" sz="1800" b="1" kern="1200" dirty="0">
              <a:solidFill>
                <a:srgbClr val="AF882D"/>
              </a:solidFill>
              <a:latin typeface="Sakkal Majalla" panose="02000000000000000000" pitchFamily="2" charset="-78"/>
              <a:ea typeface="Amiri Bold" pitchFamily="34" charset="-122"/>
              <a:cs typeface="mohammad bold art 1" pitchFamily="2" charset="-78"/>
            </a:rPr>
            <a:t>السجل</a:t>
          </a:r>
          <a:endParaRPr lang="en-US" sz="1800" b="1" kern="1200" dirty="0">
            <a:solidFill>
              <a:srgbClr val="AF882D"/>
            </a:solidFill>
            <a:latin typeface="Sakkal Majalla" panose="02000000000000000000" pitchFamily="2" charset="-78"/>
            <a:ea typeface="Amiri Bold" pitchFamily="34" charset="-122"/>
            <a:cs typeface="mohammad bold art 1" pitchFamily="2" charset="-78"/>
          </a:endParaRPr>
        </a:p>
      </dgm:t>
    </dgm:pt>
    <dgm:pt modelId="{5A78FAC7-A91C-41E2-94C6-0862AB2A655B}" type="parTrans" cxnId="{10762EC4-7E68-4721-9C6B-6B22B8FACFBA}">
      <dgm:prSet/>
      <dgm:spPr/>
      <dgm:t>
        <a:bodyPr/>
        <a:lstStyle/>
        <a:p>
          <a:endParaRPr lang="en-US"/>
        </a:p>
      </dgm:t>
    </dgm:pt>
    <dgm:pt modelId="{A56E1509-86EE-475D-8B49-2C77056A6342}" type="sibTrans" cxnId="{10762EC4-7E68-4721-9C6B-6B22B8FACFBA}">
      <dgm:prSet/>
      <dgm:spPr/>
      <dgm:t>
        <a:bodyPr/>
        <a:lstStyle/>
        <a:p>
          <a:endParaRPr lang="en-US"/>
        </a:p>
      </dgm:t>
    </dgm:pt>
    <dgm:pt modelId="{0EDCCC2C-7CEE-416D-8531-6268FC97208E}">
      <dgm:prSet phldrT="[Text]" custT="1"/>
      <dgm:spPr>
        <a:noFill/>
        <a:ln w="19050" cap="flat" cmpd="sng" algn="ctr">
          <a:solidFill>
            <a:srgbClr val="D9A966"/>
          </a:solidFill>
          <a:prstDash val="solid"/>
          <a:miter lim="800000"/>
        </a:ln>
        <a:effectLst/>
      </dgm:spPr>
      <dgm:t>
        <a:bodyPr spcFirstLastPara="0" vert="horz" wrap="square" lIns="11430" tIns="11430" rIns="11430" bIns="11430" numCol="1" spcCol="1270" anchor="ctr" anchorCtr="0"/>
        <a:lstStyle/>
        <a:p>
          <a:r>
            <a:rPr lang="ar-KW" sz="1800" b="1" kern="1200" dirty="0">
              <a:solidFill>
                <a:srgbClr val="AF882D"/>
              </a:solidFill>
              <a:latin typeface="Sakkal Majalla" panose="02000000000000000000" pitchFamily="2" charset="-78"/>
              <a:ea typeface="Amiri Bold" pitchFamily="34" charset="-122"/>
              <a:cs typeface="mohammad bold art 1" pitchFamily="2" charset="-78"/>
            </a:rPr>
            <a:t>مقدمي الخدمات الآخرين</a:t>
          </a:r>
          <a:endParaRPr lang="en-US" sz="1800" b="1" kern="1200" dirty="0">
            <a:solidFill>
              <a:srgbClr val="AF882D"/>
            </a:solidFill>
            <a:latin typeface="Sakkal Majalla" panose="02000000000000000000" pitchFamily="2" charset="-78"/>
            <a:ea typeface="Amiri Bold" pitchFamily="34" charset="-122"/>
            <a:cs typeface="mohammad bold art 1" pitchFamily="2" charset="-78"/>
          </a:endParaRPr>
        </a:p>
      </dgm:t>
    </dgm:pt>
    <dgm:pt modelId="{7117CA48-F90A-4D43-9E02-FAEC097869B4}" type="parTrans" cxnId="{5BAC2377-A448-4AF8-A041-54E4D3C04D1C}">
      <dgm:prSet/>
      <dgm:spPr/>
      <dgm:t>
        <a:bodyPr/>
        <a:lstStyle/>
        <a:p>
          <a:endParaRPr lang="en-US"/>
        </a:p>
      </dgm:t>
    </dgm:pt>
    <dgm:pt modelId="{79D40A0D-66C3-4EF8-A00C-13A417582CF8}" type="sibTrans" cxnId="{5BAC2377-A448-4AF8-A041-54E4D3C04D1C}">
      <dgm:prSet/>
      <dgm:spPr/>
      <dgm:t>
        <a:bodyPr/>
        <a:lstStyle/>
        <a:p>
          <a:endParaRPr lang="en-US"/>
        </a:p>
      </dgm:t>
    </dgm:pt>
    <dgm:pt modelId="{7C433D41-F288-4E4B-B748-DD5611CFAE0B}" type="pres">
      <dgm:prSet presAssocID="{2C882013-45AE-4751-97A7-9CAC3DE01D3D}" presName="cycle" presStyleCnt="0">
        <dgm:presLayoutVars>
          <dgm:chMax val="1"/>
          <dgm:dir/>
          <dgm:animLvl val="ctr"/>
          <dgm:resizeHandles val="exact"/>
        </dgm:presLayoutVars>
      </dgm:prSet>
      <dgm:spPr/>
    </dgm:pt>
    <dgm:pt modelId="{4E63F4EB-0F3A-47E0-97C0-54148FCBC222}" type="pres">
      <dgm:prSet presAssocID="{C691C025-23B4-4E1E-BC8E-828ABACEC686}" presName="centerShape" presStyleLbl="node0" presStyleIdx="0" presStyleCnt="1" custScaleX="136625" custScaleY="136274"/>
      <dgm:spPr/>
    </dgm:pt>
    <dgm:pt modelId="{DB795AE7-7D43-4AD6-82CB-9C1530CC3F92}" type="pres">
      <dgm:prSet presAssocID="{461CE3F1-2D39-4B9E-9234-0F49ECFF6F86}" presName="Name9" presStyleLbl="parChTrans1D2" presStyleIdx="0" presStyleCnt="6"/>
      <dgm:spPr/>
    </dgm:pt>
    <dgm:pt modelId="{354A457A-120E-4267-BF27-A467AC4868FA}" type="pres">
      <dgm:prSet presAssocID="{461CE3F1-2D39-4B9E-9234-0F49ECFF6F86}" presName="connTx" presStyleLbl="parChTrans1D2" presStyleIdx="0" presStyleCnt="6"/>
      <dgm:spPr/>
    </dgm:pt>
    <dgm:pt modelId="{990CEAEA-0BA4-4236-A7A7-0697EF6FB323}" type="pres">
      <dgm:prSet presAssocID="{07401766-4823-4715-B1FF-261CD091BAA3}" presName="node" presStyleLbl="node1" presStyleIdx="0" presStyleCnt="6">
        <dgm:presLayoutVars>
          <dgm:bulletEnabled val="1"/>
        </dgm:presLayoutVars>
      </dgm:prSet>
      <dgm:spPr/>
    </dgm:pt>
    <dgm:pt modelId="{453DA495-827D-426A-B864-8B0D3DE080FE}" type="pres">
      <dgm:prSet presAssocID="{CA39FE7E-D325-46BA-B354-9EA1FD535E2A}" presName="Name9" presStyleLbl="parChTrans1D2" presStyleIdx="1" presStyleCnt="6"/>
      <dgm:spPr/>
    </dgm:pt>
    <dgm:pt modelId="{3F0D8467-D75F-4133-9CE1-CFECAC885F96}" type="pres">
      <dgm:prSet presAssocID="{CA39FE7E-D325-46BA-B354-9EA1FD535E2A}" presName="connTx" presStyleLbl="parChTrans1D2" presStyleIdx="1" presStyleCnt="6"/>
      <dgm:spPr/>
    </dgm:pt>
    <dgm:pt modelId="{2CB5E586-EDD1-4E8F-BE1A-D63370A59C71}" type="pres">
      <dgm:prSet presAssocID="{9C0FA075-10A7-43D8-852D-B0B469F8785F}" presName="node" presStyleLbl="node1" presStyleIdx="1" presStyleCnt="6" custRadScaleRad="140210" custRadScaleInc="21204">
        <dgm:presLayoutVars>
          <dgm:bulletEnabled val="1"/>
        </dgm:presLayoutVars>
      </dgm:prSet>
      <dgm:spPr/>
    </dgm:pt>
    <dgm:pt modelId="{0F5ED683-26B4-478A-B689-F50B239F699D}" type="pres">
      <dgm:prSet presAssocID="{7B1090F3-8714-43C6-9E2B-9AC372C9E9C4}" presName="Name9" presStyleLbl="parChTrans1D2" presStyleIdx="2" presStyleCnt="6"/>
      <dgm:spPr/>
    </dgm:pt>
    <dgm:pt modelId="{96DDBB7C-DA67-4D93-98F8-FA8974E56872}" type="pres">
      <dgm:prSet presAssocID="{7B1090F3-8714-43C6-9E2B-9AC372C9E9C4}" presName="connTx" presStyleLbl="parChTrans1D2" presStyleIdx="2" presStyleCnt="6"/>
      <dgm:spPr/>
    </dgm:pt>
    <dgm:pt modelId="{4EB83C89-E183-428F-9796-B60F57903385}" type="pres">
      <dgm:prSet presAssocID="{C350F4B8-258A-4C65-9877-744ABCA1B2E1}" presName="node" presStyleLbl="node1" presStyleIdx="2" presStyleCnt="6" custRadScaleRad="148552" custRadScaleInc="-1878">
        <dgm:presLayoutVars>
          <dgm:bulletEnabled val="1"/>
        </dgm:presLayoutVars>
      </dgm:prSet>
      <dgm:spPr/>
    </dgm:pt>
    <dgm:pt modelId="{9B84B2C5-C0B1-404A-807A-D1978211B502}" type="pres">
      <dgm:prSet presAssocID="{98C5964B-FBE1-4F39-9C21-BB1EE3A81041}" presName="Name9" presStyleLbl="parChTrans1D2" presStyleIdx="3" presStyleCnt="6"/>
      <dgm:spPr/>
    </dgm:pt>
    <dgm:pt modelId="{3EB21BE8-EC5E-4113-BA33-FD24350C0E78}" type="pres">
      <dgm:prSet presAssocID="{98C5964B-FBE1-4F39-9C21-BB1EE3A81041}" presName="connTx" presStyleLbl="parChTrans1D2" presStyleIdx="3" presStyleCnt="6"/>
      <dgm:spPr/>
    </dgm:pt>
    <dgm:pt modelId="{BA0C1390-6884-451F-822C-78267B316DF8}" type="pres">
      <dgm:prSet presAssocID="{4F353C8E-AE01-4CD6-9BD7-74E7ECAFD485}" presName="node" presStyleLbl="node1" presStyleIdx="3" presStyleCnt="6">
        <dgm:presLayoutVars>
          <dgm:bulletEnabled val="1"/>
        </dgm:presLayoutVars>
      </dgm:prSet>
      <dgm:spPr/>
    </dgm:pt>
    <dgm:pt modelId="{782BF4A6-BE25-4BD3-8FCB-DA11195C0BFC}" type="pres">
      <dgm:prSet presAssocID="{5A78FAC7-A91C-41E2-94C6-0862AB2A655B}" presName="Name9" presStyleLbl="parChTrans1D2" presStyleIdx="4" presStyleCnt="6"/>
      <dgm:spPr/>
    </dgm:pt>
    <dgm:pt modelId="{7DF7DFCA-2D1B-4CA2-8B33-A9F6671A9963}" type="pres">
      <dgm:prSet presAssocID="{5A78FAC7-A91C-41E2-94C6-0862AB2A655B}" presName="connTx" presStyleLbl="parChTrans1D2" presStyleIdx="4" presStyleCnt="6"/>
      <dgm:spPr/>
    </dgm:pt>
    <dgm:pt modelId="{38B8ED4C-B26B-4CDD-9BE0-33C9C26F93F5}" type="pres">
      <dgm:prSet presAssocID="{17D01E5D-B5DE-481A-BA51-72824C17D108}" presName="node" presStyleLbl="node1" presStyleIdx="4" presStyleCnt="6" custRadScaleRad="149294" custRadScaleInc="16635">
        <dgm:presLayoutVars>
          <dgm:bulletEnabled val="1"/>
        </dgm:presLayoutVars>
      </dgm:prSet>
      <dgm:spPr/>
    </dgm:pt>
    <dgm:pt modelId="{75DB9563-7600-41A4-9F97-8A69CED9D235}" type="pres">
      <dgm:prSet presAssocID="{7117CA48-F90A-4D43-9E02-FAEC097869B4}" presName="Name9" presStyleLbl="parChTrans1D2" presStyleIdx="5" presStyleCnt="6"/>
      <dgm:spPr/>
    </dgm:pt>
    <dgm:pt modelId="{ADFC3FF5-0404-4DF0-9897-3FC8C6D4E62D}" type="pres">
      <dgm:prSet presAssocID="{7117CA48-F90A-4D43-9E02-FAEC097869B4}" presName="connTx" presStyleLbl="parChTrans1D2" presStyleIdx="5" presStyleCnt="6"/>
      <dgm:spPr/>
    </dgm:pt>
    <dgm:pt modelId="{58A1BF22-767F-4482-9CA1-0E660097C901}" type="pres">
      <dgm:prSet presAssocID="{0EDCCC2C-7CEE-416D-8531-6268FC97208E}" presName="node" presStyleLbl="node1" presStyleIdx="5" presStyleCnt="6" custRadScaleRad="143214" custRadScaleInc="-12501">
        <dgm:presLayoutVars>
          <dgm:bulletEnabled val="1"/>
        </dgm:presLayoutVars>
      </dgm:prSet>
      <dgm:spPr>
        <a:xfrm>
          <a:off x="1634528" y="991295"/>
          <a:ext cx="1492405" cy="1492405"/>
        </a:xfrm>
        <a:prstGeom prst="ellipse">
          <a:avLst/>
        </a:prstGeom>
      </dgm:spPr>
    </dgm:pt>
  </dgm:ptLst>
  <dgm:cxnLst>
    <dgm:cxn modelId="{E74A960E-CBE1-44C1-B4F1-609AC936FF64}" srcId="{2C882013-45AE-4751-97A7-9CAC3DE01D3D}" destId="{C691C025-23B4-4E1E-BC8E-828ABACEC686}" srcOrd="0" destOrd="0" parTransId="{6373605B-EEF2-4EE6-B030-02F8C07A23A1}" sibTransId="{DA6AD566-FCA2-475B-A31C-552E3C2DA5AA}"/>
    <dgm:cxn modelId="{95015F0F-9C0E-4B7C-8ED8-01D331C8A938}" srcId="{C691C025-23B4-4E1E-BC8E-828ABACEC686}" destId="{07401766-4823-4715-B1FF-261CD091BAA3}" srcOrd="0" destOrd="0" parTransId="{461CE3F1-2D39-4B9E-9234-0F49ECFF6F86}" sibTransId="{8FE3CBA3-6383-4013-8E38-E04C12375FA2}"/>
    <dgm:cxn modelId="{15ADE216-3F91-4675-8EF2-3ED9DB580C00}" type="presOf" srcId="{CA39FE7E-D325-46BA-B354-9EA1FD535E2A}" destId="{453DA495-827D-426A-B864-8B0D3DE080FE}" srcOrd="0" destOrd="0" presId="urn:microsoft.com/office/officeart/2005/8/layout/radial1"/>
    <dgm:cxn modelId="{798CD11A-DDFC-4DA3-9BAE-746CF53FDD32}" type="presOf" srcId="{461CE3F1-2D39-4B9E-9234-0F49ECFF6F86}" destId="{354A457A-120E-4267-BF27-A467AC4868FA}" srcOrd="1" destOrd="0" presId="urn:microsoft.com/office/officeart/2005/8/layout/radial1"/>
    <dgm:cxn modelId="{B27FA325-4C96-4677-9206-48185E7EC75D}" type="presOf" srcId="{98C5964B-FBE1-4F39-9C21-BB1EE3A81041}" destId="{3EB21BE8-EC5E-4113-BA33-FD24350C0E78}" srcOrd="1" destOrd="0" presId="urn:microsoft.com/office/officeart/2005/8/layout/radial1"/>
    <dgm:cxn modelId="{B427F063-6776-44C7-95C5-40DAE3FB02AD}" type="presOf" srcId="{9C0FA075-10A7-43D8-852D-B0B469F8785F}" destId="{2CB5E586-EDD1-4E8F-BE1A-D63370A59C71}" srcOrd="0" destOrd="0" presId="urn:microsoft.com/office/officeart/2005/8/layout/radial1"/>
    <dgm:cxn modelId="{AA08454C-B6BF-4E4A-84A0-D9A43D52BA0E}" srcId="{C691C025-23B4-4E1E-BC8E-828ABACEC686}" destId="{C350F4B8-258A-4C65-9877-744ABCA1B2E1}" srcOrd="2" destOrd="0" parTransId="{7B1090F3-8714-43C6-9E2B-9AC372C9E9C4}" sibTransId="{A8490BD0-9699-4EC9-8ABF-E1C2D2B08BA5}"/>
    <dgm:cxn modelId="{377F6775-99C7-4C32-B852-9349E2DA4E51}" srcId="{C691C025-23B4-4E1E-BC8E-828ABACEC686}" destId="{4F353C8E-AE01-4CD6-9BD7-74E7ECAFD485}" srcOrd="3" destOrd="0" parTransId="{98C5964B-FBE1-4F39-9C21-BB1EE3A81041}" sibTransId="{C80F7143-847D-46D0-913E-933EC31E59F5}"/>
    <dgm:cxn modelId="{12782157-C936-4527-9F24-C7AD2396A63D}" type="presOf" srcId="{461CE3F1-2D39-4B9E-9234-0F49ECFF6F86}" destId="{DB795AE7-7D43-4AD6-82CB-9C1530CC3F92}" srcOrd="0" destOrd="0" presId="urn:microsoft.com/office/officeart/2005/8/layout/radial1"/>
    <dgm:cxn modelId="{5BAC2377-A448-4AF8-A041-54E4D3C04D1C}" srcId="{C691C025-23B4-4E1E-BC8E-828ABACEC686}" destId="{0EDCCC2C-7CEE-416D-8531-6268FC97208E}" srcOrd="5" destOrd="0" parTransId="{7117CA48-F90A-4D43-9E02-FAEC097869B4}" sibTransId="{79D40A0D-66C3-4EF8-A00C-13A417582CF8}"/>
    <dgm:cxn modelId="{F7F1AC7C-64F6-4186-86A1-97560985D353}" type="presOf" srcId="{7B1090F3-8714-43C6-9E2B-9AC372C9E9C4}" destId="{96DDBB7C-DA67-4D93-98F8-FA8974E56872}" srcOrd="1" destOrd="0" presId="urn:microsoft.com/office/officeart/2005/8/layout/radial1"/>
    <dgm:cxn modelId="{BA5EE584-2284-427F-BE62-B4468E86CE4F}" type="presOf" srcId="{C350F4B8-258A-4C65-9877-744ABCA1B2E1}" destId="{4EB83C89-E183-428F-9796-B60F57903385}" srcOrd="0" destOrd="0" presId="urn:microsoft.com/office/officeart/2005/8/layout/radial1"/>
    <dgm:cxn modelId="{977FE497-4A5F-4F67-8FC8-196B4CC98294}" type="presOf" srcId="{0EDCCC2C-7CEE-416D-8531-6268FC97208E}" destId="{58A1BF22-767F-4482-9CA1-0E660097C901}" srcOrd="0" destOrd="0" presId="urn:microsoft.com/office/officeart/2005/8/layout/radial1"/>
    <dgm:cxn modelId="{B992429A-11AE-4A80-8DB2-BF4C3A3F764C}" type="presOf" srcId="{5A78FAC7-A91C-41E2-94C6-0862AB2A655B}" destId="{7DF7DFCA-2D1B-4CA2-8B33-A9F6671A9963}" srcOrd="1" destOrd="0" presId="urn:microsoft.com/office/officeart/2005/8/layout/radial1"/>
    <dgm:cxn modelId="{8149889B-34DC-4328-8C4A-0B047F488025}" type="presOf" srcId="{17D01E5D-B5DE-481A-BA51-72824C17D108}" destId="{38B8ED4C-B26B-4CDD-9BE0-33C9C26F93F5}" srcOrd="0" destOrd="0" presId="urn:microsoft.com/office/officeart/2005/8/layout/radial1"/>
    <dgm:cxn modelId="{42EE6A9C-E7C3-477B-B688-A0BE160FDF26}" type="presOf" srcId="{2C882013-45AE-4751-97A7-9CAC3DE01D3D}" destId="{7C433D41-F288-4E4B-B748-DD5611CFAE0B}" srcOrd="0" destOrd="0" presId="urn:microsoft.com/office/officeart/2005/8/layout/radial1"/>
    <dgm:cxn modelId="{DF1000A0-581C-4954-9D8C-4DAD6AF9CF39}" type="presOf" srcId="{07401766-4823-4715-B1FF-261CD091BAA3}" destId="{990CEAEA-0BA4-4236-A7A7-0697EF6FB323}" srcOrd="0" destOrd="0" presId="urn:microsoft.com/office/officeart/2005/8/layout/radial1"/>
    <dgm:cxn modelId="{D71A13A9-93B6-4BEE-A784-172C2475E4E7}" type="presOf" srcId="{CA39FE7E-D325-46BA-B354-9EA1FD535E2A}" destId="{3F0D8467-D75F-4133-9CE1-CFECAC885F96}" srcOrd="1" destOrd="0" presId="urn:microsoft.com/office/officeart/2005/8/layout/radial1"/>
    <dgm:cxn modelId="{5AAE48AE-DD42-40EA-AA90-330D51DD9331}" type="presOf" srcId="{4F353C8E-AE01-4CD6-9BD7-74E7ECAFD485}" destId="{BA0C1390-6884-451F-822C-78267B316DF8}" srcOrd="0" destOrd="0" presId="urn:microsoft.com/office/officeart/2005/8/layout/radial1"/>
    <dgm:cxn modelId="{59EAA0B8-3C38-468A-AE97-AE818B7D12B9}" srcId="{C691C025-23B4-4E1E-BC8E-828ABACEC686}" destId="{9C0FA075-10A7-43D8-852D-B0B469F8785F}" srcOrd="1" destOrd="0" parTransId="{CA39FE7E-D325-46BA-B354-9EA1FD535E2A}" sibTransId="{3FE1ECAB-E524-4AB6-AFF1-1E36BA859A24}"/>
    <dgm:cxn modelId="{43C073B9-938B-44D1-BB02-269BF5DA6102}" type="presOf" srcId="{7B1090F3-8714-43C6-9E2B-9AC372C9E9C4}" destId="{0F5ED683-26B4-478A-B689-F50B239F699D}" srcOrd="0" destOrd="0" presId="urn:microsoft.com/office/officeart/2005/8/layout/radial1"/>
    <dgm:cxn modelId="{7F9FB1BA-6AFB-4222-A990-B897205609D8}" type="presOf" srcId="{98C5964B-FBE1-4F39-9C21-BB1EE3A81041}" destId="{9B84B2C5-C0B1-404A-807A-D1978211B502}" srcOrd="0" destOrd="0" presId="urn:microsoft.com/office/officeart/2005/8/layout/radial1"/>
    <dgm:cxn modelId="{10762EC4-7E68-4721-9C6B-6B22B8FACFBA}" srcId="{C691C025-23B4-4E1E-BC8E-828ABACEC686}" destId="{17D01E5D-B5DE-481A-BA51-72824C17D108}" srcOrd="4" destOrd="0" parTransId="{5A78FAC7-A91C-41E2-94C6-0862AB2A655B}" sibTransId="{A56E1509-86EE-475D-8B49-2C77056A6342}"/>
    <dgm:cxn modelId="{6A75A4C5-BF50-4C32-9329-8626909C87AE}" type="presOf" srcId="{5A78FAC7-A91C-41E2-94C6-0862AB2A655B}" destId="{782BF4A6-BE25-4BD3-8FCB-DA11195C0BFC}" srcOrd="0" destOrd="0" presId="urn:microsoft.com/office/officeart/2005/8/layout/radial1"/>
    <dgm:cxn modelId="{A378A0C8-6ECC-4169-901E-78BCD21C905D}" type="presOf" srcId="{7117CA48-F90A-4D43-9E02-FAEC097869B4}" destId="{75DB9563-7600-41A4-9F97-8A69CED9D235}" srcOrd="0" destOrd="0" presId="urn:microsoft.com/office/officeart/2005/8/layout/radial1"/>
    <dgm:cxn modelId="{4312ACC8-61FA-4719-807C-2D320D16B9BB}" type="presOf" srcId="{7117CA48-F90A-4D43-9E02-FAEC097869B4}" destId="{ADFC3FF5-0404-4DF0-9897-3FC8C6D4E62D}" srcOrd="1" destOrd="0" presId="urn:microsoft.com/office/officeart/2005/8/layout/radial1"/>
    <dgm:cxn modelId="{8C3D09E2-D7F2-48BC-9B5D-641E374802EF}" type="presOf" srcId="{C691C025-23B4-4E1E-BC8E-828ABACEC686}" destId="{4E63F4EB-0F3A-47E0-97C0-54148FCBC222}" srcOrd="0" destOrd="0" presId="urn:microsoft.com/office/officeart/2005/8/layout/radial1"/>
    <dgm:cxn modelId="{5DAF6C42-F22F-4168-B846-AD5813557F98}" type="presParOf" srcId="{7C433D41-F288-4E4B-B748-DD5611CFAE0B}" destId="{4E63F4EB-0F3A-47E0-97C0-54148FCBC222}" srcOrd="0" destOrd="0" presId="urn:microsoft.com/office/officeart/2005/8/layout/radial1"/>
    <dgm:cxn modelId="{D0AB00FB-65A1-4F44-989A-289D1B75C1E9}" type="presParOf" srcId="{7C433D41-F288-4E4B-B748-DD5611CFAE0B}" destId="{DB795AE7-7D43-4AD6-82CB-9C1530CC3F92}" srcOrd="1" destOrd="0" presId="urn:microsoft.com/office/officeart/2005/8/layout/radial1"/>
    <dgm:cxn modelId="{CF560766-FCC8-4B29-9B7F-6C0C3C35AA28}" type="presParOf" srcId="{DB795AE7-7D43-4AD6-82CB-9C1530CC3F92}" destId="{354A457A-120E-4267-BF27-A467AC4868FA}" srcOrd="0" destOrd="0" presId="urn:microsoft.com/office/officeart/2005/8/layout/radial1"/>
    <dgm:cxn modelId="{0C3152B3-7813-4F6B-9A65-2172765E5617}" type="presParOf" srcId="{7C433D41-F288-4E4B-B748-DD5611CFAE0B}" destId="{990CEAEA-0BA4-4236-A7A7-0697EF6FB323}" srcOrd="2" destOrd="0" presId="urn:microsoft.com/office/officeart/2005/8/layout/radial1"/>
    <dgm:cxn modelId="{5B99FEBE-B243-431B-8919-21FFFA565606}" type="presParOf" srcId="{7C433D41-F288-4E4B-B748-DD5611CFAE0B}" destId="{453DA495-827D-426A-B864-8B0D3DE080FE}" srcOrd="3" destOrd="0" presId="urn:microsoft.com/office/officeart/2005/8/layout/radial1"/>
    <dgm:cxn modelId="{7B45FB67-C90B-4FAB-8381-EC896E25D3BC}" type="presParOf" srcId="{453DA495-827D-426A-B864-8B0D3DE080FE}" destId="{3F0D8467-D75F-4133-9CE1-CFECAC885F96}" srcOrd="0" destOrd="0" presId="urn:microsoft.com/office/officeart/2005/8/layout/radial1"/>
    <dgm:cxn modelId="{20F64A51-5D5F-45F9-BE05-B0BFE5151B87}" type="presParOf" srcId="{7C433D41-F288-4E4B-B748-DD5611CFAE0B}" destId="{2CB5E586-EDD1-4E8F-BE1A-D63370A59C71}" srcOrd="4" destOrd="0" presId="urn:microsoft.com/office/officeart/2005/8/layout/radial1"/>
    <dgm:cxn modelId="{B1BF86A4-AD12-46BE-A828-0633696F4315}" type="presParOf" srcId="{7C433D41-F288-4E4B-B748-DD5611CFAE0B}" destId="{0F5ED683-26B4-478A-B689-F50B239F699D}" srcOrd="5" destOrd="0" presId="urn:microsoft.com/office/officeart/2005/8/layout/radial1"/>
    <dgm:cxn modelId="{914B45A2-7A5F-4480-8DED-AEA51525E33C}" type="presParOf" srcId="{0F5ED683-26B4-478A-B689-F50B239F699D}" destId="{96DDBB7C-DA67-4D93-98F8-FA8974E56872}" srcOrd="0" destOrd="0" presId="urn:microsoft.com/office/officeart/2005/8/layout/radial1"/>
    <dgm:cxn modelId="{7F1BF328-4716-4114-BF8F-12CEC44BCCB1}" type="presParOf" srcId="{7C433D41-F288-4E4B-B748-DD5611CFAE0B}" destId="{4EB83C89-E183-428F-9796-B60F57903385}" srcOrd="6" destOrd="0" presId="urn:microsoft.com/office/officeart/2005/8/layout/radial1"/>
    <dgm:cxn modelId="{5ABEFEC4-CD82-4449-BF6A-5F5F0604A934}" type="presParOf" srcId="{7C433D41-F288-4E4B-B748-DD5611CFAE0B}" destId="{9B84B2C5-C0B1-404A-807A-D1978211B502}" srcOrd="7" destOrd="0" presId="urn:microsoft.com/office/officeart/2005/8/layout/radial1"/>
    <dgm:cxn modelId="{3A58F4A5-7291-446D-8B0C-98072DDD9EE5}" type="presParOf" srcId="{9B84B2C5-C0B1-404A-807A-D1978211B502}" destId="{3EB21BE8-EC5E-4113-BA33-FD24350C0E78}" srcOrd="0" destOrd="0" presId="urn:microsoft.com/office/officeart/2005/8/layout/radial1"/>
    <dgm:cxn modelId="{8264DACB-BBEB-4B9D-895F-84872766547C}" type="presParOf" srcId="{7C433D41-F288-4E4B-B748-DD5611CFAE0B}" destId="{BA0C1390-6884-451F-822C-78267B316DF8}" srcOrd="8" destOrd="0" presId="urn:microsoft.com/office/officeart/2005/8/layout/radial1"/>
    <dgm:cxn modelId="{C6AFEBA7-4DE5-4606-97B6-CF85B90C7762}" type="presParOf" srcId="{7C433D41-F288-4E4B-B748-DD5611CFAE0B}" destId="{782BF4A6-BE25-4BD3-8FCB-DA11195C0BFC}" srcOrd="9" destOrd="0" presId="urn:microsoft.com/office/officeart/2005/8/layout/radial1"/>
    <dgm:cxn modelId="{730CD5D8-D790-4523-8EC8-FF30665F42D6}" type="presParOf" srcId="{782BF4A6-BE25-4BD3-8FCB-DA11195C0BFC}" destId="{7DF7DFCA-2D1B-4CA2-8B33-A9F6671A9963}" srcOrd="0" destOrd="0" presId="urn:microsoft.com/office/officeart/2005/8/layout/radial1"/>
    <dgm:cxn modelId="{7CA44C17-40C0-4260-9261-00AD92FEDA49}" type="presParOf" srcId="{7C433D41-F288-4E4B-B748-DD5611CFAE0B}" destId="{38B8ED4C-B26B-4CDD-9BE0-33C9C26F93F5}" srcOrd="10" destOrd="0" presId="urn:microsoft.com/office/officeart/2005/8/layout/radial1"/>
    <dgm:cxn modelId="{68BF5B2E-659D-4987-B222-A649D05799A6}" type="presParOf" srcId="{7C433D41-F288-4E4B-B748-DD5611CFAE0B}" destId="{75DB9563-7600-41A4-9F97-8A69CED9D235}" srcOrd="11" destOrd="0" presId="urn:microsoft.com/office/officeart/2005/8/layout/radial1"/>
    <dgm:cxn modelId="{823E8819-092A-409B-9917-42C396CA20D9}" type="presParOf" srcId="{75DB9563-7600-41A4-9F97-8A69CED9D235}" destId="{ADFC3FF5-0404-4DF0-9897-3FC8C6D4E62D}" srcOrd="0" destOrd="0" presId="urn:microsoft.com/office/officeart/2005/8/layout/radial1"/>
    <dgm:cxn modelId="{B46C1AFD-84B7-4BBD-AFF7-428063D88490}" type="presParOf" srcId="{7C433D41-F288-4E4B-B748-DD5611CFAE0B}" destId="{58A1BF22-767F-4482-9CA1-0E660097C901}" srcOrd="12"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BA0B32-8BDF-4C06-BB86-5A6722CEC94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60163BB-924B-40A5-8D6E-B1C06D9889D3}">
      <dgm:prSet phldrT="[Text]" phldr="1"/>
      <dgm:spPr>
        <a:solidFill>
          <a:srgbClr val="D1D6DC"/>
        </a:solidFill>
      </dgm:spPr>
      <dgm:t>
        <a:bodyPr/>
        <a:lstStyle/>
        <a:p>
          <a:endParaRPr lang="en-US" dirty="0"/>
        </a:p>
      </dgm:t>
    </dgm:pt>
    <dgm:pt modelId="{EE6065BE-8E86-4CC0-AA69-D10C0FC5A72B}" type="parTrans" cxnId="{74905F04-BDB8-4F7F-94B9-708B69A04AB2}">
      <dgm:prSet/>
      <dgm:spPr/>
      <dgm:t>
        <a:bodyPr/>
        <a:lstStyle/>
        <a:p>
          <a:endParaRPr lang="en-US"/>
        </a:p>
      </dgm:t>
    </dgm:pt>
    <dgm:pt modelId="{8BB668EB-1646-48B2-9F44-96A4AFF680E3}" type="sibTrans" cxnId="{74905F04-BDB8-4F7F-94B9-708B69A04AB2}">
      <dgm:prSet/>
      <dgm:spPr/>
      <dgm:t>
        <a:bodyPr/>
        <a:lstStyle/>
        <a:p>
          <a:endParaRPr lang="en-US"/>
        </a:p>
      </dgm:t>
    </dgm:pt>
    <dgm:pt modelId="{0DE9C1B9-C8CB-457A-A051-5075A267B823}">
      <dgm:prSet phldrT="[Text]" phldr="0"/>
      <dgm:spPr>
        <a:solidFill>
          <a:srgbClr val="D1D6DC">
            <a:alpha val="90000"/>
          </a:srgbClr>
        </a:solidFill>
      </dgm:spPr>
      <dgm:t>
        <a:bodyPr/>
        <a:lstStyle/>
        <a:p>
          <a:endParaRPr lang="en-US" dirty="0"/>
        </a:p>
      </dgm:t>
    </dgm:pt>
    <dgm:pt modelId="{4CAE4517-FF60-4DCA-B15C-9030D8DC66F6}" type="parTrans" cxnId="{C427AA79-6172-4915-8097-83520CF2B169}">
      <dgm:prSet/>
      <dgm:spPr/>
      <dgm:t>
        <a:bodyPr/>
        <a:lstStyle/>
        <a:p>
          <a:endParaRPr lang="en-US"/>
        </a:p>
      </dgm:t>
    </dgm:pt>
    <dgm:pt modelId="{F0D4CA8B-77FF-4BF0-BD7F-7FDF5D4365B6}" type="sibTrans" cxnId="{C427AA79-6172-4915-8097-83520CF2B169}">
      <dgm:prSet/>
      <dgm:spPr/>
      <dgm:t>
        <a:bodyPr/>
        <a:lstStyle/>
        <a:p>
          <a:endParaRPr lang="en-US"/>
        </a:p>
      </dgm:t>
    </dgm:pt>
    <dgm:pt modelId="{7D84B92A-E6DD-499E-BCC6-4FA2FB489583}">
      <dgm:prSet phldrT="[Text]" phldr="0"/>
      <dgm:spPr>
        <a:solidFill>
          <a:srgbClr val="D1D6DC">
            <a:alpha val="90000"/>
          </a:srgbClr>
        </a:solidFill>
      </dgm:spPr>
      <dgm:t>
        <a:bodyPr/>
        <a:lstStyle/>
        <a:p>
          <a:endParaRPr lang="en-US"/>
        </a:p>
      </dgm:t>
    </dgm:pt>
    <dgm:pt modelId="{D95AB436-90C9-4758-9FED-7B51480C7468}" type="parTrans" cxnId="{871C5BA2-1C06-45B7-A4E8-A228693648E2}">
      <dgm:prSet/>
      <dgm:spPr/>
      <dgm:t>
        <a:bodyPr/>
        <a:lstStyle/>
        <a:p>
          <a:endParaRPr lang="en-US"/>
        </a:p>
      </dgm:t>
    </dgm:pt>
    <dgm:pt modelId="{3F06F3E8-9E4D-4BF5-BF45-FC1CDE55BBE3}" type="sibTrans" cxnId="{871C5BA2-1C06-45B7-A4E8-A228693648E2}">
      <dgm:prSet/>
      <dgm:spPr/>
      <dgm:t>
        <a:bodyPr/>
        <a:lstStyle/>
        <a:p>
          <a:endParaRPr lang="en-US"/>
        </a:p>
      </dgm:t>
    </dgm:pt>
    <dgm:pt modelId="{3A821F2F-051C-4A71-8A50-DC2A3E421449}">
      <dgm:prSet phldrT="[Text]" phldr="0"/>
      <dgm:spPr>
        <a:solidFill>
          <a:srgbClr val="AF882D">
            <a:alpha val="90000"/>
          </a:srgbClr>
        </a:solidFill>
      </dgm:spPr>
      <dgm:t>
        <a:bodyPr/>
        <a:lstStyle/>
        <a:p>
          <a:endParaRPr lang="en-US" dirty="0"/>
        </a:p>
      </dgm:t>
    </dgm:pt>
    <dgm:pt modelId="{D4A406B8-C289-43BD-825C-3BEC7EB80716}" type="parTrans" cxnId="{D418DA5F-1483-4E35-B9B2-6DD7EFBFDD33}">
      <dgm:prSet/>
      <dgm:spPr/>
      <dgm:t>
        <a:bodyPr/>
        <a:lstStyle/>
        <a:p>
          <a:endParaRPr lang="en-US"/>
        </a:p>
      </dgm:t>
    </dgm:pt>
    <dgm:pt modelId="{5BD8C659-276D-452A-AB4A-574D96510882}" type="sibTrans" cxnId="{D418DA5F-1483-4E35-B9B2-6DD7EFBFDD33}">
      <dgm:prSet/>
      <dgm:spPr/>
      <dgm:t>
        <a:bodyPr/>
        <a:lstStyle/>
        <a:p>
          <a:endParaRPr lang="en-US"/>
        </a:p>
      </dgm:t>
    </dgm:pt>
    <dgm:pt modelId="{D223D4A6-A4EE-4627-BD2A-E6F5C3776AEB}" type="pres">
      <dgm:prSet presAssocID="{A7BA0B32-8BDF-4C06-BB86-5A6722CEC946}" presName="Name0" presStyleCnt="0">
        <dgm:presLayoutVars>
          <dgm:chPref val="3"/>
          <dgm:dir/>
          <dgm:animLvl val="lvl"/>
          <dgm:resizeHandles/>
        </dgm:presLayoutVars>
      </dgm:prSet>
      <dgm:spPr/>
    </dgm:pt>
    <dgm:pt modelId="{DFAB276E-31AF-4FA2-8E1D-71E3127C2E14}" type="pres">
      <dgm:prSet presAssocID="{460163BB-924B-40A5-8D6E-B1C06D9889D3}" presName="horFlow" presStyleCnt="0"/>
      <dgm:spPr/>
    </dgm:pt>
    <dgm:pt modelId="{BE70A21D-3621-4501-8FDE-4C9D8745C2C3}" type="pres">
      <dgm:prSet presAssocID="{460163BB-924B-40A5-8D6E-B1C06D9889D3}" presName="bigChev" presStyleLbl="node1" presStyleIdx="0" presStyleCnt="1" custAng="10800000" custScaleX="221270" custScaleY="104863"/>
      <dgm:spPr/>
    </dgm:pt>
    <dgm:pt modelId="{4F56F007-7CE1-4EBD-B5C7-1E5FFBF36F14}" type="pres">
      <dgm:prSet presAssocID="{D95AB436-90C9-4758-9FED-7B51480C7468}" presName="parTrans" presStyleCnt="0"/>
      <dgm:spPr/>
    </dgm:pt>
    <dgm:pt modelId="{7A029574-C88D-4E16-B20E-54C571E3CE64}" type="pres">
      <dgm:prSet presAssocID="{7D84B92A-E6DD-499E-BCC6-4FA2FB489583}" presName="node" presStyleLbl="alignAccFollowNode1" presStyleIdx="0" presStyleCnt="3" custAng="10800000" custScaleX="247146" custScaleY="122507">
        <dgm:presLayoutVars>
          <dgm:bulletEnabled val="1"/>
        </dgm:presLayoutVars>
      </dgm:prSet>
      <dgm:spPr/>
    </dgm:pt>
    <dgm:pt modelId="{3C07358E-4B06-4CAB-8F08-F82E4727E1FD}" type="pres">
      <dgm:prSet presAssocID="{3F06F3E8-9E4D-4BF5-BF45-FC1CDE55BBE3}" presName="sibTrans" presStyleCnt="0"/>
      <dgm:spPr/>
    </dgm:pt>
    <dgm:pt modelId="{71EFD7D8-9ACA-492A-BCA3-D60FFD6CDA72}" type="pres">
      <dgm:prSet presAssocID="{0DE9C1B9-C8CB-457A-A051-5075A267B823}" presName="node" presStyleLbl="alignAccFollowNode1" presStyleIdx="1" presStyleCnt="3" custAng="10800000" custScaleX="240019" custScaleY="122369">
        <dgm:presLayoutVars>
          <dgm:bulletEnabled val="1"/>
        </dgm:presLayoutVars>
      </dgm:prSet>
      <dgm:spPr/>
    </dgm:pt>
    <dgm:pt modelId="{98A7A800-41A6-4534-90E8-29642F76E34C}" type="pres">
      <dgm:prSet presAssocID="{F0D4CA8B-77FF-4BF0-BD7F-7FDF5D4365B6}" presName="sibTrans" presStyleCnt="0"/>
      <dgm:spPr/>
    </dgm:pt>
    <dgm:pt modelId="{F3632AAA-9E1B-48B3-ABAF-DE06D3D81413}" type="pres">
      <dgm:prSet presAssocID="{3A821F2F-051C-4A71-8A50-DC2A3E421449}" presName="node" presStyleLbl="alignAccFollowNode1" presStyleIdx="2" presStyleCnt="3" custAng="10800000" custScaleX="241359" custScaleY="122369">
        <dgm:presLayoutVars>
          <dgm:bulletEnabled val="1"/>
        </dgm:presLayoutVars>
      </dgm:prSet>
      <dgm:spPr/>
    </dgm:pt>
  </dgm:ptLst>
  <dgm:cxnLst>
    <dgm:cxn modelId="{74905F04-BDB8-4F7F-94B9-708B69A04AB2}" srcId="{A7BA0B32-8BDF-4C06-BB86-5A6722CEC946}" destId="{460163BB-924B-40A5-8D6E-B1C06D9889D3}" srcOrd="0" destOrd="0" parTransId="{EE6065BE-8E86-4CC0-AA69-D10C0FC5A72B}" sibTransId="{8BB668EB-1646-48B2-9F44-96A4AFF680E3}"/>
    <dgm:cxn modelId="{D418DA5F-1483-4E35-B9B2-6DD7EFBFDD33}" srcId="{460163BB-924B-40A5-8D6E-B1C06D9889D3}" destId="{3A821F2F-051C-4A71-8A50-DC2A3E421449}" srcOrd="2" destOrd="0" parTransId="{D4A406B8-C289-43BD-825C-3BEC7EB80716}" sibTransId="{5BD8C659-276D-452A-AB4A-574D96510882}"/>
    <dgm:cxn modelId="{C1687273-23A0-4992-9C07-EEA655EDF2E1}" type="presOf" srcId="{460163BB-924B-40A5-8D6E-B1C06D9889D3}" destId="{BE70A21D-3621-4501-8FDE-4C9D8745C2C3}" srcOrd="0" destOrd="0" presId="urn:microsoft.com/office/officeart/2005/8/layout/lProcess3"/>
    <dgm:cxn modelId="{4F4D7854-43AA-4D62-B712-38E485EED92A}" type="presOf" srcId="{0DE9C1B9-C8CB-457A-A051-5075A267B823}" destId="{71EFD7D8-9ACA-492A-BCA3-D60FFD6CDA72}" srcOrd="0" destOrd="0" presId="urn:microsoft.com/office/officeart/2005/8/layout/lProcess3"/>
    <dgm:cxn modelId="{C427AA79-6172-4915-8097-83520CF2B169}" srcId="{460163BB-924B-40A5-8D6E-B1C06D9889D3}" destId="{0DE9C1B9-C8CB-457A-A051-5075A267B823}" srcOrd="1" destOrd="0" parTransId="{4CAE4517-FF60-4DCA-B15C-9030D8DC66F6}" sibTransId="{F0D4CA8B-77FF-4BF0-BD7F-7FDF5D4365B6}"/>
    <dgm:cxn modelId="{871C5BA2-1C06-45B7-A4E8-A228693648E2}" srcId="{460163BB-924B-40A5-8D6E-B1C06D9889D3}" destId="{7D84B92A-E6DD-499E-BCC6-4FA2FB489583}" srcOrd="0" destOrd="0" parTransId="{D95AB436-90C9-4758-9FED-7B51480C7468}" sibTransId="{3F06F3E8-9E4D-4BF5-BF45-FC1CDE55BBE3}"/>
    <dgm:cxn modelId="{619CA3B1-654D-4E58-87A0-43E3DA561073}" type="presOf" srcId="{A7BA0B32-8BDF-4C06-BB86-5A6722CEC946}" destId="{D223D4A6-A4EE-4627-BD2A-E6F5C3776AEB}" srcOrd="0" destOrd="0" presId="urn:microsoft.com/office/officeart/2005/8/layout/lProcess3"/>
    <dgm:cxn modelId="{76FD19E4-2C75-4A8F-9500-A3D7EF53D4B9}" type="presOf" srcId="{7D84B92A-E6DD-499E-BCC6-4FA2FB489583}" destId="{7A029574-C88D-4E16-B20E-54C571E3CE64}" srcOrd="0" destOrd="0" presId="urn:microsoft.com/office/officeart/2005/8/layout/lProcess3"/>
    <dgm:cxn modelId="{A4C626FE-D94C-4811-AA03-C289945B0BC6}" type="presOf" srcId="{3A821F2F-051C-4A71-8A50-DC2A3E421449}" destId="{F3632AAA-9E1B-48B3-ABAF-DE06D3D81413}" srcOrd="0" destOrd="0" presId="urn:microsoft.com/office/officeart/2005/8/layout/lProcess3"/>
    <dgm:cxn modelId="{4930F4AE-6829-46D0-8421-32F34D6510BA}" type="presParOf" srcId="{D223D4A6-A4EE-4627-BD2A-E6F5C3776AEB}" destId="{DFAB276E-31AF-4FA2-8E1D-71E3127C2E14}" srcOrd="0" destOrd="0" presId="urn:microsoft.com/office/officeart/2005/8/layout/lProcess3"/>
    <dgm:cxn modelId="{ADD0E430-EC0E-4131-8818-06AD40700814}" type="presParOf" srcId="{DFAB276E-31AF-4FA2-8E1D-71E3127C2E14}" destId="{BE70A21D-3621-4501-8FDE-4C9D8745C2C3}" srcOrd="0" destOrd="0" presId="urn:microsoft.com/office/officeart/2005/8/layout/lProcess3"/>
    <dgm:cxn modelId="{A97FEBF3-5397-4FBF-A53E-ADE27021C36C}" type="presParOf" srcId="{DFAB276E-31AF-4FA2-8E1D-71E3127C2E14}" destId="{4F56F007-7CE1-4EBD-B5C7-1E5FFBF36F14}" srcOrd="1" destOrd="0" presId="urn:microsoft.com/office/officeart/2005/8/layout/lProcess3"/>
    <dgm:cxn modelId="{13BEFFC0-5223-4C44-9FB5-0DCDA70B653A}" type="presParOf" srcId="{DFAB276E-31AF-4FA2-8E1D-71E3127C2E14}" destId="{7A029574-C88D-4E16-B20E-54C571E3CE64}" srcOrd="2" destOrd="0" presId="urn:microsoft.com/office/officeart/2005/8/layout/lProcess3"/>
    <dgm:cxn modelId="{4A72002E-D58D-4C56-BE78-B2A4ADC5D57D}" type="presParOf" srcId="{DFAB276E-31AF-4FA2-8E1D-71E3127C2E14}" destId="{3C07358E-4B06-4CAB-8F08-F82E4727E1FD}" srcOrd="3" destOrd="0" presId="urn:microsoft.com/office/officeart/2005/8/layout/lProcess3"/>
    <dgm:cxn modelId="{05D4C32F-01A8-4588-AB64-F50E58C36E57}" type="presParOf" srcId="{DFAB276E-31AF-4FA2-8E1D-71E3127C2E14}" destId="{71EFD7D8-9ACA-492A-BCA3-D60FFD6CDA72}" srcOrd="4" destOrd="0" presId="urn:microsoft.com/office/officeart/2005/8/layout/lProcess3"/>
    <dgm:cxn modelId="{519CC525-5C11-4F49-8876-0B0FCB6BD0A1}" type="presParOf" srcId="{DFAB276E-31AF-4FA2-8E1D-71E3127C2E14}" destId="{98A7A800-41A6-4534-90E8-29642F76E34C}" srcOrd="5" destOrd="0" presId="urn:microsoft.com/office/officeart/2005/8/layout/lProcess3"/>
    <dgm:cxn modelId="{20F4B227-8F58-4605-8AF0-95E8992FA200}" type="presParOf" srcId="{DFAB276E-31AF-4FA2-8E1D-71E3127C2E14}" destId="{F3632AAA-9E1B-48B3-ABAF-DE06D3D81413}" srcOrd="6" destOrd="0" presId="urn:microsoft.com/office/officeart/2005/8/layout/l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BA0B32-8BDF-4C06-BB86-5A6722CEC94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60163BB-924B-40A5-8D6E-B1C06D9889D3}">
      <dgm:prSet phldrT="[Text]" phldr="1"/>
      <dgm:spPr>
        <a:solidFill>
          <a:srgbClr val="D1D6DC"/>
        </a:solidFill>
      </dgm:spPr>
      <dgm:t>
        <a:bodyPr/>
        <a:lstStyle/>
        <a:p>
          <a:endParaRPr lang="en-US" dirty="0"/>
        </a:p>
      </dgm:t>
    </dgm:pt>
    <dgm:pt modelId="{EE6065BE-8E86-4CC0-AA69-D10C0FC5A72B}" type="parTrans" cxnId="{74905F04-BDB8-4F7F-94B9-708B69A04AB2}">
      <dgm:prSet/>
      <dgm:spPr/>
      <dgm:t>
        <a:bodyPr/>
        <a:lstStyle/>
        <a:p>
          <a:endParaRPr lang="en-US"/>
        </a:p>
      </dgm:t>
    </dgm:pt>
    <dgm:pt modelId="{8BB668EB-1646-48B2-9F44-96A4AFF680E3}" type="sibTrans" cxnId="{74905F04-BDB8-4F7F-94B9-708B69A04AB2}">
      <dgm:prSet/>
      <dgm:spPr/>
      <dgm:t>
        <a:bodyPr/>
        <a:lstStyle/>
        <a:p>
          <a:endParaRPr lang="en-US"/>
        </a:p>
      </dgm:t>
    </dgm:pt>
    <dgm:pt modelId="{0DE9C1B9-C8CB-457A-A051-5075A267B823}">
      <dgm:prSet phldrT="[Text]" phldr="0"/>
      <dgm:spPr>
        <a:solidFill>
          <a:srgbClr val="D1D6DC">
            <a:alpha val="90000"/>
          </a:srgbClr>
        </a:solidFill>
      </dgm:spPr>
      <dgm:t>
        <a:bodyPr/>
        <a:lstStyle/>
        <a:p>
          <a:endParaRPr lang="en-US" dirty="0"/>
        </a:p>
      </dgm:t>
    </dgm:pt>
    <dgm:pt modelId="{4CAE4517-FF60-4DCA-B15C-9030D8DC66F6}" type="parTrans" cxnId="{C427AA79-6172-4915-8097-83520CF2B169}">
      <dgm:prSet/>
      <dgm:spPr/>
      <dgm:t>
        <a:bodyPr/>
        <a:lstStyle/>
        <a:p>
          <a:endParaRPr lang="en-US"/>
        </a:p>
      </dgm:t>
    </dgm:pt>
    <dgm:pt modelId="{F0D4CA8B-77FF-4BF0-BD7F-7FDF5D4365B6}" type="sibTrans" cxnId="{C427AA79-6172-4915-8097-83520CF2B169}">
      <dgm:prSet/>
      <dgm:spPr/>
      <dgm:t>
        <a:bodyPr/>
        <a:lstStyle/>
        <a:p>
          <a:endParaRPr lang="en-US"/>
        </a:p>
      </dgm:t>
    </dgm:pt>
    <dgm:pt modelId="{7D84B92A-E6DD-499E-BCC6-4FA2FB489583}">
      <dgm:prSet phldrT="[Text]" phldr="0"/>
      <dgm:spPr>
        <a:solidFill>
          <a:srgbClr val="D1D6DC">
            <a:alpha val="90000"/>
          </a:srgbClr>
        </a:solidFill>
      </dgm:spPr>
      <dgm:t>
        <a:bodyPr/>
        <a:lstStyle/>
        <a:p>
          <a:endParaRPr lang="en-US"/>
        </a:p>
      </dgm:t>
    </dgm:pt>
    <dgm:pt modelId="{D95AB436-90C9-4758-9FED-7B51480C7468}" type="parTrans" cxnId="{871C5BA2-1C06-45B7-A4E8-A228693648E2}">
      <dgm:prSet/>
      <dgm:spPr/>
      <dgm:t>
        <a:bodyPr/>
        <a:lstStyle/>
        <a:p>
          <a:endParaRPr lang="en-US"/>
        </a:p>
      </dgm:t>
    </dgm:pt>
    <dgm:pt modelId="{3F06F3E8-9E4D-4BF5-BF45-FC1CDE55BBE3}" type="sibTrans" cxnId="{871C5BA2-1C06-45B7-A4E8-A228693648E2}">
      <dgm:prSet/>
      <dgm:spPr/>
      <dgm:t>
        <a:bodyPr/>
        <a:lstStyle/>
        <a:p>
          <a:endParaRPr lang="en-US"/>
        </a:p>
      </dgm:t>
    </dgm:pt>
    <dgm:pt modelId="{3A821F2F-051C-4A71-8A50-DC2A3E421449}">
      <dgm:prSet phldrT="[Text]" phldr="0"/>
      <dgm:spPr>
        <a:solidFill>
          <a:srgbClr val="AF882D">
            <a:alpha val="90000"/>
          </a:srgbClr>
        </a:solidFill>
      </dgm:spPr>
      <dgm:t>
        <a:bodyPr/>
        <a:lstStyle/>
        <a:p>
          <a:endParaRPr lang="en-US" dirty="0"/>
        </a:p>
      </dgm:t>
    </dgm:pt>
    <dgm:pt modelId="{D4A406B8-C289-43BD-825C-3BEC7EB80716}" type="parTrans" cxnId="{D418DA5F-1483-4E35-B9B2-6DD7EFBFDD33}">
      <dgm:prSet/>
      <dgm:spPr/>
      <dgm:t>
        <a:bodyPr/>
        <a:lstStyle/>
        <a:p>
          <a:endParaRPr lang="en-US"/>
        </a:p>
      </dgm:t>
    </dgm:pt>
    <dgm:pt modelId="{5BD8C659-276D-452A-AB4A-574D96510882}" type="sibTrans" cxnId="{D418DA5F-1483-4E35-B9B2-6DD7EFBFDD33}">
      <dgm:prSet/>
      <dgm:spPr/>
      <dgm:t>
        <a:bodyPr/>
        <a:lstStyle/>
        <a:p>
          <a:endParaRPr lang="en-US"/>
        </a:p>
      </dgm:t>
    </dgm:pt>
    <dgm:pt modelId="{D223D4A6-A4EE-4627-BD2A-E6F5C3776AEB}" type="pres">
      <dgm:prSet presAssocID="{A7BA0B32-8BDF-4C06-BB86-5A6722CEC946}" presName="Name0" presStyleCnt="0">
        <dgm:presLayoutVars>
          <dgm:chPref val="3"/>
          <dgm:dir/>
          <dgm:animLvl val="lvl"/>
          <dgm:resizeHandles/>
        </dgm:presLayoutVars>
      </dgm:prSet>
      <dgm:spPr/>
    </dgm:pt>
    <dgm:pt modelId="{DFAB276E-31AF-4FA2-8E1D-71E3127C2E14}" type="pres">
      <dgm:prSet presAssocID="{460163BB-924B-40A5-8D6E-B1C06D9889D3}" presName="horFlow" presStyleCnt="0"/>
      <dgm:spPr/>
    </dgm:pt>
    <dgm:pt modelId="{BE70A21D-3621-4501-8FDE-4C9D8745C2C3}" type="pres">
      <dgm:prSet presAssocID="{460163BB-924B-40A5-8D6E-B1C06D9889D3}" presName="bigChev" presStyleLbl="node1" presStyleIdx="0" presStyleCnt="1" custAng="10800000" custScaleX="221270" custScaleY="104863"/>
      <dgm:spPr/>
    </dgm:pt>
    <dgm:pt modelId="{4F56F007-7CE1-4EBD-B5C7-1E5FFBF36F14}" type="pres">
      <dgm:prSet presAssocID="{D95AB436-90C9-4758-9FED-7B51480C7468}" presName="parTrans" presStyleCnt="0"/>
      <dgm:spPr/>
    </dgm:pt>
    <dgm:pt modelId="{7A029574-C88D-4E16-B20E-54C571E3CE64}" type="pres">
      <dgm:prSet presAssocID="{7D84B92A-E6DD-499E-BCC6-4FA2FB489583}" presName="node" presStyleLbl="alignAccFollowNode1" presStyleIdx="0" presStyleCnt="3" custAng="10800000" custScaleX="247146" custScaleY="122507">
        <dgm:presLayoutVars>
          <dgm:bulletEnabled val="1"/>
        </dgm:presLayoutVars>
      </dgm:prSet>
      <dgm:spPr/>
    </dgm:pt>
    <dgm:pt modelId="{3C07358E-4B06-4CAB-8F08-F82E4727E1FD}" type="pres">
      <dgm:prSet presAssocID="{3F06F3E8-9E4D-4BF5-BF45-FC1CDE55BBE3}" presName="sibTrans" presStyleCnt="0"/>
      <dgm:spPr/>
    </dgm:pt>
    <dgm:pt modelId="{71EFD7D8-9ACA-492A-BCA3-D60FFD6CDA72}" type="pres">
      <dgm:prSet presAssocID="{0DE9C1B9-C8CB-457A-A051-5075A267B823}" presName="node" presStyleLbl="alignAccFollowNode1" presStyleIdx="1" presStyleCnt="3" custAng="10800000" custScaleX="240019" custScaleY="122369">
        <dgm:presLayoutVars>
          <dgm:bulletEnabled val="1"/>
        </dgm:presLayoutVars>
      </dgm:prSet>
      <dgm:spPr/>
    </dgm:pt>
    <dgm:pt modelId="{98A7A800-41A6-4534-90E8-29642F76E34C}" type="pres">
      <dgm:prSet presAssocID="{F0D4CA8B-77FF-4BF0-BD7F-7FDF5D4365B6}" presName="sibTrans" presStyleCnt="0"/>
      <dgm:spPr/>
    </dgm:pt>
    <dgm:pt modelId="{F3632AAA-9E1B-48B3-ABAF-DE06D3D81413}" type="pres">
      <dgm:prSet presAssocID="{3A821F2F-051C-4A71-8A50-DC2A3E421449}" presName="node" presStyleLbl="alignAccFollowNode1" presStyleIdx="2" presStyleCnt="3" custAng="10800000" custScaleX="241359" custScaleY="122369">
        <dgm:presLayoutVars>
          <dgm:bulletEnabled val="1"/>
        </dgm:presLayoutVars>
      </dgm:prSet>
      <dgm:spPr/>
    </dgm:pt>
  </dgm:ptLst>
  <dgm:cxnLst>
    <dgm:cxn modelId="{74905F04-BDB8-4F7F-94B9-708B69A04AB2}" srcId="{A7BA0B32-8BDF-4C06-BB86-5A6722CEC946}" destId="{460163BB-924B-40A5-8D6E-B1C06D9889D3}" srcOrd="0" destOrd="0" parTransId="{EE6065BE-8E86-4CC0-AA69-D10C0FC5A72B}" sibTransId="{8BB668EB-1646-48B2-9F44-96A4AFF680E3}"/>
    <dgm:cxn modelId="{D418DA5F-1483-4E35-B9B2-6DD7EFBFDD33}" srcId="{460163BB-924B-40A5-8D6E-B1C06D9889D3}" destId="{3A821F2F-051C-4A71-8A50-DC2A3E421449}" srcOrd="2" destOrd="0" parTransId="{D4A406B8-C289-43BD-825C-3BEC7EB80716}" sibTransId="{5BD8C659-276D-452A-AB4A-574D96510882}"/>
    <dgm:cxn modelId="{C1687273-23A0-4992-9C07-EEA655EDF2E1}" type="presOf" srcId="{460163BB-924B-40A5-8D6E-B1C06D9889D3}" destId="{BE70A21D-3621-4501-8FDE-4C9D8745C2C3}" srcOrd="0" destOrd="0" presId="urn:microsoft.com/office/officeart/2005/8/layout/lProcess3"/>
    <dgm:cxn modelId="{4F4D7854-43AA-4D62-B712-38E485EED92A}" type="presOf" srcId="{0DE9C1B9-C8CB-457A-A051-5075A267B823}" destId="{71EFD7D8-9ACA-492A-BCA3-D60FFD6CDA72}" srcOrd="0" destOrd="0" presId="urn:microsoft.com/office/officeart/2005/8/layout/lProcess3"/>
    <dgm:cxn modelId="{C427AA79-6172-4915-8097-83520CF2B169}" srcId="{460163BB-924B-40A5-8D6E-B1C06D9889D3}" destId="{0DE9C1B9-C8CB-457A-A051-5075A267B823}" srcOrd="1" destOrd="0" parTransId="{4CAE4517-FF60-4DCA-B15C-9030D8DC66F6}" sibTransId="{F0D4CA8B-77FF-4BF0-BD7F-7FDF5D4365B6}"/>
    <dgm:cxn modelId="{871C5BA2-1C06-45B7-A4E8-A228693648E2}" srcId="{460163BB-924B-40A5-8D6E-B1C06D9889D3}" destId="{7D84B92A-E6DD-499E-BCC6-4FA2FB489583}" srcOrd="0" destOrd="0" parTransId="{D95AB436-90C9-4758-9FED-7B51480C7468}" sibTransId="{3F06F3E8-9E4D-4BF5-BF45-FC1CDE55BBE3}"/>
    <dgm:cxn modelId="{619CA3B1-654D-4E58-87A0-43E3DA561073}" type="presOf" srcId="{A7BA0B32-8BDF-4C06-BB86-5A6722CEC946}" destId="{D223D4A6-A4EE-4627-BD2A-E6F5C3776AEB}" srcOrd="0" destOrd="0" presId="urn:microsoft.com/office/officeart/2005/8/layout/lProcess3"/>
    <dgm:cxn modelId="{76FD19E4-2C75-4A8F-9500-A3D7EF53D4B9}" type="presOf" srcId="{7D84B92A-E6DD-499E-BCC6-4FA2FB489583}" destId="{7A029574-C88D-4E16-B20E-54C571E3CE64}" srcOrd="0" destOrd="0" presId="urn:microsoft.com/office/officeart/2005/8/layout/lProcess3"/>
    <dgm:cxn modelId="{A4C626FE-D94C-4811-AA03-C289945B0BC6}" type="presOf" srcId="{3A821F2F-051C-4A71-8A50-DC2A3E421449}" destId="{F3632AAA-9E1B-48B3-ABAF-DE06D3D81413}" srcOrd="0" destOrd="0" presId="urn:microsoft.com/office/officeart/2005/8/layout/lProcess3"/>
    <dgm:cxn modelId="{4930F4AE-6829-46D0-8421-32F34D6510BA}" type="presParOf" srcId="{D223D4A6-A4EE-4627-BD2A-E6F5C3776AEB}" destId="{DFAB276E-31AF-4FA2-8E1D-71E3127C2E14}" srcOrd="0" destOrd="0" presId="urn:microsoft.com/office/officeart/2005/8/layout/lProcess3"/>
    <dgm:cxn modelId="{ADD0E430-EC0E-4131-8818-06AD40700814}" type="presParOf" srcId="{DFAB276E-31AF-4FA2-8E1D-71E3127C2E14}" destId="{BE70A21D-3621-4501-8FDE-4C9D8745C2C3}" srcOrd="0" destOrd="0" presId="urn:microsoft.com/office/officeart/2005/8/layout/lProcess3"/>
    <dgm:cxn modelId="{A97FEBF3-5397-4FBF-A53E-ADE27021C36C}" type="presParOf" srcId="{DFAB276E-31AF-4FA2-8E1D-71E3127C2E14}" destId="{4F56F007-7CE1-4EBD-B5C7-1E5FFBF36F14}" srcOrd="1" destOrd="0" presId="urn:microsoft.com/office/officeart/2005/8/layout/lProcess3"/>
    <dgm:cxn modelId="{13BEFFC0-5223-4C44-9FB5-0DCDA70B653A}" type="presParOf" srcId="{DFAB276E-31AF-4FA2-8E1D-71E3127C2E14}" destId="{7A029574-C88D-4E16-B20E-54C571E3CE64}" srcOrd="2" destOrd="0" presId="urn:microsoft.com/office/officeart/2005/8/layout/lProcess3"/>
    <dgm:cxn modelId="{4A72002E-D58D-4C56-BE78-B2A4ADC5D57D}" type="presParOf" srcId="{DFAB276E-31AF-4FA2-8E1D-71E3127C2E14}" destId="{3C07358E-4B06-4CAB-8F08-F82E4727E1FD}" srcOrd="3" destOrd="0" presId="urn:microsoft.com/office/officeart/2005/8/layout/lProcess3"/>
    <dgm:cxn modelId="{05D4C32F-01A8-4588-AB64-F50E58C36E57}" type="presParOf" srcId="{DFAB276E-31AF-4FA2-8E1D-71E3127C2E14}" destId="{71EFD7D8-9ACA-492A-BCA3-D60FFD6CDA72}" srcOrd="4" destOrd="0" presId="urn:microsoft.com/office/officeart/2005/8/layout/lProcess3"/>
    <dgm:cxn modelId="{519CC525-5C11-4F49-8876-0B0FCB6BD0A1}" type="presParOf" srcId="{DFAB276E-31AF-4FA2-8E1D-71E3127C2E14}" destId="{98A7A800-41A6-4534-90E8-29642F76E34C}" srcOrd="5" destOrd="0" presId="urn:microsoft.com/office/officeart/2005/8/layout/lProcess3"/>
    <dgm:cxn modelId="{20F4B227-8F58-4605-8AF0-95E8992FA200}" type="presParOf" srcId="{DFAB276E-31AF-4FA2-8E1D-71E3127C2E14}" destId="{F3632AAA-9E1B-48B3-ABAF-DE06D3D81413}"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BA0B32-8BDF-4C06-BB86-5A6722CEC94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60163BB-924B-40A5-8D6E-B1C06D9889D3}">
      <dgm:prSet phldrT="[Text]" phldr="1"/>
      <dgm:spPr>
        <a:solidFill>
          <a:srgbClr val="D1D6DC"/>
        </a:solidFill>
      </dgm:spPr>
      <dgm:t>
        <a:bodyPr/>
        <a:lstStyle/>
        <a:p>
          <a:endParaRPr lang="en-US" dirty="0"/>
        </a:p>
      </dgm:t>
    </dgm:pt>
    <dgm:pt modelId="{EE6065BE-8E86-4CC0-AA69-D10C0FC5A72B}" type="parTrans" cxnId="{74905F04-BDB8-4F7F-94B9-708B69A04AB2}">
      <dgm:prSet/>
      <dgm:spPr/>
      <dgm:t>
        <a:bodyPr/>
        <a:lstStyle/>
        <a:p>
          <a:endParaRPr lang="en-US"/>
        </a:p>
      </dgm:t>
    </dgm:pt>
    <dgm:pt modelId="{8BB668EB-1646-48B2-9F44-96A4AFF680E3}" type="sibTrans" cxnId="{74905F04-BDB8-4F7F-94B9-708B69A04AB2}">
      <dgm:prSet/>
      <dgm:spPr/>
      <dgm:t>
        <a:bodyPr/>
        <a:lstStyle/>
        <a:p>
          <a:endParaRPr lang="en-US"/>
        </a:p>
      </dgm:t>
    </dgm:pt>
    <dgm:pt modelId="{0DE9C1B9-C8CB-457A-A051-5075A267B823}">
      <dgm:prSet phldrT="[Text]" phldr="0"/>
      <dgm:spPr>
        <a:solidFill>
          <a:srgbClr val="D1D6DC">
            <a:alpha val="90000"/>
          </a:srgbClr>
        </a:solidFill>
      </dgm:spPr>
      <dgm:t>
        <a:bodyPr/>
        <a:lstStyle/>
        <a:p>
          <a:endParaRPr lang="en-US" dirty="0"/>
        </a:p>
      </dgm:t>
    </dgm:pt>
    <dgm:pt modelId="{4CAE4517-FF60-4DCA-B15C-9030D8DC66F6}" type="parTrans" cxnId="{C427AA79-6172-4915-8097-83520CF2B169}">
      <dgm:prSet/>
      <dgm:spPr/>
      <dgm:t>
        <a:bodyPr/>
        <a:lstStyle/>
        <a:p>
          <a:endParaRPr lang="en-US"/>
        </a:p>
      </dgm:t>
    </dgm:pt>
    <dgm:pt modelId="{F0D4CA8B-77FF-4BF0-BD7F-7FDF5D4365B6}" type="sibTrans" cxnId="{C427AA79-6172-4915-8097-83520CF2B169}">
      <dgm:prSet/>
      <dgm:spPr/>
      <dgm:t>
        <a:bodyPr/>
        <a:lstStyle/>
        <a:p>
          <a:endParaRPr lang="en-US"/>
        </a:p>
      </dgm:t>
    </dgm:pt>
    <dgm:pt modelId="{7D84B92A-E6DD-499E-BCC6-4FA2FB489583}">
      <dgm:prSet phldrT="[Text]" phldr="0"/>
      <dgm:spPr>
        <a:solidFill>
          <a:srgbClr val="D1D6DC">
            <a:alpha val="90000"/>
          </a:srgbClr>
        </a:solidFill>
      </dgm:spPr>
      <dgm:t>
        <a:bodyPr/>
        <a:lstStyle/>
        <a:p>
          <a:endParaRPr lang="en-US"/>
        </a:p>
      </dgm:t>
    </dgm:pt>
    <dgm:pt modelId="{D95AB436-90C9-4758-9FED-7B51480C7468}" type="parTrans" cxnId="{871C5BA2-1C06-45B7-A4E8-A228693648E2}">
      <dgm:prSet/>
      <dgm:spPr/>
      <dgm:t>
        <a:bodyPr/>
        <a:lstStyle/>
        <a:p>
          <a:endParaRPr lang="en-US"/>
        </a:p>
      </dgm:t>
    </dgm:pt>
    <dgm:pt modelId="{3F06F3E8-9E4D-4BF5-BF45-FC1CDE55BBE3}" type="sibTrans" cxnId="{871C5BA2-1C06-45B7-A4E8-A228693648E2}">
      <dgm:prSet/>
      <dgm:spPr/>
      <dgm:t>
        <a:bodyPr/>
        <a:lstStyle/>
        <a:p>
          <a:endParaRPr lang="en-US"/>
        </a:p>
      </dgm:t>
    </dgm:pt>
    <dgm:pt modelId="{3A821F2F-051C-4A71-8A50-DC2A3E421449}">
      <dgm:prSet phldrT="[Text]" phldr="0"/>
      <dgm:spPr>
        <a:solidFill>
          <a:srgbClr val="AF882D">
            <a:alpha val="90000"/>
          </a:srgbClr>
        </a:solidFill>
      </dgm:spPr>
      <dgm:t>
        <a:bodyPr/>
        <a:lstStyle/>
        <a:p>
          <a:endParaRPr lang="en-US" dirty="0"/>
        </a:p>
      </dgm:t>
    </dgm:pt>
    <dgm:pt modelId="{D4A406B8-C289-43BD-825C-3BEC7EB80716}" type="parTrans" cxnId="{D418DA5F-1483-4E35-B9B2-6DD7EFBFDD33}">
      <dgm:prSet/>
      <dgm:spPr/>
      <dgm:t>
        <a:bodyPr/>
        <a:lstStyle/>
        <a:p>
          <a:endParaRPr lang="en-US"/>
        </a:p>
      </dgm:t>
    </dgm:pt>
    <dgm:pt modelId="{5BD8C659-276D-452A-AB4A-574D96510882}" type="sibTrans" cxnId="{D418DA5F-1483-4E35-B9B2-6DD7EFBFDD33}">
      <dgm:prSet/>
      <dgm:spPr/>
      <dgm:t>
        <a:bodyPr/>
        <a:lstStyle/>
        <a:p>
          <a:endParaRPr lang="en-US"/>
        </a:p>
      </dgm:t>
    </dgm:pt>
    <dgm:pt modelId="{D223D4A6-A4EE-4627-BD2A-E6F5C3776AEB}" type="pres">
      <dgm:prSet presAssocID="{A7BA0B32-8BDF-4C06-BB86-5A6722CEC946}" presName="Name0" presStyleCnt="0">
        <dgm:presLayoutVars>
          <dgm:chPref val="3"/>
          <dgm:dir/>
          <dgm:animLvl val="lvl"/>
          <dgm:resizeHandles/>
        </dgm:presLayoutVars>
      </dgm:prSet>
      <dgm:spPr/>
    </dgm:pt>
    <dgm:pt modelId="{DFAB276E-31AF-4FA2-8E1D-71E3127C2E14}" type="pres">
      <dgm:prSet presAssocID="{460163BB-924B-40A5-8D6E-B1C06D9889D3}" presName="horFlow" presStyleCnt="0"/>
      <dgm:spPr/>
    </dgm:pt>
    <dgm:pt modelId="{BE70A21D-3621-4501-8FDE-4C9D8745C2C3}" type="pres">
      <dgm:prSet presAssocID="{460163BB-924B-40A5-8D6E-B1C06D9889D3}" presName="bigChev" presStyleLbl="node1" presStyleIdx="0" presStyleCnt="1" custAng="10800000" custScaleX="221270" custScaleY="104863"/>
      <dgm:spPr/>
    </dgm:pt>
    <dgm:pt modelId="{4F56F007-7CE1-4EBD-B5C7-1E5FFBF36F14}" type="pres">
      <dgm:prSet presAssocID="{D95AB436-90C9-4758-9FED-7B51480C7468}" presName="parTrans" presStyleCnt="0"/>
      <dgm:spPr/>
    </dgm:pt>
    <dgm:pt modelId="{7A029574-C88D-4E16-B20E-54C571E3CE64}" type="pres">
      <dgm:prSet presAssocID="{7D84B92A-E6DD-499E-BCC6-4FA2FB489583}" presName="node" presStyleLbl="alignAccFollowNode1" presStyleIdx="0" presStyleCnt="3" custAng="10800000" custScaleX="247146" custScaleY="122507">
        <dgm:presLayoutVars>
          <dgm:bulletEnabled val="1"/>
        </dgm:presLayoutVars>
      </dgm:prSet>
      <dgm:spPr/>
    </dgm:pt>
    <dgm:pt modelId="{3C07358E-4B06-4CAB-8F08-F82E4727E1FD}" type="pres">
      <dgm:prSet presAssocID="{3F06F3E8-9E4D-4BF5-BF45-FC1CDE55BBE3}" presName="sibTrans" presStyleCnt="0"/>
      <dgm:spPr/>
    </dgm:pt>
    <dgm:pt modelId="{71EFD7D8-9ACA-492A-BCA3-D60FFD6CDA72}" type="pres">
      <dgm:prSet presAssocID="{0DE9C1B9-C8CB-457A-A051-5075A267B823}" presName="node" presStyleLbl="alignAccFollowNode1" presStyleIdx="1" presStyleCnt="3" custAng="10800000" custScaleX="240019" custScaleY="122369">
        <dgm:presLayoutVars>
          <dgm:bulletEnabled val="1"/>
        </dgm:presLayoutVars>
      </dgm:prSet>
      <dgm:spPr/>
    </dgm:pt>
    <dgm:pt modelId="{98A7A800-41A6-4534-90E8-29642F76E34C}" type="pres">
      <dgm:prSet presAssocID="{F0D4CA8B-77FF-4BF0-BD7F-7FDF5D4365B6}" presName="sibTrans" presStyleCnt="0"/>
      <dgm:spPr/>
    </dgm:pt>
    <dgm:pt modelId="{F3632AAA-9E1B-48B3-ABAF-DE06D3D81413}" type="pres">
      <dgm:prSet presAssocID="{3A821F2F-051C-4A71-8A50-DC2A3E421449}" presName="node" presStyleLbl="alignAccFollowNode1" presStyleIdx="2" presStyleCnt="3" custAng="10800000" custScaleX="241359" custScaleY="122369">
        <dgm:presLayoutVars>
          <dgm:bulletEnabled val="1"/>
        </dgm:presLayoutVars>
      </dgm:prSet>
      <dgm:spPr/>
    </dgm:pt>
  </dgm:ptLst>
  <dgm:cxnLst>
    <dgm:cxn modelId="{74905F04-BDB8-4F7F-94B9-708B69A04AB2}" srcId="{A7BA0B32-8BDF-4C06-BB86-5A6722CEC946}" destId="{460163BB-924B-40A5-8D6E-B1C06D9889D3}" srcOrd="0" destOrd="0" parTransId="{EE6065BE-8E86-4CC0-AA69-D10C0FC5A72B}" sibTransId="{8BB668EB-1646-48B2-9F44-96A4AFF680E3}"/>
    <dgm:cxn modelId="{D418DA5F-1483-4E35-B9B2-6DD7EFBFDD33}" srcId="{460163BB-924B-40A5-8D6E-B1C06D9889D3}" destId="{3A821F2F-051C-4A71-8A50-DC2A3E421449}" srcOrd="2" destOrd="0" parTransId="{D4A406B8-C289-43BD-825C-3BEC7EB80716}" sibTransId="{5BD8C659-276D-452A-AB4A-574D96510882}"/>
    <dgm:cxn modelId="{C1687273-23A0-4992-9C07-EEA655EDF2E1}" type="presOf" srcId="{460163BB-924B-40A5-8D6E-B1C06D9889D3}" destId="{BE70A21D-3621-4501-8FDE-4C9D8745C2C3}" srcOrd="0" destOrd="0" presId="urn:microsoft.com/office/officeart/2005/8/layout/lProcess3"/>
    <dgm:cxn modelId="{4F4D7854-43AA-4D62-B712-38E485EED92A}" type="presOf" srcId="{0DE9C1B9-C8CB-457A-A051-5075A267B823}" destId="{71EFD7D8-9ACA-492A-BCA3-D60FFD6CDA72}" srcOrd="0" destOrd="0" presId="urn:microsoft.com/office/officeart/2005/8/layout/lProcess3"/>
    <dgm:cxn modelId="{C427AA79-6172-4915-8097-83520CF2B169}" srcId="{460163BB-924B-40A5-8D6E-B1C06D9889D3}" destId="{0DE9C1B9-C8CB-457A-A051-5075A267B823}" srcOrd="1" destOrd="0" parTransId="{4CAE4517-FF60-4DCA-B15C-9030D8DC66F6}" sibTransId="{F0D4CA8B-77FF-4BF0-BD7F-7FDF5D4365B6}"/>
    <dgm:cxn modelId="{871C5BA2-1C06-45B7-A4E8-A228693648E2}" srcId="{460163BB-924B-40A5-8D6E-B1C06D9889D3}" destId="{7D84B92A-E6DD-499E-BCC6-4FA2FB489583}" srcOrd="0" destOrd="0" parTransId="{D95AB436-90C9-4758-9FED-7B51480C7468}" sibTransId="{3F06F3E8-9E4D-4BF5-BF45-FC1CDE55BBE3}"/>
    <dgm:cxn modelId="{619CA3B1-654D-4E58-87A0-43E3DA561073}" type="presOf" srcId="{A7BA0B32-8BDF-4C06-BB86-5A6722CEC946}" destId="{D223D4A6-A4EE-4627-BD2A-E6F5C3776AEB}" srcOrd="0" destOrd="0" presId="urn:microsoft.com/office/officeart/2005/8/layout/lProcess3"/>
    <dgm:cxn modelId="{76FD19E4-2C75-4A8F-9500-A3D7EF53D4B9}" type="presOf" srcId="{7D84B92A-E6DD-499E-BCC6-4FA2FB489583}" destId="{7A029574-C88D-4E16-B20E-54C571E3CE64}" srcOrd="0" destOrd="0" presId="urn:microsoft.com/office/officeart/2005/8/layout/lProcess3"/>
    <dgm:cxn modelId="{A4C626FE-D94C-4811-AA03-C289945B0BC6}" type="presOf" srcId="{3A821F2F-051C-4A71-8A50-DC2A3E421449}" destId="{F3632AAA-9E1B-48B3-ABAF-DE06D3D81413}" srcOrd="0" destOrd="0" presId="urn:microsoft.com/office/officeart/2005/8/layout/lProcess3"/>
    <dgm:cxn modelId="{4930F4AE-6829-46D0-8421-32F34D6510BA}" type="presParOf" srcId="{D223D4A6-A4EE-4627-BD2A-E6F5C3776AEB}" destId="{DFAB276E-31AF-4FA2-8E1D-71E3127C2E14}" srcOrd="0" destOrd="0" presId="urn:microsoft.com/office/officeart/2005/8/layout/lProcess3"/>
    <dgm:cxn modelId="{ADD0E430-EC0E-4131-8818-06AD40700814}" type="presParOf" srcId="{DFAB276E-31AF-4FA2-8E1D-71E3127C2E14}" destId="{BE70A21D-3621-4501-8FDE-4C9D8745C2C3}" srcOrd="0" destOrd="0" presId="urn:microsoft.com/office/officeart/2005/8/layout/lProcess3"/>
    <dgm:cxn modelId="{A97FEBF3-5397-4FBF-A53E-ADE27021C36C}" type="presParOf" srcId="{DFAB276E-31AF-4FA2-8E1D-71E3127C2E14}" destId="{4F56F007-7CE1-4EBD-B5C7-1E5FFBF36F14}" srcOrd="1" destOrd="0" presId="urn:microsoft.com/office/officeart/2005/8/layout/lProcess3"/>
    <dgm:cxn modelId="{13BEFFC0-5223-4C44-9FB5-0DCDA70B653A}" type="presParOf" srcId="{DFAB276E-31AF-4FA2-8E1D-71E3127C2E14}" destId="{7A029574-C88D-4E16-B20E-54C571E3CE64}" srcOrd="2" destOrd="0" presId="urn:microsoft.com/office/officeart/2005/8/layout/lProcess3"/>
    <dgm:cxn modelId="{4A72002E-D58D-4C56-BE78-B2A4ADC5D57D}" type="presParOf" srcId="{DFAB276E-31AF-4FA2-8E1D-71E3127C2E14}" destId="{3C07358E-4B06-4CAB-8F08-F82E4727E1FD}" srcOrd="3" destOrd="0" presId="urn:microsoft.com/office/officeart/2005/8/layout/lProcess3"/>
    <dgm:cxn modelId="{05D4C32F-01A8-4588-AB64-F50E58C36E57}" type="presParOf" srcId="{DFAB276E-31AF-4FA2-8E1D-71E3127C2E14}" destId="{71EFD7D8-9ACA-492A-BCA3-D60FFD6CDA72}" srcOrd="4" destOrd="0" presId="urn:microsoft.com/office/officeart/2005/8/layout/lProcess3"/>
    <dgm:cxn modelId="{519CC525-5C11-4F49-8876-0B0FCB6BD0A1}" type="presParOf" srcId="{DFAB276E-31AF-4FA2-8E1D-71E3127C2E14}" destId="{98A7A800-41A6-4534-90E8-29642F76E34C}" srcOrd="5" destOrd="0" presId="urn:microsoft.com/office/officeart/2005/8/layout/lProcess3"/>
    <dgm:cxn modelId="{20F4B227-8F58-4605-8AF0-95E8992FA200}" type="presParOf" srcId="{DFAB276E-31AF-4FA2-8E1D-71E3127C2E14}" destId="{F3632AAA-9E1B-48B3-ABAF-DE06D3D81413}" srcOrd="6" destOrd="0" presId="urn:microsoft.com/office/officeart/2005/8/layout/lProcess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BA0B32-8BDF-4C06-BB86-5A6722CEC94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60163BB-924B-40A5-8D6E-B1C06D9889D3}">
      <dgm:prSet phldrT="[Text]" phldr="1"/>
      <dgm:spPr>
        <a:solidFill>
          <a:srgbClr val="D1D6DC"/>
        </a:solidFill>
      </dgm:spPr>
      <dgm:t>
        <a:bodyPr/>
        <a:lstStyle/>
        <a:p>
          <a:endParaRPr lang="en-US" dirty="0"/>
        </a:p>
      </dgm:t>
    </dgm:pt>
    <dgm:pt modelId="{EE6065BE-8E86-4CC0-AA69-D10C0FC5A72B}" type="parTrans" cxnId="{74905F04-BDB8-4F7F-94B9-708B69A04AB2}">
      <dgm:prSet/>
      <dgm:spPr/>
      <dgm:t>
        <a:bodyPr/>
        <a:lstStyle/>
        <a:p>
          <a:endParaRPr lang="en-US"/>
        </a:p>
      </dgm:t>
    </dgm:pt>
    <dgm:pt modelId="{8BB668EB-1646-48B2-9F44-96A4AFF680E3}" type="sibTrans" cxnId="{74905F04-BDB8-4F7F-94B9-708B69A04AB2}">
      <dgm:prSet/>
      <dgm:spPr/>
      <dgm:t>
        <a:bodyPr/>
        <a:lstStyle/>
        <a:p>
          <a:endParaRPr lang="en-US"/>
        </a:p>
      </dgm:t>
    </dgm:pt>
    <dgm:pt modelId="{0DE9C1B9-C8CB-457A-A051-5075A267B823}">
      <dgm:prSet phldrT="[Text]" phldr="0"/>
      <dgm:spPr>
        <a:solidFill>
          <a:srgbClr val="D1D6DC">
            <a:alpha val="90000"/>
          </a:srgbClr>
        </a:solidFill>
      </dgm:spPr>
      <dgm:t>
        <a:bodyPr/>
        <a:lstStyle/>
        <a:p>
          <a:endParaRPr lang="en-US" dirty="0"/>
        </a:p>
      </dgm:t>
    </dgm:pt>
    <dgm:pt modelId="{4CAE4517-FF60-4DCA-B15C-9030D8DC66F6}" type="parTrans" cxnId="{C427AA79-6172-4915-8097-83520CF2B169}">
      <dgm:prSet/>
      <dgm:spPr/>
      <dgm:t>
        <a:bodyPr/>
        <a:lstStyle/>
        <a:p>
          <a:endParaRPr lang="en-US"/>
        </a:p>
      </dgm:t>
    </dgm:pt>
    <dgm:pt modelId="{F0D4CA8B-77FF-4BF0-BD7F-7FDF5D4365B6}" type="sibTrans" cxnId="{C427AA79-6172-4915-8097-83520CF2B169}">
      <dgm:prSet/>
      <dgm:spPr/>
      <dgm:t>
        <a:bodyPr/>
        <a:lstStyle/>
        <a:p>
          <a:endParaRPr lang="en-US"/>
        </a:p>
      </dgm:t>
    </dgm:pt>
    <dgm:pt modelId="{7D84B92A-E6DD-499E-BCC6-4FA2FB489583}">
      <dgm:prSet phldrT="[Text]" phldr="0"/>
      <dgm:spPr>
        <a:solidFill>
          <a:srgbClr val="D1D6DC">
            <a:alpha val="90000"/>
          </a:srgbClr>
        </a:solidFill>
      </dgm:spPr>
      <dgm:t>
        <a:bodyPr/>
        <a:lstStyle/>
        <a:p>
          <a:endParaRPr lang="en-US"/>
        </a:p>
      </dgm:t>
    </dgm:pt>
    <dgm:pt modelId="{D95AB436-90C9-4758-9FED-7B51480C7468}" type="parTrans" cxnId="{871C5BA2-1C06-45B7-A4E8-A228693648E2}">
      <dgm:prSet/>
      <dgm:spPr/>
      <dgm:t>
        <a:bodyPr/>
        <a:lstStyle/>
        <a:p>
          <a:endParaRPr lang="en-US"/>
        </a:p>
      </dgm:t>
    </dgm:pt>
    <dgm:pt modelId="{3F06F3E8-9E4D-4BF5-BF45-FC1CDE55BBE3}" type="sibTrans" cxnId="{871C5BA2-1C06-45B7-A4E8-A228693648E2}">
      <dgm:prSet/>
      <dgm:spPr/>
      <dgm:t>
        <a:bodyPr/>
        <a:lstStyle/>
        <a:p>
          <a:endParaRPr lang="en-US"/>
        </a:p>
      </dgm:t>
    </dgm:pt>
    <dgm:pt modelId="{3A821F2F-051C-4A71-8A50-DC2A3E421449}">
      <dgm:prSet phldrT="[Text]" phldr="0"/>
      <dgm:spPr>
        <a:solidFill>
          <a:srgbClr val="AF882D">
            <a:alpha val="90000"/>
          </a:srgbClr>
        </a:solidFill>
      </dgm:spPr>
      <dgm:t>
        <a:bodyPr/>
        <a:lstStyle/>
        <a:p>
          <a:endParaRPr lang="en-US" dirty="0"/>
        </a:p>
      </dgm:t>
    </dgm:pt>
    <dgm:pt modelId="{D4A406B8-C289-43BD-825C-3BEC7EB80716}" type="parTrans" cxnId="{D418DA5F-1483-4E35-B9B2-6DD7EFBFDD33}">
      <dgm:prSet/>
      <dgm:spPr/>
      <dgm:t>
        <a:bodyPr/>
        <a:lstStyle/>
        <a:p>
          <a:endParaRPr lang="en-US"/>
        </a:p>
      </dgm:t>
    </dgm:pt>
    <dgm:pt modelId="{5BD8C659-276D-452A-AB4A-574D96510882}" type="sibTrans" cxnId="{D418DA5F-1483-4E35-B9B2-6DD7EFBFDD33}">
      <dgm:prSet/>
      <dgm:spPr/>
      <dgm:t>
        <a:bodyPr/>
        <a:lstStyle/>
        <a:p>
          <a:endParaRPr lang="en-US"/>
        </a:p>
      </dgm:t>
    </dgm:pt>
    <dgm:pt modelId="{D223D4A6-A4EE-4627-BD2A-E6F5C3776AEB}" type="pres">
      <dgm:prSet presAssocID="{A7BA0B32-8BDF-4C06-BB86-5A6722CEC946}" presName="Name0" presStyleCnt="0">
        <dgm:presLayoutVars>
          <dgm:chPref val="3"/>
          <dgm:dir/>
          <dgm:animLvl val="lvl"/>
          <dgm:resizeHandles/>
        </dgm:presLayoutVars>
      </dgm:prSet>
      <dgm:spPr/>
    </dgm:pt>
    <dgm:pt modelId="{DFAB276E-31AF-4FA2-8E1D-71E3127C2E14}" type="pres">
      <dgm:prSet presAssocID="{460163BB-924B-40A5-8D6E-B1C06D9889D3}" presName="horFlow" presStyleCnt="0"/>
      <dgm:spPr/>
    </dgm:pt>
    <dgm:pt modelId="{BE70A21D-3621-4501-8FDE-4C9D8745C2C3}" type="pres">
      <dgm:prSet presAssocID="{460163BB-924B-40A5-8D6E-B1C06D9889D3}" presName="bigChev" presStyleLbl="node1" presStyleIdx="0" presStyleCnt="1" custAng="10800000" custScaleX="221270" custScaleY="104863"/>
      <dgm:spPr/>
    </dgm:pt>
    <dgm:pt modelId="{4F56F007-7CE1-4EBD-B5C7-1E5FFBF36F14}" type="pres">
      <dgm:prSet presAssocID="{D95AB436-90C9-4758-9FED-7B51480C7468}" presName="parTrans" presStyleCnt="0"/>
      <dgm:spPr/>
    </dgm:pt>
    <dgm:pt modelId="{7A029574-C88D-4E16-B20E-54C571E3CE64}" type="pres">
      <dgm:prSet presAssocID="{7D84B92A-E6DD-499E-BCC6-4FA2FB489583}" presName="node" presStyleLbl="alignAccFollowNode1" presStyleIdx="0" presStyleCnt="3" custAng="10800000" custScaleX="247146" custScaleY="122507">
        <dgm:presLayoutVars>
          <dgm:bulletEnabled val="1"/>
        </dgm:presLayoutVars>
      </dgm:prSet>
      <dgm:spPr/>
    </dgm:pt>
    <dgm:pt modelId="{3C07358E-4B06-4CAB-8F08-F82E4727E1FD}" type="pres">
      <dgm:prSet presAssocID="{3F06F3E8-9E4D-4BF5-BF45-FC1CDE55BBE3}" presName="sibTrans" presStyleCnt="0"/>
      <dgm:spPr/>
    </dgm:pt>
    <dgm:pt modelId="{71EFD7D8-9ACA-492A-BCA3-D60FFD6CDA72}" type="pres">
      <dgm:prSet presAssocID="{0DE9C1B9-C8CB-457A-A051-5075A267B823}" presName="node" presStyleLbl="alignAccFollowNode1" presStyleIdx="1" presStyleCnt="3" custAng="10800000" custScaleX="240019" custScaleY="122369">
        <dgm:presLayoutVars>
          <dgm:bulletEnabled val="1"/>
        </dgm:presLayoutVars>
      </dgm:prSet>
      <dgm:spPr/>
    </dgm:pt>
    <dgm:pt modelId="{98A7A800-41A6-4534-90E8-29642F76E34C}" type="pres">
      <dgm:prSet presAssocID="{F0D4CA8B-77FF-4BF0-BD7F-7FDF5D4365B6}" presName="sibTrans" presStyleCnt="0"/>
      <dgm:spPr/>
    </dgm:pt>
    <dgm:pt modelId="{F3632AAA-9E1B-48B3-ABAF-DE06D3D81413}" type="pres">
      <dgm:prSet presAssocID="{3A821F2F-051C-4A71-8A50-DC2A3E421449}" presName="node" presStyleLbl="alignAccFollowNode1" presStyleIdx="2" presStyleCnt="3" custAng="10800000" custScaleX="241359" custScaleY="122369">
        <dgm:presLayoutVars>
          <dgm:bulletEnabled val="1"/>
        </dgm:presLayoutVars>
      </dgm:prSet>
      <dgm:spPr/>
    </dgm:pt>
  </dgm:ptLst>
  <dgm:cxnLst>
    <dgm:cxn modelId="{74905F04-BDB8-4F7F-94B9-708B69A04AB2}" srcId="{A7BA0B32-8BDF-4C06-BB86-5A6722CEC946}" destId="{460163BB-924B-40A5-8D6E-B1C06D9889D3}" srcOrd="0" destOrd="0" parTransId="{EE6065BE-8E86-4CC0-AA69-D10C0FC5A72B}" sibTransId="{8BB668EB-1646-48B2-9F44-96A4AFF680E3}"/>
    <dgm:cxn modelId="{D418DA5F-1483-4E35-B9B2-6DD7EFBFDD33}" srcId="{460163BB-924B-40A5-8D6E-B1C06D9889D3}" destId="{3A821F2F-051C-4A71-8A50-DC2A3E421449}" srcOrd="2" destOrd="0" parTransId="{D4A406B8-C289-43BD-825C-3BEC7EB80716}" sibTransId="{5BD8C659-276D-452A-AB4A-574D96510882}"/>
    <dgm:cxn modelId="{C1687273-23A0-4992-9C07-EEA655EDF2E1}" type="presOf" srcId="{460163BB-924B-40A5-8D6E-B1C06D9889D3}" destId="{BE70A21D-3621-4501-8FDE-4C9D8745C2C3}" srcOrd="0" destOrd="0" presId="urn:microsoft.com/office/officeart/2005/8/layout/lProcess3"/>
    <dgm:cxn modelId="{4F4D7854-43AA-4D62-B712-38E485EED92A}" type="presOf" srcId="{0DE9C1B9-C8CB-457A-A051-5075A267B823}" destId="{71EFD7D8-9ACA-492A-BCA3-D60FFD6CDA72}" srcOrd="0" destOrd="0" presId="urn:microsoft.com/office/officeart/2005/8/layout/lProcess3"/>
    <dgm:cxn modelId="{C427AA79-6172-4915-8097-83520CF2B169}" srcId="{460163BB-924B-40A5-8D6E-B1C06D9889D3}" destId="{0DE9C1B9-C8CB-457A-A051-5075A267B823}" srcOrd="1" destOrd="0" parTransId="{4CAE4517-FF60-4DCA-B15C-9030D8DC66F6}" sibTransId="{F0D4CA8B-77FF-4BF0-BD7F-7FDF5D4365B6}"/>
    <dgm:cxn modelId="{871C5BA2-1C06-45B7-A4E8-A228693648E2}" srcId="{460163BB-924B-40A5-8D6E-B1C06D9889D3}" destId="{7D84B92A-E6DD-499E-BCC6-4FA2FB489583}" srcOrd="0" destOrd="0" parTransId="{D95AB436-90C9-4758-9FED-7B51480C7468}" sibTransId="{3F06F3E8-9E4D-4BF5-BF45-FC1CDE55BBE3}"/>
    <dgm:cxn modelId="{619CA3B1-654D-4E58-87A0-43E3DA561073}" type="presOf" srcId="{A7BA0B32-8BDF-4C06-BB86-5A6722CEC946}" destId="{D223D4A6-A4EE-4627-BD2A-E6F5C3776AEB}" srcOrd="0" destOrd="0" presId="urn:microsoft.com/office/officeart/2005/8/layout/lProcess3"/>
    <dgm:cxn modelId="{76FD19E4-2C75-4A8F-9500-A3D7EF53D4B9}" type="presOf" srcId="{7D84B92A-E6DD-499E-BCC6-4FA2FB489583}" destId="{7A029574-C88D-4E16-B20E-54C571E3CE64}" srcOrd="0" destOrd="0" presId="urn:microsoft.com/office/officeart/2005/8/layout/lProcess3"/>
    <dgm:cxn modelId="{A4C626FE-D94C-4811-AA03-C289945B0BC6}" type="presOf" srcId="{3A821F2F-051C-4A71-8A50-DC2A3E421449}" destId="{F3632AAA-9E1B-48B3-ABAF-DE06D3D81413}" srcOrd="0" destOrd="0" presId="urn:microsoft.com/office/officeart/2005/8/layout/lProcess3"/>
    <dgm:cxn modelId="{4930F4AE-6829-46D0-8421-32F34D6510BA}" type="presParOf" srcId="{D223D4A6-A4EE-4627-BD2A-E6F5C3776AEB}" destId="{DFAB276E-31AF-4FA2-8E1D-71E3127C2E14}" srcOrd="0" destOrd="0" presId="urn:microsoft.com/office/officeart/2005/8/layout/lProcess3"/>
    <dgm:cxn modelId="{ADD0E430-EC0E-4131-8818-06AD40700814}" type="presParOf" srcId="{DFAB276E-31AF-4FA2-8E1D-71E3127C2E14}" destId="{BE70A21D-3621-4501-8FDE-4C9D8745C2C3}" srcOrd="0" destOrd="0" presId="urn:microsoft.com/office/officeart/2005/8/layout/lProcess3"/>
    <dgm:cxn modelId="{A97FEBF3-5397-4FBF-A53E-ADE27021C36C}" type="presParOf" srcId="{DFAB276E-31AF-4FA2-8E1D-71E3127C2E14}" destId="{4F56F007-7CE1-4EBD-B5C7-1E5FFBF36F14}" srcOrd="1" destOrd="0" presId="urn:microsoft.com/office/officeart/2005/8/layout/lProcess3"/>
    <dgm:cxn modelId="{13BEFFC0-5223-4C44-9FB5-0DCDA70B653A}" type="presParOf" srcId="{DFAB276E-31AF-4FA2-8E1D-71E3127C2E14}" destId="{7A029574-C88D-4E16-B20E-54C571E3CE64}" srcOrd="2" destOrd="0" presId="urn:microsoft.com/office/officeart/2005/8/layout/lProcess3"/>
    <dgm:cxn modelId="{4A72002E-D58D-4C56-BE78-B2A4ADC5D57D}" type="presParOf" srcId="{DFAB276E-31AF-4FA2-8E1D-71E3127C2E14}" destId="{3C07358E-4B06-4CAB-8F08-F82E4727E1FD}" srcOrd="3" destOrd="0" presId="urn:microsoft.com/office/officeart/2005/8/layout/lProcess3"/>
    <dgm:cxn modelId="{05D4C32F-01A8-4588-AB64-F50E58C36E57}" type="presParOf" srcId="{DFAB276E-31AF-4FA2-8E1D-71E3127C2E14}" destId="{71EFD7D8-9ACA-492A-BCA3-D60FFD6CDA72}" srcOrd="4" destOrd="0" presId="urn:microsoft.com/office/officeart/2005/8/layout/lProcess3"/>
    <dgm:cxn modelId="{519CC525-5C11-4F49-8876-0B0FCB6BD0A1}" type="presParOf" srcId="{DFAB276E-31AF-4FA2-8E1D-71E3127C2E14}" destId="{98A7A800-41A6-4534-90E8-29642F76E34C}" srcOrd="5" destOrd="0" presId="urn:microsoft.com/office/officeart/2005/8/layout/lProcess3"/>
    <dgm:cxn modelId="{20F4B227-8F58-4605-8AF0-95E8992FA200}" type="presParOf" srcId="{DFAB276E-31AF-4FA2-8E1D-71E3127C2E14}" destId="{F3632AAA-9E1B-48B3-ABAF-DE06D3D81413}"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BA0B32-8BDF-4C06-BB86-5A6722CEC94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60163BB-924B-40A5-8D6E-B1C06D9889D3}">
      <dgm:prSet phldrT="[Text]" phldr="1"/>
      <dgm:spPr>
        <a:solidFill>
          <a:srgbClr val="D1D6DC"/>
        </a:solidFill>
      </dgm:spPr>
      <dgm:t>
        <a:bodyPr/>
        <a:lstStyle/>
        <a:p>
          <a:endParaRPr lang="en-US" dirty="0"/>
        </a:p>
      </dgm:t>
    </dgm:pt>
    <dgm:pt modelId="{EE6065BE-8E86-4CC0-AA69-D10C0FC5A72B}" type="parTrans" cxnId="{74905F04-BDB8-4F7F-94B9-708B69A04AB2}">
      <dgm:prSet/>
      <dgm:spPr/>
      <dgm:t>
        <a:bodyPr/>
        <a:lstStyle/>
        <a:p>
          <a:endParaRPr lang="en-US"/>
        </a:p>
      </dgm:t>
    </dgm:pt>
    <dgm:pt modelId="{8BB668EB-1646-48B2-9F44-96A4AFF680E3}" type="sibTrans" cxnId="{74905F04-BDB8-4F7F-94B9-708B69A04AB2}">
      <dgm:prSet/>
      <dgm:spPr/>
      <dgm:t>
        <a:bodyPr/>
        <a:lstStyle/>
        <a:p>
          <a:endParaRPr lang="en-US"/>
        </a:p>
      </dgm:t>
    </dgm:pt>
    <dgm:pt modelId="{0DE9C1B9-C8CB-457A-A051-5075A267B823}">
      <dgm:prSet phldrT="[Text]" phldr="0"/>
      <dgm:spPr>
        <a:solidFill>
          <a:srgbClr val="D1D6DC">
            <a:alpha val="90000"/>
          </a:srgbClr>
        </a:solidFill>
      </dgm:spPr>
      <dgm:t>
        <a:bodyPr/>
        <a:lstStyle/>
        <a:p>
          <a:endParaRPr lang="en-US" dirty="0"/>
        </a:p>
      </dgm:t>
    </dgm:pt>
    <dgm:pt modelId="{4CAE4517-FF60-4DCA-B15C-9030D8DC66F6}" type="parTrans" cxnId="{C427AA79-6172-4915-8097-83520CF2B169}">
      <dgm:prSet/>
      <dgm:spPr/>
      <dgm:t>
        <a:bodyPr/>
        <a:lstStyle/>
        <a:p>
          <a:endParaRPr lang="en-US"/>
        </a:p>
      </dgm:t>
    </dgm:pt>
    <dgm:pt modelId="{F0D4CA8B-77FF-4BF0-BD7F-7FDF5D4365B6}" type="sibTrans" cxnId="{C427AA79-6172-4915-8097-83520CF2B169}">
      <dgm:prSet/>
      <dgm:spPr/>
      <dgm:t>
        <a:bodyPr/>
        <a:lstStyle/>
        <a:p>
          <a:endParaRPr lang="en-US"/>
        </a:p>
      </dgm:t>
    </dgm:pt>
    <dgm:pt modelId="{7D84B92A-E6DD-499E-BCC6-4FA2FB489583}">
      <dgm:prSet phldrT="[Text]" phldr="0"/>
      <dgm:spPr>
        <a:solidFill>
          <a:srgbClr val="D1D6DC">
            <a:alpha val="90000"/>
          </a:srgbClr>
        </a:solidFill>
      </dgm:spPr>
      <dgm:t>
        <a:bodyPr/>
        <a:lstStyle/>
        <a:p>
          <a:endParaRPr lang="en-US"/>
        </a:p>
      </dgm:t>
    </dgm:pt>
    <dgm:pt modelId="{D95AB436-90C9-4758-9FED-7B51480C7468}" type="parTrans" cxnId="{871C5BA2-1C06-45B7-A4E8-A228693648E2}">
      <dgm:prSet/>
      <dgm:spPr/>
      <dgm:t>
        <a:bodyPr/>
        <a:lstStyle/>
        <a:p>
          <a:endParaRPr lang="en-US"/>
        </a:p>
      </dgm:t>
    </dgm:pt>
    <dgm:pt modelId="{3F06F3E8-9E4D-4BF5-BF45-FC1CDE55BBE3}" type="sibTrans" cxnId="{871C5BA2-1C06-45B7-A4E8-A228693648E2}">
      <dgm:prSet/>
      <dgm:spPr/>
      <dgm:t>
        <a:bodyPr/>
        <a:lstStyle/>
        <a:p>
          <a:endParaRPr lang="en-US"/>
        </a:p>
      </dgm:t>
    </dgm:pt>
    <dgm:pt modelId="{3A821F2F-051C-4A71-8A50-DC2A3E421449}">
      <dgm:prSet phldrT="[Text]" phldr="0"/>
      <dgm:spPr>
        <a:solidFill>
          <a:srgbClr val="AF882D">
            <a:alpha val="90000"/>
          </a:srgbClr>
        </a:solidFill>
      </dgm:spPr>
      <dgm:t>
        <a:bodyPr/>
        <a:lstStyle/>
        <a:p>
          <a:endParaRPr lang="en-US" dirty="0"/>
        </a:p>
      </dgm:t>
    </dgm:pt>
    <dgm:pt modelId="{D4A406B8-C289-43BD-825C-3BEC7EB80716}" type="parTrans" cxnId="{D418DA5F-1483-4E35-B9B2-6DD7EFBFDD33}">
      <dgm:prSet/>
      <dgm:spPr/>
      <dgm:t>
        <a:bodyPr/>
        <a:lstStyle/>
        <a:p>
          <a:endParaRPr lang="en-US"/>
        </a:p>
      </dgm:t>
    </dgm:pt>
    <dgm:pt modelId="{5BD8C659-276D-452A-AB4A-574D96510882}" type="sibTrans" cxnId="{D418DA5F-1483-4E35-B9B2-6DD7EFBFDD33}">
      <dgm:prSet/>
      <dgm:spPr/>
      <dgm:t>
        <a:bodyPr/>
        <a:lstStyle/>
        <a:p>
          <a:endParaRPr lang="en-US"/>
        </a:p>
      </dgm:t>
    </dgm:pt>
    <dgm:pt modelId="{D223D4A6-A4EE-4627-BD2A-E6F5C3776AEB}" type="pres">
      <dgm:prSet presAssocID="{A7BA0B32-8BDF-4C06-BB86-5A6722CEC946}" presName="Name0" presStyleCnt="0">
        <dgm:presLayoutVars>
          <dgm:chPref val="3"/>
          <dgm:dir/>
          <dgm:animLvl val="lvl"/>
          <dgm:resizeHandles/>
        </dgm:presLayoutVars>
      </dgm:prSet>
      <dgm:spPr/>
    </dgm:pt>
    <dgm:pt modelId="{DFAB276E-31AF-4FA2-8E1D-71E3127C2E14}" type="pres">
      <dgm:prSet presAssocID="{460163BB-924B-40A5-8D6E-B1C06D9889D3}" presName="horFlow" presStyleCnt="0"/>
      <dgm:spPr/>
    </dgm:pt>
    <dgm:pt modelId="{BE70A21D-3621-4501-8FDE-4C9D8745C2C3}" type="pres">
      <dgm:prSet presAssocID="{460163BB-924B-40A5-8D6E-B1C06D9889D3}" presName="bigChev" presStyleLbl="node1" presStyleIdx="0" presStyleCnt="1" custAng="10800000" custScaleX="221270" custScaleY="104863"/>
      <dgm:spPr/>
    </dgm:pt>
    <dgm:pt modelId="{4F56F007-7CE1-4EBD-B5C7-1E5FFBF36F14}" type="pres">
      <dgm:prSet presAssocID="{D95AB436-90C9-4758-9FED-7B51480C7468}" presName="parTrans" presStyleCnt="0"/>
      <dgm:spPr/>
    </dgm:pt>
    <dgm:pt modelId="{7A029574-C88D-4E16-B20E-54C571E3CE64}" type="pres">
      <dgm:prSet presAssocID="{7D84B92A-E6DD-499E-BCC6-4FA2FB489583}" presName="node" presStyleLbl="alignAccFollowNode1" presStyleIdx="0" presStyleCnt="3" custAng="10800000" custScaleX="247146" custScaleY="122507">
        <dgm:presLayoutVars>
          <dgm:bulletEnabled val="1"/>
        </dgm:presLayoutVars>
      </dgm:prSet>
      <dgm:spPr/>
    </dgm:pt>
    <dgm:pt modelId="{3C07358E-4B06-4CAB-8F08-F82E4727E1FD}" type="pres">
      <dgm:prSet presAssocID="{3F06F3E8-9E4D-4BF5-BF45-FC1CDE55BBE3}" presName="sibTrans" presStyleCnt="0"/>
      <dgm:spPr/>
    </dgm:pt>
    <dgm:pt modelId="{71EFD7D8-9ACA-492A-BCA3-D60FFD6CDA72}" type="pres">
      <dgm:prSet presAssocID="{0DE9C1B9-C8CB-457A-A051-5075A267B823}" presName="node" presStyleLbl="alignAccFollowNode1" presStyleIdx="1" presStyleCnt="3" custAng="10800000" custScaleX="240019" custScaleY="122369">
        <dgm:presLayoutVars>
          <dgm:bulletEnabled val="1"/>
        </dgm:presLayoutVars>
      </dgm:prSet>
      <dgm:spPr/>
    </dgm:pt>
    <dgm:pt modelId="{98A7A800-41A6-4534-90E8-29642F76E34C}" type="pres">
      <dgm:prSet presAssocID="{F0D4CA8B-77FF-4BF0-BD7F-7FDF5D4365B6}" presName="sibTrans" presStyleCnt="0"/>
      <dgm:spPr/>
    </dgm:pt>
    <dgm:pt modelId="{F3632AAA-9E1B-48B3-ABAF-DE06D3D81413}" type="pres">
      <dgm:prSet presAssocID="{3A821F2F-051C-4A71-8A50-DC2A3E421449}" presName="node" presStyleLbl="alignAccFollowNode1" presStyleIdx="2" presStyleCnt="3" custAng="10800000" custScaleX="241359" custScaleY="122369">
        <dgm:presLayoutVars>
          <dgm:bulletEnabled val="1"/>
        </dgm:presLayoutVars>
      </dgm:prSet>
      <dgm:spPr/>
    </dgm:pt>
  </dgm:ptLst>
  <dgm:cxnLst>
    <dgm:cxn modelId="{74905F04-BDB8-4F7F-94B9-708B69A04AB2}" srcId="{A7BA0B32-8BDF-4C06-BB86-5A6722CEC946}" destId="{460163BB-924B-40A5-8D6E-B1C06D9889D3}" srcOrd="0" destOrd="0" parTransId="{EE6065BE-8E86-4CC0-AA69-D10C0FC5A72B}" sibTransId="{8BB668EB-1646-48B2-9F44-96A4AFF680E3}"/>
    <dgm:cxn modelId="{D418DA5F-1483-4E35-B9B2-6DD7EFBFDD33}" srcId="{460163BB-924B-40A5-8D6E-B1C06D9889D3}" destId="{3A821F2F-051C-4A71-8A50-DC2A3E421449}" srcOrd="2" destOrd="0" parTransId="{D4A406B8-C289-43BD-825C-3BEC7EB80716}" sibTransId="{5BD8C659-276D-452A-AB4A-574D96510882}"/>
    <dgm:cxn modelId="{C1687273-23A0-4992-9C07-EEA655EDF2E1}" type="presOf" srcId="{460163BB-924B-40A5-8D6E-B1C06D9889D3}" destId="{BE70A21D-3621-4501-8FDE-4C9D8745C2C3}" srcOrd="0" destOrd="0" presId="urn:microsoft.com/office/officeart/2005/8/layout/lProcess3"/>
    <dgm:cxn modelId="{4F4D7854-43AA-4D62-B712-38E485EED92A}" type="presOf" srcId="{0DE9C1B9-C8CB-457A-A051-5075A267B823}" destId="{71EFD7D8-9ACA-492A-BCA3-D60FFD6CDA72}" srcOrd="0" destOrd="0" presId="urn:microsoft.com/office/officeart/2005/8/layout/lProcess3"/>
    <dgm:cxn modelId="{C427AA79-6172-4915-8097-83520CF2B169}" srcId="{460163BB-924B-40A5-8D6E-B1C06D9889D3}" destId="{0DE9C1B9-C8CB-457A-A051-5075A267B823}" srcOrd="1" destOrd="0" parTransId="{4CAE4517-FF60-4DCA-B15C-9030D8DC66F6}" sibTransId="{F0D4CA8B-77FF-4BF0-BD7F-7FDF5D4365B6}"/>
    <dgm:cxn modelId="{871C5BA2-1C06-45B7-A4E8-A228693648E2}" srcId="{460163BB-924B-40A5-8D6E-B1C06D9889D3}" destId="{7D84B92A-E6DD-499E-BCC6-4FA2FB489583}" srcOrd="0" destOrd="0" parTransId="{D95AB436-90C9-4758-9FED-7B51480C7468}" sibTransId="{3F06F3E8-9E4D-4BF5-BF45-FC1CDE55BBE3}"/>
    <dgm:cxn modelId="{619CA3B1-654D-4E58-87A0-43E3DA561073}" type="presOf" srcId="{A7BA0B32-8BDF-4C06-BB86-5A6722CEC946}" destId="{D223D4A6-A4EE-4627-BD2A-E6F5C3776AEB}" srcOrd="0" destOrd="0" presId="urn:microsoft.com/office/officeart/2005/8/layout/lProcess3"/>
    <dgm:cxn modelId="{76FD19E4-2C75-4A8F-9500-A3D7EF53D4B9}" type="presOf" srcId="{7D84B92A-E6DD-499E-BCC6-4FA2FB489583}" destId="{7A029574-C88D-4E16-B20E-54C571E3CE64}" srcOrd="0" destOrd="0" presId="urn:microsoft.com/office/officeart/2005/8/layout/lProcess3"/>
    <dgm:cxn modelId="{A4C626FE-D94C-4811-AA03-C289945B0BC6}" type="presOf" srcId="{3A821F2F-051C-4A71-8A50-DC2A3E421449}" destId="{F3632AAA-9E1B-48B3-ABAF-DE06D3D81413}" srcOrd="0" destOrd="0" presId="urn:microsoft.com/office/officeart/2005/8/layout/lProcess3"/>
    <dgm:cxn modelId="{4930F4AE-6829-46D0-8421-32F34D6510BA}" type="presParOf" srcId="{D223D4A6-A4EE-4627-BD2A-E6F5C3776AEB}" destId="{DFAB276E-31AF-4FA2-8E1D-71E3127C2E14}" srcOrd="0" destOrd="0" presId="urn:microsoft.com/office/officeart/2005/8/layout/lProcess3"/>
    <dgm:cxn modelId="{ADD0E430-EC0E-4131-8818-06AD40700814}" type="presParOf" srcId="{DFAB276E-31AF-4FA2-8E1D-71E3127C2E14}" destId="{BE70A21D-3621-4501-8FDE-4C9D8745C2C3}" srcOrd="0" destOrd="0" presId="urn:microsoft.com/office/officeart/2005/8/layout/lProcess3"/>
    <dgm:cxn modelId="{A97FEBF3-5397-4FBF-A53E-ADE27021C36C}" type="presParOf" srcId="{DFAB276E-31AF-4FA2-8E1D-71E3127C2E14}" destId="{4F56F007-7CE1-4EBD-B5C7-1E5FFBF36F14}" srcOrd="1" destOrd="0" presId="urn:microsoft.com/office/officeart/2005/8/layout/lProcess3"/>
    <dgm:cxn modelId="{13BEFFC0-5223-4C44-9FB5-0DCDA70B653A}" type="presParOf" srcId="{DFAB276E-31AF-4FA2-8E1D-71E3127C2E14}" destId="{7A029574-C88D-4E16-B20E-54C571E3CE64}" srcOrd="2" destOrd="0" presId="urn:microsoft.com/office/officeart/2005/8/layout/lProcess3"/>
    <dgm:cxn modelId="{4A72002E-D58D-4C56-BE78-B2A4ADC5D57D}" type="presParOf" srcId="{DFAB276E-31AF-4FA2-8E1D-71E3127C2E14}" destId="{3C07358E-4B06-4CAB-8F08-F82E4727E1FD}" srcOrd="3" destOrd="0" presId="urn:microsoft.com/office/officeart/2005/8/layout/lProcess3"/>
    <dgm:cxn modelId="{05D4C32F-01A8-4588-AB64-F50E58C36E57}" type="presParOf" srcId="{DFAB276E-31AF-4FA2-8E1D-71E3127C2E14}" destId="{71EFD7D8-9ACA-492A-BCA3-D60FFD6CDA72}" srcOrd="4" destOrd="0" presId="urn:microsoft.com/office/officeart/2005/8/layout/lProcess3"/>
    <dgm:cxn modelId="{519CC525-5C11-4F49-8876-0B0FCB6BD0A1}" type="presParOf" srcId="{DFAB276E-31AF-4FA2-8E1D-71E3127C2E14}" destId="{98A7A800-41A6-4534-90E8-29642F76E34C}" srcOrd="5" destOrd="0" presId="urn:microsoft.com/office/officeart/2005/8/layout/lProcess3"/>
    <dgm:cxn modelId="{20F4B227-8F58-4605-8AF0-95E8992FA200}" type="presParOf" srcId="{DFAB276E-31AF-4FA2-8E1D-71E3127C2E14}" destId="{F3632AAA-9E1B-48B3-ABAF-DE06D3D81413}"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BA0B32-8BDF-4C06-BB86-5A6722CEC94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60163BB-924B-40A5-8D6E-B1C06D9889D3}">
      <dgm:prSet phldrT="[Text]" phldr="1"/>
      <dgm:spPr>
        <a:solidFill>
          <a:srgbClr val="D1D6DC"/>
        </a:solidFill>
      </dgm:spPr>
      <dgm:t>
        <a:bodyPr/>
        <a:lstStyle/>
        <a:p>
          <a:endParaRPr lang="en-US" dirty="0"/>
        </a:p>
      </dgm:t>
    </dgm:pt>
    <dgm:pt modelId="{EE6065BE-8E86-4CC0-AA69-D10C0FC5A72B}" type="parTrans" cxnId="{74905F04-BDB8-4F7F-94B9-708B69A04AB2}">
      <dgm:prSet/>
      <dgm:spPr/>
      <dgm:t>
        <a:bodyPr/>
        <a:lstStyle/>
        <a:p>
          <a:endParaRPr lang="en-US"/>
        </a:p>
      </dgm:t>
    </dgm:pt>
    <dgm:pt modelId="{8BB668EB-1646-48B2-9F44-96A4AFF680E3}" type="sibTrans" cxnId="{74905F04-BDB8-4F7F-94B9-708B69A04AB2}">
      <dgm:prSet/>
      <dgm:spPr/>
      <dgm:t>
        <a:bodyPr/>
        <a:lstStyle/>
        <a:p>
          <a:endParaRPr lang="en-US"/>
        </a:p>
      </dgm:t>
    </dgm:pt>
    <dgm:pt modelId="{0DE9C1B9-C8CB-457A-A051-5075A267B823}">
      <dgm:prSet phldrT="[Text]" phldr="0"/>
      <dgm:spPr>
        <a:solidFill>
          <a:srgbClr val="AF882D">
            <a:alpha val="90000"/>
          </a:srgbClr>
        </a:solidFill>
      </dgm:spPr>
      <dgm:t>
        <a:bodyPr/>
        <a:lstStyle/>
        <a:p>
          <a:endParaRPr lang="en-US" dirty="0"/>
        </a:p>
      </dgm:t>
    </dgm:pt>
    <dgm:pt modelId="{4CAE4517-FF60-4DCA-B15C-9030D8DC66F6}" type="parTrans" cxnId="{C427AA79-6172-4915-8097-83520CF2B169}">
      <dgm:prSet/>
      <dgm:spPr/>
      <dgm:t>
        <a:bodyPr/>
        <a:lstStyle/>
        <a:p>
          <a:endParaRPr lang="en-US"/>
        </a:p>
      </dgm:t>
    </dgm:pt>
    <dgm:pt modelId="{F0D4CA8B-77FF-4BF0-BD7F-7FDF5D4365B6}" type="sibTrans" cxnId="{C427AA79-6172-4915-8097-83520CF2B169}">
      <dgm:prSet/>
      <dgm:spPr/>
      <dgm:t>
        <a:bodyPr/>
        <a:lstStyle/>
        <a:p>
          <a:endParaRPr lang="en-US"/>
        </a:p>
      </dgm:t>
    </dgm:pt>
    <dgm:pt modelId="{7D84B92A-E6DD-499E-BCC6-4FA2FB489583}">
      <dgm:prSet phldrT="[Text]" phldr="0"/>
      <dgm:spPr>
        <a:solidFill>
          <a:srgbClr val="D1D6DC">
            <a:alpha val="90000"/>
          </a:srgbClr>
        </a:solidFill>
      </dgm:spPr>
      <dgm:t>
        <a:bodyPr/>
        <a:lstStyle/>
        <a:p>
          <a:endParaRPr lang="en-US"/>
        </a:p>
      </dgm:t>
    </dgm:pt>
    <dgm:pt modelId="{D95AB436-90C9-4758-9FED-7B51480C7468}" type="parTrans" cxnId="{871C5BA2-1C06-45B7-A4E8-A228693648E2}">
      <dgm:prSet/>
      <dgm:spPr/>
      <dgm:t>
        <a:bodyPr/>
        <a:lstStyle/>
        <a:p>
          <a:endParaRPr lang="en-US"/>
        </a:p>
      </dgm:t>
    </dgm:pt>
    <dgm:pt modelId="{3F06F3E8-9E4D-4BF5-BF45-FC1CDE55BBE3}" type="sibTrans" cxnId="{871C5BA2-1C06-45B7-A4E8-A228693648E2}">
      <dgm:prSet/>
      <dgm:spPr/>
      <dgm:t>
        <a:bodyPr/>
        <a:lstStyle/>
        <a:p>
          <a:endParaRPr lang="en-US"/>
        </a:p>
      </dgm:t>
    </dgm:pt>
    <dgm:pt modelId="{3A821F2F-051C-4A71-8A50-DC2A3E421449}">
      <dgm:prSet phldrT="[Text]" phldr="0"/>
      <dgm:spPr>
        <a:solidFill>
          <a:srgbClr val="D1D6DC">
            <a:alpha val="90000"/>
          </a:srgbClr>
        </a:solidFill>
      </dgm:spPr>
      <dgm:t>
        <a:bodyPr/>
        <a:lstStyle/>
        <a:p>
          <a:endParaRPr lang="en-US" dirty="0"/>
        </a:p>
      </dgm:t>
    </dgm:pt>
    <dgm:pt modelId="{D4A406B8-C289-43BD-825C-3BEC7EB80716}" type="parTrans" cxnId="{D418DA5F-1483-4E35-B9B2-6DD7EFBFDD33}">
      <dgm:prSet/>
      <dgm:spPr/>
      <dgm:t>
        <a:bodyPr/>
        <a:lstStyle/>
        <a:p>
          <a:endParaRPr lang="en-US"/>
        </a:p>
      </dgm:t>
    </dgm:pt>
    <dgm:pt modelId="{5BD8C659-276D-452A-AB4A-574D96510882}" type="sibTrans" cxnId="{D418DA5F-1483-4E35-B9B2-6DD7EFBFDD33}">
      <dgm:prSet/>
      <dgm:spPr/>
      <dgm:t>
        <a:bodyPr/>
        <a:lstStyle/>
        <a:p>
          <a:endParaRPr lang="en-US"/>
        </a:p>
      </dgm:t>
    </dgm:pt>
    <dgm:pt modelId="{D223D4A6-A4EE-4627-BD2A-E6F5C3776AEB}" type="pres">
      <dgm:prSet presAssocID="{A7BA0B32-8BDF-4C06-BB86-5A6722CEC946}" presName="Name0" presStyleCnt="0">
        <dgm:presLayoutVars>
          <dgm:chPref val="3"/>
          <dgm:dir/>
          <dgm:animLvl val="lvl"/>
          <dgm:resizeHandles/>
        </dgm:presLayoutVars>
      </dgm:prSet>
      <dgm:spPr/>
    </dgm:pt>
    <dgm:pt modelId="{DFAB276E-31AF-4FA2-8E1D-71E3127C2E14}" type="pres">
      <dgm:prSet presAssocID="{460163BB-924B-40A5-8D6E-B1C06D9889D3}" presName="horFlow" presStyleCnt="0"/>
      <dgm:spPr/>
    </dgm:pt>
    <dgm:pt modelId="{BE70A21D-3621-4501-8FDE-4C9D8745C2C3}" type="pres">
      <dgm:prSet presAssocID="{460163BB-924B-40A5-8D6E-B1C06D9889D3}" presName="bigChev" presStyleLbl="node1" presStyleIdx="0" presStyleCnt="1" custAng="10800000" custScaleX="221270" custScaleY="104863"/>
      <dgm:spPr/>
    </dgm:pt>
    <dgm:pt modelId="{4F56F007-7CE1-4EBD-B5C7-1E5FFBF36F14}" type="pres">
      <dgm:prSet presAssocID="{D95AB436-90C9-4758-9FED-7B51480C7468}" presName="parTrans" presStyleCnt="0"/>
      <dgm:spPr/>
    </dgm:pt>
    <dgm:pt modelId="{7A029574-C88D-4E16-B20E-54C571E3CE64}" type="pres">
      <dgm:prSet presAssocID="{7D84B92A-E6DD-499E-BCC6-4FA2FB489583}" presName="node" presStyleLbl="alignAccFollowNode1" presStyleIdx="0" presStyleCnt="3" custAng="10800000" custScaleX="247146" custScaleY="122507">
        <dgm:presLayoutVars>
          <dgm:bulletEnabled val="1"/>
        </dgm:presLayoutVars>
      </dgm:prSet>
      <dgm:spPr/>
    </dgm:pt>
    <dgm:pt modelId="{3C07358E-4B06-4CAB-8F08-F82E4727E1FD}" type="pres">
      <dgm:prSet presAssocID="{3F06F3E8-9E4D-4BF5-BF45-FC1CDE55BBE3}" presName="sibTrans" presStyleCnt="0"/>
      <dgm:spPr/>
    </dgm:pt>
    <dgm:pt modelId="{71EFD7D8-9ACA-492A-BCA3-D60FFD6CDA72}" type="pres">
      <dgm:prSet presAssocID="{0DE9C1B9-C8CB-457A-A051-5075A267B823}" presName="node" presStyleLbl="alignAccFollowNode1" presStyleIdx="1" presStyleCnt="3" custAng="10800000" custScaleX="240019" custScaleY="122369">
        <dgm:presLayoutVars>
          <dgm:bulletEnabled val="1"/>
        </dgm:presLayoutVars>
      </dgm:prSet>
      <dgm:spPr/>
    </dgm:pt>
    <dgm:pt modelId="{98A7A800-41A6-4534-90E8-29642F76E34C}" type="pres">
      <dgm:prSet presAssocID="{F0D4CA8B-77FF-4BF0-BD7F-7FDF5D4365B6}" presName="sibTrans" presStyleCnt="0"/>
      <dgm:spPr/>
    </dgm:pt>
    <dgm:pt modelId="{F3632AAA-9E1B-48B3-ABAF-DE06D3D81413}" type="pres">
      <dgm:prSet presAssocID="{3A821F2F-051C-4A71-8A50-DC2A3E421449}" presName="node" presStyleLbl="alignAccFollowNode1" presStyleIdx="2" presStyleCnt="3" custAng="10800000" custScaleX="241359" custScaleY="122369">
        <dgm:presLayoutVars>
          <dgm:bulletEnabled val="1"/>
        </dgm:presLayoutVars>
      </dgm:prSet>
      <dgm:spPr/>
    </dgm:pt>
  </dgm:ptLst>
  <dgm:cxnLst>
    <dgm:cxn modelId="{74905F04-BDB8-4F7F-94B9-708B69A04AB2}" srcId="{A7BA0B32-8BDF-4C06-BB86-5A6722CEC946}" destId="{460163BB-924B-40A5-8D6E-B1C06D9889D3}" srcOrd="0" destOrd="0" parTransId="{EE6065BE-8E86-4CC0-AA69-D10C0FC5A72B}" sibTransId="{8BB668EB-1646-48B2-9F44-96A4AFF680E3}"/>
    <dgm:cxn modelId="{D418DA5F-1483-4E35-B9B2-6DD7EFBFDD33}" srcId="{460163BB-924B-40A5-8D6E-B1C06D9889D3}" destId="{3A821F2F-051C-4A71-8A50-DC2A3E421449}" srcOrd="2" destOrd="0" parTransId="{D4A406B8-C289-43BD-825C-3BEC7EB80716}" sibTransId="{5BD8C659-276D-452A-AB4A-574D96510882}"/>
    <dgm:cxn modelId="{C1687273-23A0-4992-9C07-EEA655EDF2E1}" type="presOf" srcId="{460163BB-924B-40A5-8D6E-B1C06D9889D3}" destId="{BE70A21D-3621-4501-8FDE-4C9D8745C2C3}" srcOrd="0" destOrd="0" presId="urn:microsoft.com/office/officeart/2005/8/layout/lProcess3"/>
    <dgm:cxn modelId="{4F4D7854-43AA-4D62-B712-38E485EED92A}" type="presOf" srcId="{0DE9C1B9-C8CB-457A-A051-5075A267B823}" destId="{71EFD7D8-9ACA-492A-BCA3-D60FFD6CDA72}" srcOrd="0" destOrd="0" presId="urn:microsoft.com/office/officeart/2005/8/layout/lProcess3"/>
    <dgm:cxn modelId="{C427AA79-6172-4915-8097-83520CF2B169}" srcId="{460163BB-924B-40A5-8D6E-B1C06D9889D3}" destId="{0DE9C1B9-C8CB-457A-A051-5075A267B823}" srcOrd="1" destOrd="0" parTransId="{4CAE4517-FF60-4DCA-B15C-9030D8DC66F6}" sibTransId="{F0D4CA8B-77FF-4BF0-BD7F-7FDF5D4365B6}"/>
    <dgm:cxn modelId="{871C5BA2-1C06-45B7-A4E8-A228693648E2}" srcId="{460163BB-924B-40A5-8D6E-B1C06D9889D3}" destId="{7D84B92A-E6DD-499E-BCC6-4FA2FB489583}" srcOrd="0" destOrd="0" parTransId="{D95AB436-90C9-4758-9FED-7B51480C7468}" sibTransId="{3F06F3E8-9E4D-4BF5-BF45-FC1CDE55BBE3}"/>
    <dgm:cxn modelId="{619CA3B1-654D-4E58-87A0-43E3DA561073}" type="presOf" srcId="{A7BA0B32-8BDF-4C06-BB86-5A6722CEC946}" destId="{D223D4A6-A4EE-4627-BD2A-E6F5C3776AEB}" srcOrd="0" destOrd="0" presId="urn:microsoft.com/office/officeart/2005/8/layout/lProcess3"/>
    <dgm:cxn modelId="{76FD19E4-2C75-4A8F-9500-A3D7EF53D4B9}" type="presOf" srcId="{7D84B92A-E6DD-499E-BCC6-4FA2FB489583}" destId="{7A029574-C88D-4E16-B20E-54C571E3CE64}" srcOrd="0" destOrd="0" presId="urn:microsoft.com/office/officeart/2005/8/layout/lProcess3"/>
    <dgm:cxn modelId="{A4C626FE-D94C-4811-AA03-C289945B0BC6}" type="presOf" srcId="{3A821F2F-051C-4A71-8A50-DC2A3E421449}" destId="{F3632AAA-9E1B-48B3-ABAF-DE06D3D81413}" srcOrd="0" destOrd="0" presId="urn:microsoft.com/office/officeart/2005/8/layout/lProcess3"/>
    <dgm:cxn modelId="{4930F4AE-6829-46D0-8421-32F34D6510BA}" type="presParOf" srcId="{D223D4A6-A4EE-4627-BD2A-E6F5C3776AEB}" destId="{DFAB276E-31AF-4FA2-8E1D-71E3127C2E14}" srcOrd="0" destOrd="0" presId="urn:microsoft.com/office/officeart/2005/8/layout/lProcess3"/>
    <dgm:cxn modelId="{ADD0E430-EC0E-4131-8818-06AD40700814}" type="presParOf" srcId="{DFAB276E-31AF-4FA2-8E1D-71E3127C2E14}" destId="{BE70A21D-3621-4501-8FDE-4C9D8745C2C3}" srcOrd="0" destOrd="0" presId="urn:microsoft.com/office/officeart/2005/8/layout/lProcess3"/>
    <dgm:cxn modelId="{A97FEBF3-5397-4FBF-A53E-ADE27021C36C}" type="presParOf" srcId="{DFAB276E-31AF-4FA2-8E1D-71E3127C2E14}" destId="{4F56F007-7CE1-4EBD-B5C7-1E5FFBF36F14}" srcOrd="1" destOrd="0" presId="urn:microsoft.com/office/officeart/2005/8/layout/lProcess3"/>
    <dgm:cxn modelId="{13BEFFC0-5223-4C44-9FB5-0DCDA70B653A}" type="presParOf" srcId="{DFAB276E-31AF-4FA2-8E1D-71E3127C2E14}" destId="{7A029574-C88D-4E16-B20E-54C571E3CE64}" srcOrd="2" destOrd="0" presId="urn:microsoft.com/office/officeart/2005/8/layout/lProcess3"/>
    <dgm:cxn modelId="{4A72002E-D58D-4C56-BE78-B2A4ADC5D57D}" type="presParOf" srcId="{DFAB276E-31AF-4FA2-8E1D-71E3127C2E14}" destId="{3C07358E-4B06-4CAB-8F08-F82E4727E1FD}" srcOrd="3" destOrd="0" presId="urn:microsoft.com/office/officeart/2005/8/layout/lProcess3"/>
    <dgm:cxn modelId="{05D4C32F-01A8-4588-AB64-F50E58C36E57}" type="presParOf" srcId="{DFAB276E-31AF-4FA2-8E1D-71E3127C2E14}" destId="{71EFD7D8-9ACA-492A-BCA3-D60FFD6CDA72}" srcOrd="4" destOrd="0" presId="urn:microsoft.com/office/officeart/2005/8/layout/lProcess3"/>
    <dgm:cxn modelId="{519CC525-5C11-4F49-8876-0B0FCB6BD0A1}" type="presParOf" srcId="{DFAB276E-31AF-4FA2-8E1D-71E3127C2E14}" destId="{98A7A800-41A6-4534-90E8-29642F76E34C}" srcOrd="5" destOrd="0" presId="urn:microsoft.com/office/officeart/2005/8/layout/lProcess3"/>
    <dgm:cxn modelId="{20F4B227-8F58-4605-8AF0-95E8992FA200}" type="presParOf" srcId="{DFAB276E-31AF-4FA2-8E1D-71E3127C2E14}" destId="{F3632AAA-9E1B-48B3-ABAF-DE06D3D81413}"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4E5E9-27D5-421A-AB2B-4AF3A93AAFE8}">
      <dsp:nvSpPr>
        <dsp:cNvPr id="0" name=""/>
        <dsp:cNvSpPr/>
      </dsp:nvSpPr>
      <dsp:spPr>
        <a:xfrm>
          <a:off x="0" y="224230"/>
          <a:ext cx="5901018" cy="775814"/>
        </a:xfrm>
        <a:prstGeom prst="roundRect">
          <a:avLst>
            <a:gd name="adj" fmla="val 10000"/>
          </a:avLst>
        </a:prstGeom>
        <a:noFill/>
        <a:ln w="25400">
          <a:solidFill>
            <a:srgbClr val="AF882D"/>
          </a:solidFill>
        </a:ln>
        <a:effectLst/>
      </dsp:spPr>
      <dsp:style>
        <a:lnRef idx="0">
          <a:scrgbClr r="0" g="0" b="0"/>
        </a:lnRef>
        <a:fillRef idx="1">
          <a:scrgbClr r="0" g="0" b="0"/>
        </a:fillRef>
        <a:effectRef idx="0">
          <a:scrgbClr r="0" g="0" b="0"/>
        </a:effectRef>
        <a:fontRef idx="minor"/>
      </dsp:style>
    </dsp:sp>
    <dsp:sp modelId="{01F0B5DC-9C13-45DA-A57A-35C17BD431AC}">
      <dsp:nvSpPr>
        <dsp:cNvPr id="0" name=""/>
        <dsp:cNvSpPr/>
      </dsp:nvSpPr>
      <dsp:spPr>
        <a:xfrm>
          <a:off x="5091319" y="382135"/>
          <a:ext cx="411695" cy="4116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442711-6AD0-4D81-AD11-EBB6F5E19D42}">
      <dsp:nvSpPr>
        <dsp:cNvPr id="0" name=""/>
        <dsp:cNvSpPr/>
      </dsp:nvSpPr>
      <dsp:spPr>
        <a:xfrm>
          <a:off x="705106" y="252211"/>
          <a:ext cx="4183281" cy="74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20" tIns="79220" rIns="79220" bIns="79220" numCol="1" spcCol="1270" anchor="ctr" anchorCtr="0">
          <a:noAutofit/>
        </a:bodyPr>
        <a:lstStyle/>
        <a:p>
          <a:pPr marL="0" lvl="0" indent="0" algn="r" defTabSz="622300">
            <a:lnSpc>
              <a:spcPct val="100000"/>
            </a:lnSpc>
            <a:spcBef>
              <a:spcPct val="0"/>
            </a:spcBef>
            <a:spcAft>
              <a:spcPct val="35000"/>
            </a:spcAft>
            <a:buNone/>
          </a:pPr>
          <a:r>
            <a:rPr lang="ar-KW" sz="1400" kern="1200" dirty="0">
              <a:cs typeface="mohammad bold art 1" pitchFamily="2" charset="-78"/>
            </a:rPr>
            <a:t>جذب الصناديق والإصدارات الأجنبية</a:t>
          </a:r>
          <a:endParaRPr lang="en-US" sz="1400" kern="1200" dirty="0">
            <a:cs typeface="mohammad bold art 1" pitchFamily="2" charset="-78"/>
          </a:endParaRPr>
        </a:p>
      </dsp:txBody>
      <dsp:txXfrm>
        <a:off x="705106" y="252211"/>
        <a:ext cx="4183281" cy="748537"/>
      </dsp:txXfrm>
    </dsp:sp>
    <dsp:sp modelId="{05EC3B3F-511F-4B6F-A8B5-DA44BBB79352}">
      <dsp:nvSpPr>
        <dsp:cNvPr id="0" name=""/>
        <dsp:cNvSpPr/>
      </dsp:nvSpPr>
      <dsp:spPr>
        <a:xfrm>
          <a:off x="0" y="1118029"/>
          <a:ext cx="5901018" cy="741920"/>
        </a:xfrm>
        <a:prstGeom prst="roundRect">
          <a:avLst>
            <a:gd name="adj" fmla="val 10000"/>
          </a:avLst>
        </a:prstGeom>
        <a:solidFill>
          <a:schemeClr val="bg1"/>
        </a:solidFill>
        <a:ln w="25400">
          <a:solidFill>
            <a:srgbClr val="AF882D"/>
          </a:solidFill>
        </a:ln>
        <a:effectLst/>
      </dsp:spPr>
      <dsp:style>
        <a:lnRef idx="0">
          <a:scrgbClr r="0" g="0" b="0"/>
        </a:lnRef>
        <a:fillRef idx="1">
          <a:scrgbClr r="0" g="0" b="0"/>
        </a:fillRef>
        <a:effectRef idx="0">
          <a:scrgbClr r="0" g="0" b="0"/>
        </a:effectRef>
        <a:fontRef idx="minor"/>
      </dsp:style>
    </dsp:sp>
    <dsp:sp modelId="{C94E29E5-6B86-4A34-BE93-EA08826F3372}">
      <dsp:nvSpPr>
        <dsp:cNvPr id="0" name=""/>
        <dsp:cNvSpPr/>
      </dsp:nvSpPr>
      <dsp:spPr>
        <a:xfrm>
          <a:off x="5063760" y="1318180"/>
          <a:ext cx="411695" cy="4116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8DA512-DB8E-4E04-A8A8-45A2FFF630D0}">
      <dsp:nvSpPr>
        <dsp:cNvPr id="0" name=""/>
        <dsp:cNvSpPr/>
      </dsp:nvSpPr>
      <dsp:spPr>
        <a:xfrm>
          <a:off x="1067202" y="1294197"/>
          <a:ext cx="3949438" cy="435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20" tIns="79220" rIns="79220" bIns="79220" numCol="1" spcCol="1270" anchor="ctr" anchorCtr="0">
          <a:noAutofit/>
        </a:bodyPr>
        <a:lstStyle/>
        <a:p>
          <a:pPr marL="0" lvl="0" indent="0" algn="r" defTabSz="622300">
            <a:lnSpc>
              <a:spcPct val="100000"/>
            </a:lnSpc>
            <a:spcBef>
              <a:spcPct val="0"/>
            </a:spcBef>
            <a:spcAft>
              <a:spcPct val="35000"/>
            </a:spcAft>
            <a:buNone/>
          </a:pPr>
          <a:r>
            <a:rPr lang="ar-KW" sz="1400" kern="1200" dirty="0">
              <a:cs typeface="mohammad bold art 1" pitchFamily="2" charset="-78"/>
            </a:rPr>
            <a:t>ضوابط واضحة للاستثمار وفق معايير عالمية</a:t>
          </a:r>
          <a:endParaRPr lang="en-US" sz="1400" kern="1200" dirty="0">
            <a:cs typeface="mohammad bold art 1" pitchFamily="2" charset="-78"/>
          </a:endParaRPr>
        </a:p>
      </dsp:txBody>
      <dsp:txXfrm>
        <a:off x="1067202" y="1294197"/>
        <a:ext cx="3949438" cy="435678"/>
      </dsp:txXfrm>
    </dsp:sp>
    <dsp:sp modelId="{1CA93094-43F8-4EF2-AA5E-B67AA1CFD222}">
      <dsp:nvSpPr>
        <dsp:cNvPr id="0" name=""/>
        <dsp:cNvSpPr/>
      </dsp:nvSpPr>
      <dsp:spPr>
        <a:xfrm>
          <a:off x="0" y="1950515"/>
          <a:ext cx="5901018" cy="774204"/>
        </a:xfrm>
        <a:prstGeom prst="roundRect">
          <a:avLst>
            <a:gd name="adj" fmla="val 10000"/>
          </a:avLst>
        </a:prstGeom>
        <a:solidFill>
          <a:schemeClr val="bg1"/>
        </a:solidFill>
        <a:ln w="25400">
          <a:solidFill>
            <a:srgbClr val="AF882D"/>
          </a:solidFill>
        </a:ln>
        <a:effectLst/>
      </dsp:spPr>
      <dsp:style>
        <a:lnRef idx="0">
          <a:scrgbClr r="0" g="0" b="0"/>
        </a:lnRef>
        <a:fillRef idx="1">
          <a:scrgbClr r="0" g="0" b="0"/>
        </a:fillRef>
        <a:effectRef idx="0">
          <a:scrgbClr r="0" g="0" b="0"/>
        </a:effectRef>
        <a:fontRef idx="minor"/>
      </dsp:style>
    </dsp:sp>
    <dsp:sp modelId="{8DDAF33E-55E5-411D-A478-E04456799203}">
      <dsp:nvSpPr>
        <dsp:cNvPr id="0" name=""/>
        <dsp:cNvSpPr/>
      </dsp:nvSpPr>
      <dsp:spPr>
        <a:xfrm>
          <a:off x="168021" y="2123099"/>
          <a:ext cx="411695" cy="411695"/>
        </a:xfrm>
        <a:prstGeom prst="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BF867-25E8-487E-9FEE-F48FBB458BB8}">
      <dsp:nvSpPr>
        <dsp:cNvPr id="0" name=""/>
        <dsp:cNvSpPr/>
      </dsp:nvSpPr>
      <dsp:spPr>
        <a:xfrm>
          <a:off x="838471" y="1968775"/>
          <a:ext cx="5036457" cy="74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20" tIns="79220" rIns="79220" bIns="79220" numCol="1" spcCol="1270" anchor="ctr" anchorCtr="0">
          <a:noAutofit/>
        </a:bodyPr>
        <a:lstStyle/>
        <a:p>
          <a:pPr marL="0" lvl="0" indent="0" algn="l" defTabSz="622300">
            <a:lnSpc>
              <a:spcPct val="100000"/>
            </a:lnSpc>
            <a:spcBef>
              <a:spcPct val="0"/>
            </a:spcBef>
            <a:spcAft>
              <a:spcPct val="35000"/>
            </a:spcAft>
            <a:buNone/>
          </a:pPr>
          <a:endParaRPr lang="en-US" sz="1400" kern="1200" dirty="0"/>
        </a:p>
      </dsp:txBody>
      <dsp:txXfrm>
        <a:off x="838471" y="1968775"/>
        <a:ext cx="5036457" cy="748537"/>
      </dsp:txXfrm>
    </dsp:sp>
    <dsp:sp modelId="{0DB03425-DB3A-4BA8-AA60-72995C259FF4}">
      <dsp:nvSpPr>
        <dsp:cNvPr id="0" name=""/>
        <dsp:cNvSpPr/>
      </dsp:nvSpPr>
      <dsp:spPr>
        <a:xfrm>
          <a:off x="0" y="2861013"/>
          <a:ext cx="5901018" cy="748537"/>
        </a:xfrm>
        <a:prstGeom prst="roundRect">
          <a:avLst>
            <a:gd name="adj" fmla="val 10000"/>
          </a:avLst>
        </a:prstGeom>
        <a:noFill/>
        <a:ln w="25400">
          <a:noFill/>
        </a:ln>
        <a:effectLst/>
      </dsp:spPr>
      <dsp:style>
        <a:lnRef idx="0">
          <a:scrgbClr r="0" g="0" b="0"/>
        </a:lnRef>
        <a:fillRef idx="1">
          <a:scrgbClr r="0" g="0" b="0"/>
        </a:fillRef>
        <a:effectRef idx="0">
          <a:scrgbClr r="0" g="0" b="0"/>
        </a:effectRef>
        <a:fontRef idx="minor"/>
      </dsp:style>
    </dsp:sp>
    <dsp:sp modelId="{F17DE079-F892-44DB-A11B-CF2CBBCF8A2C}">
      <dsp:nvSpPr>
        <dsp:cNvPr id="0" name=""/>
        <dsp:cNvSpPr/>
      </dsp:nvSpPr>
      <dsp:spPr>
        <a:xfrm>
          <a:off x="5198941" y="3153643"/>
          <a:ext cx="411695" cy="411695"/>
        </a:xfrm>
        <a:prstGeom prst="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E5EE3-5E74-4F81-A5CB-6E833CCFE768}">
      <dsp:nvSpPr>
        <dsp:cNvPr id="0" name=""/>
        <dsp:cNvSpPr/>
      </dsp:nvSpPr>
      <dsp:spPr>
        <a:xfrm>
          <a:off x="1469766" y="2097075"/>
          <a:ext cx="3522044" cy="499731"/>
        </a:xfrm>
        <a:prstGeom prst="rect">
          <a:avLst/>
        </a:prstGeom>
        <a:solidFill>
          <a:schemeClr val="bg1"/>
        </a:solidFill>
        <a:ln w="25400">
          <a:noFill/>
        </a:ln>
        <a:effectLst/>
      </dsp:spPr>
      <dsp:style>
        <a:lnRef idx="0">
          <a:scrgbClr r="0" g="0" b="0"/>
        </a:lnRef>
        <a:fillRef idx="0">
          <a:scrgbClr r="0" g="0" b="0"/>
        </a:fillRef>
        <a:effectRef idx="0">
          <a:scrgbClr r="0" g="0" b="0"/>
        </a:effectRef>
        <a:fontRef idx="minor"/>
      </dsp:style>
      <dsp:txBody>
        <a:bodyPr spcFirstLastPara="0" vert="horz" wrap="square" lIns="79220" tIns="79220" rIns="79220" bIns="79220" numCol="1" spcCol="1270" anchor="ctr" anchorCtr="0">
          <a:noAutofit/>
        </a:bodyPr>
        <a:lstStyle/>
        <a:p>
          <a:pPr marL="0" lvl="0" indent="0" algn="r" defTabSz="622300">
            <a:lnSpc>
              <a:spcPct val="100000"/>
            </a:lnSpc>
            <a:spcBef>
              <a:spcPct val="0"/>
            </a:spcBef>
            <a:spcAft>
              <a:spcPct val="35000"/>
            </a:spcAft>
            <a:buNone/>
          </a:pPr>
          <a:r>
            <a:rPr lang="ar-KW" sz="1400" kern="1200" dirty="0">
              <a:latin typeface="ةخا"/>
              <a:cs typeface="mohammad bold art 1" pitchFamily="2" charset="-78"/>
            </a:rPr>
            <a:t>تنويع في المنتجات المالية</a:t>
          </a:r>
          <a:endParaRPr lang="en-US" sz="1400" kern="1200" dirty="0">
            <a:latin typeface="ةخا"/>
            <a:cs typeface="mohammad bold art 1" pitchFamily="2" charset="-78"/>
          </a:endParaRPr>
        </a:p>
      </dsp:txBody>
      <dsp:txXfrm>
        <a:off x="1469766" y="2097075"/>
        <a:ext cx="3522044" cy="499731"/>
      </dsp:txXfrm>
    </dsp:sp>
    <dsp:sp modelId="{92878649-A63E-437E-9CA1-43EEC3CA4DC0}">
      <dsp:nvSpPr>
        <dsp:cNvPr id="0" name=""/>
        <dsp:cNvSpPr/>
      </dsp:nvSpPr>
      <dsp:spPr>
        <a:xfrm>
          <a:off x="0" y="3796685"/>
          <a:ext cx="5901018" cy="74853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5072ED6C-AB4B-41F0-B4E8-2097BF939D89}">
      <dsp:nvSpPr>
        <dsp:cNvPr id="0" name=""/>
        <dsp:cNvSpPr/>
      </dsp:nvSpPr>
      <dsp:spPr>
        <a:xfrm>
          <a:off x="226432" y="3965106"/>
          <a:ext cx="411695" cy="411695"/>
        </a:xfrm>
        <a:prstGeom prst="rect">
          <a:avLst/>
        </a:prstGeom>
        <a:no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1D1CC-A43B-4B84-ABB4-20EA4C8D6EFA}">
      <dsp:nvSpPr>
        <dsp:cNvPr id="0" name=""/>
        <dsp:cNvSpPr/>
      </dsp:nvSpPr>
      <dsp:spPr>
        <a:xfrm>
          <a:off x="2615359" y="2981314"/>
          <a:ext cx="2340089" cy="556530"/>
        </a:xfrm>
        <a:prstGeom prst="rect">
          <a:avLst/>
        </a:prstGeom>
        <a:solidFill>
          <a:schemeClr val="bg1"/>
        </a:solidFill>
        <a:ln w="25400">
          <a:noFill/>
        </a:ln>
        <a:effectLst/>
      </dsp:spPr>
      <dsp:style>
        <a:lnRef idx="0">
          <a:scrgbClr r="0" g="0" b="0"/>
        </a:lnRef>
        <a:fillRef idx="0">
          <a:scrgbClr r="0" g="0" b="0"/>
        </a:fillRef>
        <a:effectRef idx="0">
          <a:scrgbClr r="0" g="0" b="0"/>
        </a:effectRef>
        <a:fontRef idx="minor"/>
      </dsp:style>
      <dsp:txBody>
        <a:bodyPr spcFirstLastPara="0" vert="horz" wrap="square" lIns="79220" tIns="79220" rIns="79220" bIns="79220" numCol="1" spcCol="1270" anchor="ctr" anchorCtr="0">
          <a:noAutofit/>
        </a:bodyPr>
        <a:lstStyle/>
        <a:p>
          <a:pPr marL="0" lvl="0" indent="0" algn="r" defTabSz="622300">
            <a:lnSpc>
              <a:spcPct val="100000"/>
            </a:lnSpc>
            <a:spcBef>
              <a:spcPct val="0"/>
            </a:spcBef>
            <a:spcAft>
              <a:spcPct val="35000"/>
            </a:spcAft>
            <a:buNone/>
          </a:pPr>
          <a:r>
            <a:rPr lang="ar-KW" sz="1400" kern="1200" dirty="0">
              <a:latin typeface="ةخا"/>
              <a:cs typeface="mohammad bold art 1" pitchFamily="2" charset="-78"/>
            </a:rPr>
            <a:t>تحسين كفاءة التسعير</a:t>
          </a:r>
          <a:endParaRPr lang="en-US" sz="1400" kern="1200" dirty="0">
            <a:latin typeface="ةخا"/>
            <a:cs typeface="mohammad bold art 1" pitchFamily="2" charset="-78"/>
          </a:endParaRPr>
        </a:p>
      </dsp:txBody>
      <dsp:txXfrm>
        <a:off x="2615359" y="2981314"/>
        <a:ext cx="2340089" cy="5565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0A21D-3621-4501-8FDE-4C9D8745C2C3}">
      <dsp:nvSpPr>
        <dsp:cNvPr id="0" name=""/>
        <dsp:cNvSpPr/>
      </dsp:nvSpPr>
      <dsp:spPr>
        <a:xfrm rot="10800000">
          <a:off x="6869" y="44221"/>
          <a:ext cx="2955332" cy="560229"/>
        </a:xfrm>
        <a:prstGeom prst="chevron">
          <a:avLst/>
        </a:prstGeom>
        <a:solidFill>
          <a:srgbClr val="D1D6D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286983" y="44221"/>
        <a:ext cx="2395103" cy="560229"/>
      </dsp:txXfrm>
    </dsp:sp>
    <dsp:sp modelId="{7A029574-C88D-4E16-B20E-54C571E3CE64}">
      <dsp:nvSpPr>
        <dsp:cNvPr id="0" name=""/>
        <dsp:cNvSpPr/>
      </dsp:nvSpPr>
      <dsp:spPr>
        <a:xfrm rot="10800000">
          <a:off x="2788570" y="52722"/>
          <a:ext cx="2739778" cy="543228"/>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060184" y="52722"/>
        <a:ext cx="2196550" cy="543228"/>
      </dsp:txXfrm>
    </dsp:sp>
    <dsp:sp modelId="{71EFD7D8-9ACA-492A-BCA3-D60FFD6CDA72}">
      <dsp:nvSpPr>
        <dsp:cNvPr id="0" name=""/>
        <dsp:cNvSpPr/>
      </dsp:nvSpPr>
      <dsp:spPr>
        <a:xfrm rot="10800000">
          <a:off x="5373150" y="53028"/>
          <a:ext cx="2660770" cy="542616"/>
        </a:xfrm>
        <a:prstGeom prst="chevron">
          <a:avLst/>
        </a:prstGeom>
        <a:solidFill>
          <a:srgbClr val="AF882D">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5644458" y="53028"/>
        <a:ext cx="2118154" cy="542616"/>
      </dsp:txXfrm>
    </dsp:sp>
    <dsp:sp modelId="{F3632AAA-9E1B-48B3-ABAF-DE06D3D81413}">
      <dsp:nvSpPr>
        <dsp:cNvPr id="0" name=""/>
        <dsp:cNvSpPr/>
      </dsp:nvSpPr>
      <dsp:spPr>
        <a:xfrm rot="10800000">
          <a:off x="7878721" y="53028"/>
          <a:ext cx="2675625" cy="542616"/>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150029" y="53028"/>
        <a:ext cx="2133009" cy="5426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0A21D-3621-4501-8FDE-4C9D8745C2C3}">
      <dsp:nvSpPr>
        <dsp:cNvPr id="0" name=""/>
        <dsp:cNvSpPr/>
      </dsp:nvSpPr>
      <dsp:spPr>
        <a:xfrm rot="10800000">
          <a:off x="6869" y="44221"/>
          <a:ext cx="2955332" cy="560229"/>
        </a:xfrm>
        <a:prstGeom prst="chevron">
          <a:avLst/>
        </a:prstGeom>
        <a:solidFill>
          <a:srgbClr val="D1D6D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286983" y="44221"/>
        <a:ext cx="2395103" cy="560229"/>
      </dsp:txXfrm>
    </dsp:sp>
    <dsp:sp modelId="{7A029574-C88D-4E16-B20E-54C571E3CE64}">
      <dsp:nvSpPr>
        <dsp:cNvPr id="0" name=""/>
        <dsp:cNvSpPr/>
      </dsp:nvSpPr>
      <dsp:spPr>
        <a:xfrm rot="10800000">
          <a:off x="2788570" y="52722"/>
          <a:ext cx="2739778" cy="543228"/>
        </a:xfrm>
        <a:prstGeom prst="chevron">
          <a:avLst/>
        </a:prstGeom>
        <a:solidFill>
          <a:srgbClr val="AF882D">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060184" y="52722"/>
        <a:ext cx="2196550" cy="543228"/>
      </dsp:txXfrm>
    </dsp:sp>
    <dsp:sp modelId="{71EFD7D8-9ACA-492A-BCA3-D60FFD6CDA72}">
      <dsp:nvSpPr>
        <dsp:cNvPr id="0" name=""/>
        <dsp:cNvSpPr/>
      </dsp:nvSpPr>
      <dsp:spPr>
        <a:xfrm rot="10800000">
          <a:off x="5373150" y="53028"/>
          <a:ext cx="2660770" cy="542616"/>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5644458" y="53028"/>
        <a:ext cx="2118154" cy="542616"/>
      </dsp:txXfrm>
    </dsp:sp>
    <dsp:sp modelId="{F3632AAA-9E1B-48B3-ABAF-DE06D3D81413}">
      <dsp:nvSpPr>
        <dsp:cNvPr id="0" name=""/>
        <dsp:cNvSpPr/>
      </dsp:nvSpPr>
      <dsp:spPr>
        <a:xfrm rot="10800000">
          <a:off x="7878721" y="53028"/>
          <a:ext cx="2675625" cy="542616"/>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150029" y="53028"/>
        <a:ext cx="2133009" cy="5426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0A21D-3621-4501-8FDE-4C9D8745C2C3}">
      <dsp:nvSpPr>
        <dsp:cNvPr id="0" name=""/>
        <dsp:cNvSpPr/>
      </dsp:nvSpPr>
      <dsp:spPr>
        <a:xfrm rot="10800000">
          <a:off x="6869" y="44221"/>
          <a:ext cx="2955332" cy="560229"/>
        </a:xfrm>
        <a:prstGeom prst="chevron">
          <a:avLst/>
        </a:prstGeom>
        <a:solidFill>
          <a:srgbClr val="AF882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286983" y="44221"/>
        <a:ext cx="2395103" cy="560229"/>
      </dsp:txXfrm>
    </dsp:sp>
    <dsp:sp modelId="{7A029574-C88D-4E16-B20E-54C571E3CE64}">
      <dsp:nvSpPr>
        <dsp:cNvPr id="0" name=""/>
        <dsp:cNvSpPr/>
      </dsp:nvSpPr>
      <dsp:spPr>
        <a:xfrm rot="10800000">
          <a:off x="2788570" y="52722"/>
          <a:ext cx="2739778" cy="543228"/>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060184" y="52722"/>
        <a:ext cx="2196550" cy="543228"/>
      </dsp:txXfrm>
    </dsp:sp>
    <dsp:sp modelId="{71EFD7D8-9ACA-492A-BCA3-D60FFD6CDA72}">
      <dsp:nvSpPr>
        <dsp:cNvPr id="0" name=""/>
        <dsp:cNvSpPr/>
      </dsp:nvSpPr>
      <dsp:spPr>
        <a:xfrm rot="10800000">
          <a:off x="5373150" y="53028"/>
          <a:ext cx="2660770" cy="542616"/>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5644458" y="53028"/>
        <a:ext cx="2118154" cy="542616"/>
      </dsp:txXfrm>
    </dsp:sp>
    <dsp:sp modelId="{F3632AAA-9E1B-48B3-ABAF-DE06D3D81413}">
      <dsp:nvSpPr>
        <dsp:cNvPr id="0" name=""/>
        <dsp:cNvSpPr/>
      </dsp:nvSpPr>
      <dsp:spPr>
        <a:xfrm rot="10800000">
          <a:off x="7878721" y="53028"/>
          <a:ext cx="2675625" cy="542616"/>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150029" y="53028"/>
        <a:ext cx="2133009" cy="542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3F4EB-0F3A-47E0-97C0-54148FCBC222}">
      <dsp:nvSpPr>
        <dsp:cNvPr id="0" name=""/>
        <dsp:cNvSpPr/>
      </dsp:nvSpPr>
      <dsp:spPr>
        <a:xfrm>
          <a:off x="2869446" y="1312408"/>
          <a:ext cx="1579071" cy="1575014"/>
        </a:xfrm>
        <a:prstGeom prst="ellipse">
          <a:avLst/>
        </a:prstGeom>
        <a:solidFill>
          <a:srgbClr val="AF882D"/>
        </a:solidFill>
        <a:ln w="19050" cap="flat" cmpd="sng" algn="ctr">
          <a:solidFill>
            <a:srgbClr val="192F4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ar-KW" sz="1900" b="1" kern="1200" dirty="0">
              <a:solidFill>
                <a:schemeClr val="bg1"/>
              </a:solidFill>
              <a:latin typeface="Sakkal Majalla" panose="02000000000000000000" pitchFamily="2" charset="-78"/>
              <a:ea typeface="Amiri Bold" pitchFamily="34" charset="-122"/>
              <a:cs typeface="mohammad bold art 1" pitchFamily="2" charset="-78"/>
            </a:rPr>
            <a:t>صندوق المؤشرات المتداول</a:t>
          </a:r>
          <a:endParaRPr lang="en-US" sz="1900" kern="1200" dirty="0">
            <a:solidFill>
              <a:schemeClr val="bg1"/>
            </a:solidFill>
          </a:endParaRPr>
        </a:p>
      </dsp:txBody>
      <dsp:txXfrm>
        <a:off x="3100696" y="1543063"/>
        <a:ext cx="1116571" cy="1113704"/>
      </dsp:txXfrm>
    </dsp:sp>
    <dsp:sp modelId="{DB795AE7-7D43-4AD6-82CB-9C1530CC3F92}">
      <dsp:nvSpPr>
        <dsp:cNvPr id="0" name=""/>
        <dsp:cNvSpPr/>
      </dsp:nvSpPr>
      <dsp:spPr>
        <a:xfrm rot="16200000">
          <a:off x="3589386" y="1228598"/>
          <a:ext cx="139190" cy="28428"/>
        </a:xfrm>
        <a:custGeom>
          <a:avLst/>
          <a:gdLst/>
          <a:ahLst/>
          <a:cxnLst/>
          <a:rect l="0" t="0" r="0" b="0"/>
          <a:pathLst>
            <a:path>
              <a:moveTo>
                <a:pt x="0" y="14214"/>
              </a:moveTo>
              <a:lnTo>
                <a:pt x="139190" y="1421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5502" y="1239333"/>
        <a:ext cx="6959" cy="6959"/>
      </dsp:txXfrm>
    </dsp:sp>
    <dsp:sp modelId="{990CEAEA-0BA4-4236-A7A7-0697EF6FB323}">
      <dsp:nvSpPr>
        <dsp:cNvPr id="0" name=""/>
        <dsp:cNvSpPr/>
      </dsp:nvSpPr>
      <dsp:spPr>
        <a:xfrm>
          <a:off x="3081096" y="17446"/>
          <a:ext cx="1155770" cy="1155770"/>
        </a:xfrm>
        <a:prstGeom prst="ellipse">
          <a:avLst/>
        </a:prstGeom>
        <a:noFill/>
        <a:ln w="19050" cap="flat" cmpd="sng" algn="ctr">
          <a:solidFill>
            <a:srgbClr val="D8A96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KW" sz="1400" b="1" kern="1200" dirty="0">
              <a:solidFill>
                <a:srgbClr val="AF882D"/>
              </a:solidFill>
              <a:latin typeface="Sakkal Majalla" panose="02000000000000000000" pitchFamily="2" charset="-78"/>
              <a:ea typeface="Amiri Bold" pitchFamily="34" charset="-122"/>
              <a:cs typeface="mohammad bold art 1" pitchFamily="2" charset="-78"/>
            </a:rPr>
            <a:t>المفوض بالاشتراك </a:t>
          </a:r>
          <a:endParaRPr lang="en-US" sz="1400" kern="1200" dirty="0"/>
        </a:p>
      </dsp:txBody>
      <dsp:txXfrm>
        <a:off x="3250355" y="186705"/>
        <a:ext cx="817252" cy="817252"/>
      </dsp:txXfrm>
    </dsp:sp>
    <dsp:sp modelId="{453DA495-827D-426A-B864-8B0D3DE080FE}">
      <dsp:nvSpPr>
        <dsp:cNvPr id="0" name=""/>
        <dsp:cNvSpPr/>
      </dsp:nvSpPr>
      <dsp:spPr>
        <a:xfrm rot="20181672">
          <a:off x="4350818" y="1620396"/>
          <a:ext cx="742482" cy="28428"/>
        </a:xfrm>
        <a:custGeom>
          <a:avLst/>
          <a:gdLst/>
          <a:ahLst/>
          <a:cxnLst/>
          <a:rect l="0" t="0" r="0" b="0"/>
          <a:pathLst>
            <a:path>
              <a:moveTo>
                <a:pt x="0" y="14214"/>
              </a:moveTo>
              <a:lnTo>
                <a:pt x="742482" y="1421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03497" y="1616048"/>
        <a:ext cx="37124" cy="37124"/>
      </dsp:txXfrm>
    </dsp:sp>
    <dsp:sp modelId="{2CB5E586-EDD1-4E8F-BE1A-D63370A59C71}">
      <dsp:nvSpPr>
        <dsp:cNvPr id="0" name=""/>
        <dsp:cNvSpPr/>
      </dsp:nvSpPr>
      <dsp:spPr>
        <a:xfrm>
          <a:off x="5013661" y="676154"/>
          <a:ext cx="1155770" cy="1155770"/>
        </a:xfrm>
        <a:prstGeom prst="ellipse">
          <a:avLst/>
        </a:prstGeom>
        <a:noFill/>
        <a:ln w="19050" cap="flat" cmpd="sng" algn="ctr">
          <a:solidFill>
            <a:srgbClr val="D9A9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KW" sz="1400" b="1" kern="1200" dirty="0">
              <a:solidFill>
                <a:srgbClr val="AF882D"/>
              </a:solidFill>
              <a:latin typeface="Sakkal Majalla" panose="02000000000000000000" pitchFamily="2" charset="-78"/>
              <a:ea typeface="Amiri Bold" pitchFamily="34" charset="-122"/>
              <a:cs typeface="mohammad bold art 1" pitchFamily="2" charset="-78"/>
            </a:rPr>
            <a:t>مدير الصندوق</a:t>
          </a:r>
          <a:endParaRPr lang="en-US" sz="1400" kern="1200" dirty="0"/>
        </a:p>
      </dsp:txBody>
      <dsp:txXfrm>
        <a:off x="5182920" y="845413"/>
        <a:ext cx="817252" cy="817252"/>
      </dsp:txXfrm>
    </dsp:sp>
    <dsp:sp modelId="{0F5ED683-26B4-478A-B689-F50B239F699D}">
      <dsp:nvSpPr>
        <dsp:cNvPr id="0" name=""/>
        <dsp:cNvSpPr/>
      </dsp:nvSpPr>
      <dsp:spPr>
        <a:xfrm rot="1766196">
          <a:off x="4290121" y="2686817"/>
          <a:ext cx="868158" cy="28428"/>
        </a:xfrm>
        <a:custGeom>
          <a:avLst/>
          <a:gdLst/>
          <a:ahLst/>
          <a:cxnLst/>
          <a:rect l="0" t="0" r="0" b="0"/>
          <a:pathLst>
            <a:path>
              <a:moveTo>
                <a:pt x="0" y="14214"/>
              </a:moveTo>
              <a:lnTo>
                <a:pt x="868158" y="1421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02496" y="2679328"/>
        <a:ext cx="43407" cy="43407"/>
      </dsp:txXfrm>
    </dsp:sp>
    <dsp:sp modelId="{4EB83C89-E183-428F-9796-B60F57903385}">
      <dsp:nvSpPr>
        <dsp:cNvPr id="0" name=""/>
        <dsp:cNvSpPr/>
      </dsp:nvSpPr>
      <dsp:spPr>
        <a:xfrm>
          <a:off x="5027635" y="2620487"/>
          <a:ext cx="1155770" cy="1155770"/>
        </a:xfrm>
        <a:prstGeom prst="ellipse">
          <a:avLst/>
        </a:prstGeom>
        <a:noFill/>
        <a:ln w="19050" cap="flat" cmpd="sng" algn="ctr">
          <a:solidFill>
            <a:srgbClr val="AF88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KW" sz="1400" b="1" kern="1200" dirty="0">
              <a:solidFill>
                <a:srgbClr val="AF882D"/>
              </a:solidFill>
              <a:latin typeface="Sakkal Majalla" panose="02000000000000000000" pitchFamily="2" charset="-78"/>
              <a:ea typeface="Amiri Bold" pitchFamily="34" charset="-122"/>
              <a:cs typeface="mohammad bold art 1" pitchFamily="2" charset="-78"/>
            </a:rPr>
            <a:t>بورصة الكويت</a:t>
          </a:r>
          <a:endParaRPr lang="en-US" sz="1400" kern="1200" dirty="0"/>
        </a:p>
      </dsp:txBody>
      <dsp:txXfrm>
        <a:off x="5196894" y="2789746"/>
        <a:ext cx="817252" cy="817252"/>
      </dsp:txXfrm>
    </dsp:sp>
    <dsp:sp modelId="{9B84B2C5-C0B1-404A-807A-D1978211B502}">
      <dsp:nvSpPr>
        <dsp:cNvPr id="0" name=""/>
        <dsp:cNvSpPr/>
      </dsp:nvSpPr>
      <dsp:spPr>
        <a:xfrm rot="5400000">
          <a:off x="3589386" y="2942803"/>
          <a:ext cx="139190" cy="28428"/>
        </a:xfrm>
        <a:custGeom>
          <a:avLst/>
          <a:gdLst/>
          <a:ahLst/>
          <a:cxnLst/>
          <a:rect l="0" t="0" r="0" b="0"/>
          <a:pathLst>
            <a:path>
              <a:moveTo>
                <a:pt x="0" y="14214"/>
              </a:moveTo>
              <a:lnTo>
                <a:pt x="139190" y="1421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5502" y="2953538"/>
        <a:ext cx="6959" cy="6959"/>
      </dsp:txXfrm>
    </dsp:sp>
    <dsp:sp modelId="{BA0C1390-6884-451F-822C-78267B316DF8}">
      <dsp:nvSpPr>
        <dsp:cNvPr id="0" name=""/>
        <dsp:cNvSpPr/>
      </dsp:nvSpPr>
      <dsp:spPr>
        <a:xfrm>
          <a:off x="3081096" y="3026613"/>
          <a:ext cx="1155770" cy="1155770"/>
        </a:xfrm>
        <a:prstGeom prst="ellipse">
          <a:avLst/>
        </a:prstGeom>
        <a:noFill/>
        <a:ln w="19050" cap="flat" cmpd="sng" algn="ctr">
          <a:solidFill>
            <a:srgbClr val="AF88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ar-KW" sz="1400" b="1" kern="1200" dirty="0">
              <a:solidFill>
                <a:srgbClr val="AF882D"/>
              </a:solidFill>
              <a:latin typeface="Sakkal Majalla" panose="02000000000000000000" pitchFamily="2" charset="-78"/>
              <a:ea typeface="Amiri Bold" pitchFamily="34" charset="-122"/>
              <a:cs typeface="mohammad bold art 1" pitchFamily="2" charset="-78"/>
            </a:rPr>
            <a:t>صانع السوق</a:t>
          </a:r>
          <a:endParaRPr lang="en-US" sz="1400" kern="1200" dirty="0"/>
        </a:p>
      </dsp:txBody>
      <dsp:txXfrm>
        <a:off x="3250355" y="3195872"/>
        <a:ext cx="817252" cy="817252"/>
      </dsp:txXfrm>
    </dsp:sp>
    <dsp:sp modelId="{782BF4A6-BE25-4BD3-8FCB-DA11195C0BFC}">
      <dsp:nvSpPr>
        <dsp:cNvPr id="0" name=""/>
        <dsp:cNvSpPr/>
      </dsp:nvSpPr>
      <dsp:spPr>
        <a:xfrm rot="9299430">
          <a:off x="2105827" y="2605186"/>
          <a:ext cx="879194" cy="28428"/>
        </a:xfrm>
        <a:custGeom>
          <a:avLst/>
          <a:gdLst/>
          <a:ahLst/>
          <a:cxnLst/>
          <a:rect l="0" t="0" r="0" b="0"/>
          <a:pathLst>
            <a:path>
              <a:moveTo>
                <a:pt x="0" y="14214"/>
              </a:moveTo>
              <a:lnTo>
                <a:pt x="879194" y="1421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523444" y="2597420"/>
        <a:ext cx="43959" cy="43959"/>
      </dsp:txXfrm>
    </dsp:sp>
    <dsp:sp modelId="{38B8ED4C-B26B-4CDD-9BE0-33C9C26F93F5}">
      <dsp:nvSpPr>
        <dsp:cNvPr id="0" name=""/>
        <dsp:cNvSpPr/>
      </dsp:nvSpPr>
      <dsp:spPr>
        <a:xfrm>
          <a:off x="1045458" y="2471675"/>
          <a:ext cx="1155770" cy="1155770"/>
        </a:xfrm>
        <a:prstGeom prst="ellipse">
          <a:avLst/>
        </a:prstGeom>
        <a:noFill/>
        <a:ln w="19050" cap="flat" cmpd="sng" algn="ctr">
          <a:solidFill>
            <a:srgbClr val="AF88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KW" sz="1800" b="1" kern="1200" dirty="0">
              <a:solidFill>
                <a:srgbClr val="AF882D"/>
              </a:solidFill>
              <a:latin typeface="Sakkal Majalla" panose="02000000000000000000" pitchFamily="2" charset="-78"/>
              <a:ea typeface="Amiri Bold" pitchFamily="34" charset="-122"/>
              <a:cs typeface="mohammad bold art 1" pitchFamily="2" charset="-78"/>
            </a:rPr>
            <a:t>حافظ</a:t>
          </a:r>
          <a:r>
            <a:rPr lang="ar-KW" sz="1800" kern="1200" dirty="0"/>
            <a:t> </a:t>
          </a:r>
          <a:r>
            <a:rPr lang="ar-KW" sz="1800" b="1" kern="1200" dirty="0">
              <a:solidFill>
                <a:srgbClr val="AF882D"/>
              </a:solidFill>
              <a:latin typeface="Sakkal Majalla" panose="02000000000000000000" pitchFamily="2" charset="-78"/>
              <a:ea typeface="Amiri Bold" pitchFamily="34" charset="-122"/>
              <a:cs typeface="mohammad bold art 1" pitchFamily="2" charset="-78"/>
            </a:rPr>
            <a:t>السجل</a:t>
          </a:r>
          <a:endParaRPr lang="en-US" sz="1800" b="1" kern="1200" dirty="0">
            <a:solidFill>
              <a:srgbClr val="AF882D"/>
            </a:solidFill>
            <a:latin typeface="Sakkal Majalla" panose="02000000000000000000" pitchFamily="2" charset="-78"/>
            <a:ea typeface="Amiri Bold" pitchFamily="34" charset="-122"/>
            <a:cs typeface="mohammad bold art 1" pitchFamily="2" charset="-78"/>
          </a:endParaRPr>
        </a:p>
      </dsp:txBody>
      <dsp:txXfrm>
        <a:off x="1214717" y="2640934"/>
        <a:ext cx="817252" cy="817252"/>
      </dsp:txXfrm>
    </dsp:sp>
    <dsp:sp modelId="{75DB9563-7600-41A4-9F97-8A69CED9D235}">
      <dsp:nvSpPr>
        <dsp:cNvPr id="0" name=""/>
        <dsp:cNvSpPr/>
      </dsp:nvSpPr>
      <dsp:spPr>
        <a:xfrm rot="12374982">
          <a:off x="2204091" y="1562473"/>
          <a:ext cx="787750" cy="28428"/>
        </a:xfrm>
        <a:custGeom>
          <a:avLst/>
          <a:gdLst/>
          <a:ahLst/>
          <a:cxnLst/>
          <a:rect l="0" t="0" r="0" b="0"/>
          <a:pathLst>
            <a:path>
              <a:moveTo>
                <a:pt x="0" y="14214"/>
              </a:moveTo>
              <a:lnTo>
                <a:pt x="787750" y="1421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578273" y="1556993"/>
        <a:ext cx="39387" cy="39387"/>
      </dsp:txXfrm>
    </dsp:sp>
    <dsp:sp modelId="{58A1BF22-767F-4482-9CA1-0E660097C901}">
      <dsp:nvSpPr>
        <dsp:cNvPr id="0" name=""/>
        <dsp:cNvSpPr/>
      </dsp:nvSpPr>
      <dsp:spPr>
        <a:xfrm>
          <a:off x="1148533" y="569008"/>
          <a:ext cx="1155770" cy="1155770"/>
        </a:xfrm>
        <a:prstGeom prst="ellipse">
          <a:avLst/>
        </a:prstGeom>
        <a:noFill/>
        <a:ln w="19050" cap="flat" cmpd="sng" algn="ctr">
          <a:solidFill>
            <a:srgbClr val="D9A9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KW" sz="1800" b="1" kern="1200" dirty="0">
              <a:solidFill>
                <a:srgbClr val="AF882D"/>
              </a:solidFill>
              <a:latin typeface="Sakkal Majalla" panose="02000000000000000000" pitchFamily="2" charset="-78"/>
              <a:ea typeface="Amiri Bold" pitchFamily="34" charset="-122"/>
              <a:cs typeface="mohammad bold art 1" pitchFamily="2" charset="-78"/>
            </a:rPr>
            <a:t>مقدمي الخدمات الآخرين</a:t>
          </a:r>
          <a:endParaRPr lang="en-US" sz="1800" b="1" kern="1200" dirty="0">
            <a:solidFill>
              <a:srgbClr val="AF882D"/>
            </a:solidFill>
            <a:latin typeface="Sakkal Majalla" panose="02000000000000000000" pitchFamily="2" charset="-78"/>
            <a:ea typeface="Amiri Bold" pitchFamily="34" charset="-122"/>
            <a:cs typeface="mohammad bold art 1" pitchFamily="2" charset="-78"/>
          </a:endParaRPr>
        </a:p>
      </dsp:txBody>
      <dsp:txXfrm>
        <a:off x="1317792" y="738267"/>
        <a:ext cx="817252" cy="817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0A21D-3621-4501-8FDE-4C9D8745C2C3}">
      <dsp:nvSpPr>
        <dsp:cNvPr id="0" name=""/>
        <dsp:cNvSpPr/>
      </dsp:nvSpPr>
      <dsp:spPr>
        <a:xfrm rot="10800000">
          <a:off x="6869" y="44221"/>
          <a:ext cx="2955332" cy="560229"/>
        </a:xfrm>
        <a:prstGeom prst="chevron">
          <a:avLst/>
        </a:prstGeom>
        <a:solidFill>
          <a:srgbClr val="D1D6D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286983" y="44221"/>
        <a:ext cx="2395103" cy="560229"/>
      </dsp:txXfrm>
    </dsp:sp>
    <dsp:sp modelId="{7A029574-C88D-4E16-B20E-54C571E3CE64}">
      <dsp:nvSpPr>
        <dsp:cNvPr id="0" name=""/>
        <dsp:cNvSpPr/>
      </dsp:nvSpPr>
      <dsp:spPr>
        <a:xfrm rot="10800000">
          <a:off x="2788570" y="52722"/>
          <a:ext cx="2739778" cy="543228"/>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060184" y="52722"/>
        <a:ext cx="2196550" cy="543228"/>
      </dsp:txXfrm>
    </dsp:sp>
    <dsp:sp modelId="{71EFD7D8-9ACA-492A-BCA3-D60FFD6CDA72}">
      <dsp:nvSpPr>
        <dsp:cNvPr id="0" name=""/>
        <dsp:cNvSpPr/>
      </dsp:nvSpPr>
      <dsp:spPr>
        <a:xfrm rot="10800000">
          <a:off x="5373150" y="53028"/>
          <a:ext cx="2660770" cy="542616"/>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5644458" y="53028"/>
        <a:ext cx="2118154" cy="542616"/>
      </dsp:txXfrm>
    </dsp:sp>
    <dsp:sp modelId="{F3632AAA-9E1B-48B3-ABAF-DE06D3D81413}">
      <dsp:nvSpPr>
        <dsp:cNvPr id="0" name=""/>
        <dsp:cNvSpPr/>
      </dsp:nvSpPr>
      <dsp:spPr>
        <a:xfrm rot="10800000">
          <a:off x="7878721" y="53028"/>
          <a:ext cx="2675625" cy="542616"/>
        </a:xfrm>
        <a:prstGeom prst="chevron">
          <a:avLst/>
        </a:prstGeom>
        <a:solidFill>
          <a:srgbClr val="AF882D">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150029" y="53028"/>
        <a:ext cx="2133009" cy="5426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0A21D-3621-4501-8FDE-4C9D8745C2C3}">
      <dsp:nvSpPr>
        <dsp:cNvPr id="0" name=""/>
        <dsp:cNvSpPr/>
      </dsp:nvSpPr>
      <dsp:spPr>
        <a:xfrm rot="10800000">
          <a:off x="6869" y="44221"/>
          <a:ext cx="2955332" cy="560229"/>
        </a:xfrm>
        <a:prstGeom prst="chevron">
          <a:avLst/>
        </a:prstGeom>
        <a:solidFill>
          <a:srgbClr val="D1D6D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286983" y="44221"/>
        <a:ext cx="2395103" cy="560229"/>
      </dsp:txXfrm>
    </dsp:sp>
    <dsp:sp modelId="{7A029574-C88D-4E16-B20E-54C571E3CE64}">
      <dsp:nvSpPr>
        <dsp:cNvPr id="0" name=""/>
        <dsp:cNvSpPr/>
      </dsp:nvSpPr>
      <dsp:spPr>
        <a:xfrm rot="10800000">
          <a:off x="2788570" y="52722"/>
          <a:ext cx="2739778" cy="543228"/>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060184" y="52722"/>
        <a:ext cx="2196550" cy="543228"/>
      </dsp:txXfrm>
    </dsp:sp>
    <dsp:sp modelId="{71EFD7D8-9ACA-492A-BCA3-D60FFD6CDA72}">
      <dsp:nvSpPr>
        <dsp:cNvPr id="0" name=""/>
        <dsp:cNvSpPr/>
      </dsp:nvSpPr>
      <dsp:spPr>
        <a:xfrm rot="10800000">
          <a:off x="5373150" y="53028"/>
          <a:ext cx="2660770" cy="542616"/>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5644458" y="53028"/>
        <a:ext cx="2118154" cy="542616"/>
      </dsp:txXfrm>
    </dsp:sp>
    <dsp:sp modelId="{F3632AAA-9E1B-48B3-ABAF-DE06D3D81413}">
      <dsp:nvSpPr>
        <dsp:cNvPr id="0" name=""/>
        <dsp:cNvSpPr/>
      </dsp:nvSpPr>
      <dsp:spPr>
        <a:xfrm rot="10800000">
          <a:off x="7878721" y="53028"/>
          <a:ext cx="2675625" cy="542616"/>
        </a:xfrm>
        <a:prstGeom prst="chevron">
          <a:avLst/>
        </a:prstGeom>
        <a:solidFill>
          <a:srgbClr val="AF882D">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150029" y="53028"/>
        <a:ext cx="2133009" cy="5426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0A21D-3621-4501-8FDE-4C9D8745C2C3}">
      <dsp:nvSpPr>
        <dsp:cNvPr id="0" name=""/>
        <dsp:cNvSpPr/>
      </dsp:nvSpPr>
      <dsp:spPr>
        <a:xfrm rot="10800000">
          <a:off x="6869" y="44221"/>
          <a:ext cx="2955332" cy="560229"/>
        </a:xfrm>
        <a:prstGeom prst="chevron">
          <a:avLst/>
        </a:prstGeom>
        <a:solidFill>
          <a:srgbClr val="D1D6D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286983" y="44221"/>
        <a:ext cx="2395103" cy="560229"/>
      </dsp:txXfrm>
    </dsp:sp>
    <dsp:sp modelId="{7A029574-C88D-4E16-B20E-54C571E3CE64}">
      <dsp:nvSpPr>
        <dsp:cNvPr id="0" name=""/>
        <dsp:cNvSpPr/>
      </dsp:nvSpPr>
      <dsp:spPr>
        <a:xfrm rot="10800000">
          <a:off x="2788570" y="52722"/>
          <a:ext cx="2739778" cy="543228"/>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060184" y="52722"/>
        <a:ext cx="2196550" cy="543228"/>
      </dsp:txXfrm>
    </dsp:sp>
    <dsp:sp modelId="{71EFD7D8-9ACA-492A-BCA3-D60FFD6CDA72}">
      <dsp:nvSpPr>
        <dsp:cNvPr id="0" name=""/>
        <dsp:cNvSpPr/>
      </dsp:nvSpPr>
      <dsp:spPr>
        <a:xfrm rot="10800000">
          <a:off x="5373150" y="53028"/>
          <a:ext cx="2660770" cy="542616"/>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5644458" y="53028"/>
        <a:ext cx="2118154" cy="542616"/>
      </dsp:txXfrm>
    </dsp:sp>
    <dsp:sp modelId="{F3632AAA-9E1B-48B3-ABAF-DE06D3D81413}">
      <dsp:nvSpPr>
        <dsp:cNvPr id="0" name=""/>
        <dsp:cNvSpPr/>
      </dsp:nvSpPr>
      <dsp:spPr>
        <a:xfrm rot="10800000">
          <a:off x="7878721" y="53028"/>
          <a:ext cx="2675625" cy="542616"/>
        </a:xfrm>
        <a:prstGeom prst="chevron">
          <a:avLst/>
        </a:prstGeom>
        <a:solidFill>
          <a:srgbClr val="AF882D">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150029" y="53028"/>
        <a:ext cx="2133009" cy="5426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0A21D-3621-4501-8FDE-4C9D8745C2C3}">
      <dsp:nvSpPr>
        <dsp:cNvPr id="0" name=""/>
        <dsp:cNvSpPr/>
      </dsp:nvSpPr>
      <dsp:spPr>
        <a:xfrm rot="10800000">
          <a:off x="6869" y="44221"/>
          <a:ext cx="2955332" cy="560229"/>
        </a:xfrm>
        <a:prstGeom prst="chevron">
          <a:avLst/>
        </a:prstGeom>
        <a:solidFill>
          <a:srgbClr val="D1D6D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286983" y="44221"/>
        <a:ext cx="2395103" cy="560229"/>
      </dsp:txXfrm>
    </dsp:sp>
    <dsp:sp modelId="{7A029574-C88D-4E16-B20E-54C571E3CE64}">
      <dsp:nvSpPr>
        <dsp:cNvPr id="0" name=""/>
        <dsp:cNvSpPr/>
      </dsp:nvSpPr>
      <dsp:spPr>
        <a:xfrm rot="10800000">
          <a:off x="2788570" y="52722"/>
          <a:ext cx="2739778" cy="543228"/>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060184" y="52722"/>
        <a:ext cx="2196550" cy="543228"/>
      </dsp:txXfrm>
    </dsp:sp>
    <dsp:sp modelId="{71EFD7D8-9ACA-492A-BCA3-D60FFD6CDA72}">
      <dsp:nvSpPr>
        <dsp:cNvPr id="0" name=""/>
        <dsp:cNvSpPr/>
      </dsp:nvSpPr>
      <dsp:spPr>
        <a:xfrm rot="10800000">
          <a:off x="5373150" y="53028"/>
          <a:ext cx="2660770" cy="542616"/>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5644458" y="53028"/>
        <a:ext cx="2118154" cy="542616"/>
      </dsp:txXfrm>
    </dsp:sp>
    <dsp:sp modelId="{F3632AAA-9E1B-48B3-ABAF-DE06D3D81413}">
      <dsp:nvSpPr>
        <dsp:cNvPr id="0" name=""/>
        <dsp:cNvSpPr/>
      </dsp:nvSpPr>
      <dsp:spPr>
        <a:xfrm rot="10800000">
          <a:off x="7878721" y="53028"/>
          <a:ext cx="2675625" cy="542616"/>
        </a:xfrm>
        <a:prstGeom prst="chevron">
          <a:avLst/>
        </a:prstGeom>
        <a:solidFill>
          <a:srgbClr val="AF882D">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150029" y="53028"/>
        <a:ext cx="2133009" cy="5426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0A21D-3621-4501-8FDE-4C9D8745C2C3}">
      <dsp:nvSpPr>
        <dsp:cNvPr id="0" name=""/>
        <dsp:cNvSpPr/>
      </dsp:nvSpPr>
      <dsp:spPr>
        <a:xfrm rot="10800000">
          <a:off x="6869" y="44221"/>
          <a:ext cx="2955332" cy="560229"/>
        </a:xfrm>
        <a:prstGeom prst="chevron">
          <a:avLst/>
        </a:prstGeom>
        <a:solidFill>
          <a:srgbClr val="D1D6D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286983" y="44221"/>
        <a:ext cx="2395103" cy="560229"/>
      </dsp:txXfrm>
    </dsp:sp>
    <dsp:sp modelId="{7A029574-C88D-4E16-B20E-54C571E3CE64}">
      <dsp:nvSpPr>
        <dsp:cNvPr id="0" name=""/>
        <dsp:cNvSpPr/>
      </dsp:nvSpPr>
      <dsp:spPr>
        <a:xfrm rot="10800000">
          <a:off x="2788570" y="52722"/>
          <a:ext cx="2739778" cy="543228"/>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060184" y="52722"/>
        <a:ext cx="2196550" cy="543228"/>
      </dsp:txXfrm>
    </dsp:sp>
    <dsp:sp modelId="{71EFD7D8-9ACA-492A-BCA3-D60FFD6CDA72}">
      <dsp:nvSpPr>
        <dsp:cNvPr id="0" name=""/>
        <dsp:cNvSpPr/>
      </dsp:nvSpPr>
      <dsp:spPr>
        <a:xfrm rot="10800000">
          <a:off x="5373150" y="53028"/>
          <a:ext cx="2660770" cy="542616"/>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5644458" y="53028"/>
        <a:ext cx="2118154" cy="542616"/>
      </dsp:txXfrm>
    </dsp:sp>
    <dsp:sp modelId="{F3632AAA-9E1B-48B3-ABAF-DE06D3D81413}">
      <dsp:nvSpPr>
        <dsp:cNvPr id="0" name=""/>
        <dsp:cNvSpPr/>
      </dsp:nvSpPr>
      <dsp:spPr>
        <a:xfrm rot="10800000">
          <a:off x="7878721" y="53028"/>
          <a:ext cx="2675625" cy="542616"/>
        </a:xfrm>
        <a:prstGeom prst="chevron">
          <a:avLst/>
        </a:prstGeom>
        <a:solidFill>
          <a:srgbClr val="AF882D">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150029" y="53028"/>
        <a:ext cx="2133009" cy="5426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0A21D-3621-4501-8FDE-4C9D8745C2C3}">
      <dsp:nvSpPr>
        <dsp:cNvPr id="0" name=""/>
        <dsp:cNvSpPr/>
      </dsp:nvSpPr>
      <dsp:spPr>
        <a:xfrm rot="10800000">
          <a:off x="6869" y="44221"/>
          <a:ext cx="2955332" cy="560229"/>
        </a:xfrm>
        <a:prstGeom prst="chevron">
          <a:avLst/>
        </a:prstGeom>
        <a:solidFill>
          <a:srgbClr val="D1D6D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286983" y="44221"/>
        <a:ext cx="2395103" cy="560229"/>
      </dsp:txXfrm>
    </dsp:sp>
    <dsp:sp modelId="{7A029574-C88D-4E16-B20E-54C571E3CE64}">
      <dsp:nvSpPr>
        <dsp:cNvPr id="0" name=""/>
        <dsp:cNvSpPr/>
      </dsp:nvSpPr>
      <dsp:spPr>
        <a:xfrm rot="10800000">
          <a:off x="2788570" y="52722"/>
          <a:ext cx="2739778" cy="543228"/>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060184" y="52722"/>
        <a:ext cx="2196550" cy="543228"/>
      </dsp:txXfrm>
    </dsp:sp>
    <dsp:sp modelId="{71EFD7D8-9ACA-492A-BCA3-D60FFD6CDA72}">
      <dsp:nvSpPr>
        <dsp:cNvPr id="0" name=""/>
        <dsp:cNvSpPr/>
      </dsp:nvSpPr>
      <dsp:spPr>
        <a:xfrm rot="10800000">
          <a:off x="5373150" y="53028"/>
          <a:ext cx="2660770" cy="542616"/>
        </a:xfrm>
        <a:prstGeom prst="chevron">
          <a:avLst/>
        </a:prstGeom>
        <a:solidFill>
          <a:srgbClr val="AF882D">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5644458" y="53028"/>
        <a:ext cx="2118154" cy="542616"/>
      </dsp:txXfrm>
    </dsp:sp>
    <dsp:sp modelId="{F3632AAA-9E1B-48B3-ABAF-DE06D3D81413}">
      <dsp:nvSpPr>
        <dsp:cNvPr id="0" name=""/>
        <dsp:cNvSpPr/>
      </dsp:nvSpPr>
      <dsp:spPr>
        <a:xfrm rot="10800000">
          <a:off x="7878721" y="53028"/>
          <a:ext cx="2675625" cy="542616"/>
        </a:xfrm>
        <a:prstGeom prst="chevron">
          <a:avLst/>
        </a:prstGeom>
        <a:solidFill>
          <a:srgbClr val="D1D6DC">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150029" y="53028"/>
        <a:ext cx="2133009" cy="5426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r">
              <a:defRPr sz="1200"/>
            </a:lvl1pPr>
          </a:lstStyle>
          <a:p>
            <a:endParaRPr lang="ar-KW"/>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l">
              <a:defRPr sz="1200"/>
            </a:lvl1pPr>
          </a:lstStyle>
          <a:p>
            <a:fld id="{52317B92-7E92-419D-BB65-C354DD1F79D8}" type="datetimeFigureOut">
              <a:rPr lang="ar-KW" smtClean="0"/>
              <a:t>06/02/1448</a:t>
            </a:fld>
            <a:endParaRPr lang="ar-KW"/>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ar-KW"/>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r">
              <a:defRPr sz="1200"/>
            </a:lvl1pPr>
          </a:lstStyle>
          <a:p>
            <a:endParaRPr lang="ar-KW"/>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l">
              <a:defRPr sz="1200"/>
            </a:lvl1pPr>
          </a:lstStyle>
          <a:p>
            <a:fld id="{60BC05B4-2E23-4DEC-80BA-E551549A37FA}" type="slidenum">
              <a:rPr lang="ar-KW" smtClean="0"/>
              <a:t>‹#›</a:t>
            </a:fld>
            <a:endParaRPr lang="ar-KW"/>
          </a:p>
        </p:txBody>
      </p:sp>
    </p:spTree>
    <p:extLst>
      <p:ext uri="{BB962C8B-B14F-4D97-AF65-F5344CB8AC3E}">
        <p14:creationId xmlns:p14="http://schemas.microsoft.com/office/powerpoint/2010/main" val="961963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C05B4-2E23-4DEC-80BA-E551549A37FA}" type="slidenum">
              <a:rPr lang="ar-KW" smtClean="0"/>
              <a:t>1</a:t>
            </a:fld>
            <a:endParaRPr lang="ar-KW"/>
          </a:p>
        </p:txBody>
      </p:sp>
    </p:spTree>
    <p:extLst>
      <p:ext uri="{BB962C8B-B14F-4D97-AF65-F5344CB8AC3E}">
        <p14:creationId xmlns:p14="http://schemas.microsoft.com/office/powerpoint/2010/main" val="3971243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41438-D834-63DA-1469-B8DBBA23C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BBB6B5-D838-2F2E-1149-458FDB26161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6591F9E-0063-EC20-B5A1-D3125BAE3EAD}"/>
              </a:ext>
            </a:extLst>
          </p:cNvPr>
          <p:cNvSpPr>
            <a:spLocks noGrp="1"/>
          </p:cNvSpPr>
          <p:nvPr>
            <p:ph type="body" idx="1"/>
          </p:nvPr>
        </p:nvSpPr>
        <p:spPr/>
        <p:txBody>
          <a:bodyPr lIns="107195" tIns="53598" rIns="107195" bIns="53598"/>
          <a:lstStyle/>
          <a:p>
            <a:endParaRPr lang="en-US" dirty="0"/>
          </a:p>
        </p:txBody>
      </p:sp>
      <p:sp>
        <p:nvSpPr>
          <p:cNvPr id="4" name="Slide Number Placeholder 3">
            <a:extLst>
              <a:ext uri="{FF2B5EF4-FFF2-40B4-BE49-F238E27FC236}">
                <a16:creationId xmlns:a16="http://schemas.microsoft.com/office/drawing/2014/main" id="{2D03A8DC-903D-DEF8-D2B3-08FA288F78E4}"/>
              </a:ext>
            </a:extLst>
          </p:cNvPr>
          <p:cNvSpPr>
            <a:spLocks noGrp="1"/>
          </p:cNvSpPr>
          <p:nvPr>
            <p:ph type="sldNum" sz="quarter" idx="10"/>
          </p:nvPr>
        </p:nvSpPr>
        <p:spPr/>
        <p:txBody>
          <a:bodyPr lIns="107195" tIns="53598" rIns="107195" bIns="53598"/>
          <a:lstStyle/>
          <a:p>
            <a:fld id="{F7021451-1387-4CA6-816F-3879F97B5CBC}" type="slidenum">
              <a:rPr lang="en-US"/>
              <a:t>22</a:t>
            </a:fld>
            <a:endParaRPr lang="en-US"/>
          </a:p>
        </p:txBody>
      </p:sp>
    </p:spTree>
    <p:extLst>
      <p:ext uri="{BB962C8B-B14F-4D97-AF65-F5344CB8AC3E}">
        <p14:creationId xmlns:p14="http://schemas.microsoft.com/office/powerpoint/2010/main" val="473343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C05B4-2E23-4DEC-80BA-E551549A37FA}" type="slidenum">
              <a:rPr lang="ar-KW" smtClean="0"/>
              <a:t>23</a:t>
            </a:fld>
            <a:endParaRPr lang="ar-KW"/>
          </a:p>
        </p:txBody>
      </p:sp>
    </p:spTree>
    <p:extLst>
      <p:ext uri="{BB962C8B-B14F-4D97-AF65-F5344CB8AC3E}">
        <p14:creationId xmlns:p14="http://schemas.microsoft.com/office/powerpoint/2010/main" val="351333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C05B4-2E23-4DEC-80BA-E551549A37FA}" type="slidenum">
              <a:rPr lang="ar-KW" smtClean="0"/>
              <a:t>2</a:t>
            </a:fld>
            <a:endParaRPr lang="ar-KW"/>
          </a:p>
        </p:txBody>
      </p:sp>
    </p:spTree>
    <p:extLst>
      <p:ext uri="{BB962C8B-B14F-4D97-AF65-F5344CB8AC3E}">
        <p14:creationId xmlns:p14="http://schemas.microsoft.com/office/powerpoint/2010/main" val="229822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just" defTabSz="948507" rtl="1">
              <a:defRPr/>
            </a:pPr>
            <a:endParaRPr lang="ar-KW" kern="0" dirty="0">
              <a:solidFill>
                <a:prstClr val="black"/>
              </a:solidFill>
              <a:latin typeface="Times New Roman" panose="02020603050405020304" pitchFamily="18" charset="0"/>
              <a:cs typeface="mohammad bold art 1" pitchFamily="2" charset="-78"/>
            </a:endParaRPr>
          </a:p>
        </p:txBody>
      </p:sp>
      <p:sp>
        <p:nvSpPr>
          <p:cNvPr id="4" name="Slide Number Placeholder 3"/>
          <p:cNvSpPr>
            <a:spLocks noGrp="1"/>
          </p:cNvSpPr>
          <p:nvPr>
            <p:ph type="sldNum" sz="quarter" idx="5"/>
          </p:nvPr>
        </p:nvSpPr>
        <p:spPr/>
        <p:txBody>
          <a:bodyPr/>
          <a:lstStyle/>
          <a:p>
            <a:fld id="{60BC05B4-2E23-4DEC-80BA-E551549A37FA}" type="slidenum">
              <a:rPr lang="ar-KW" smtClean="0"/>
              <a:t>3</a:t>
            </a:fld>
            <a:endParaRPr lang="ar-KW"/>
          </a:p>
        </p:txBody>
      </p:sp>
    </p:spTree>
    <p:extLst>
      <p:ext uri="{BB962C8B-B14F-4D97-AF65-F5344CB8AC3E}">
        <p14:creationId xmlns:p14="http://schemas.microsoft.com/office/powerpoint/2010/main" val="238468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B09A-1A7C-1CD8-5152-14406546C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F8404-9119-BB86-2ED3-DAFF0A42F9F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F30642E-15E5-52A6-FECC-B23D83986D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C4AFBD-4214-2218-043E-E33DDC3D7D34}"/>
              </a:ext>
            </a:extLst>
          </p:cNvPr>
          <p:cNvSpPr>
            <a:spLocks noGrp="1"/>
          </p:cNvSpPr>
          <p:nvPr>
            <p:ph type="sldNum" sz="quarter" idx="5"/>
          </p:nvPr>
        </p:nvSpPr>
        <p:spPr/>
        <p:txBody>
          <a:bodyPr/>
          <a:lstStyle/>
          <a:p>
            <a:fld id="{60BC05B4-2E23-4DEC-80BA-E551549A37FA}" type="slidenum">
              <a:rPr lang="ar-KW" smtClean="0"/>
              <a:t>4</a:t>
            </a:fld>
            <a:endParaRPr lang="ar-KW"/>
          </a:p>
        </p:txBody>
      </p:sp>
    </p:spTree>
    <p:extLst>
      <p:ext uri="{BB962C8B-B14F-4D97-AF65-F5344CB8AC3E}">
        <p14:creationId xmlns:p14="http://schemas.microsoft.com/office/powerpoint/2010/main" val="75134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BC05B4-2E23-4DEC-80BA-E551549A37FA}" type="slidenum">
              <a:rPr lang="ar-KW" smtClean="0"/>
              <a:t>5</a:t>
            </a:fld>
            <a:endParaRPr lang="ar-KW"/>
          </a:p>
        </p:txBody>
      </p:sp>
    </p:spTree>
    <p:extLst>
      <p:ext uri="{BB962C8B-B14F-4D97-AF65-F5344CB8AC3E}">
        <p14:creationId xmlns:p14="http://schemas.microsoft.com/office/powerpoint/2010/main" val="2361518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lIns="107195" tIns="53598" rIns="107195" bIns="53598"/>
          <a:lstStyle/>
          <a:p>
            <a:endParaRPr lang="en-US" dirty="0"/>
          </a:p>
        </p:txBody>
      </p:sp>
      <p:sp>
        <p:nvSpPr>
          <p:cNvPr id="4" name="Slide Number Placeholder 3"/>
          <p:cNvSpPr>
            <a:spLocks noGrp="1"/>
          </p:cNvSpPr>
          <p:nvPr>
            <p:ph type="sldNum" sz="quarter" idx="10"/>
          </p:nvPr>
        </p:nvSpPr>
        <p:spPr/>
        <p:txBody>
          <a:bodyPr lIns="107195" tIns="53598" rIns="107195" bIns="53598"/>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a:prstGeom prst="rect">
            <a:avLst/>
          </a:prstGeom>
          <a:noFill/>
          <a:ln w="12700">
            <a:solidFill>
              <a:prstClr val="black"/>
            </a:solidFill>
          </a:ln>
        </p:spPr>
        <p:txBody>
          <a:bodyPr/>
          <a:lstStyle/>
          <a:p>
            <a:endParaRPr lang="en-US"/>
          </a:p>
        </p:txBody>
      </p:sp>
      <p:sp>
        <p:nvSpPr>
          <p:cNvPr id="3" name="Notes Placeholder 2"/>
          <p:cNvSpPr>
            <a:spLocks noGrp="1"/>
          </p:cNvSpPr>
          <p:nvPr>
            <p:ph type="body" idx="1"/>
          </p:nvPr>
        </p:nvSpPr>
        <p:spPr>
          <a:xfrm>
            <a:off x="681038" y="4784725"/>
            <a:ext cx="5446712" cy="3913188"/>
          </a:xfrm>
          <a:prstGeom prst="rect">
            <a:avLst/>
          </a:prstGeom>
        </p:spPr>
        <p:txBody>
          <a:bodyPr/>
          <a:lstStyle/>
          <a:p>
            <a:endParaRPr lang="ar-KW" dirty="0"/>
          </a:p>
        </p:txBody>
      </p:sp>
    </p:spTree>
    <p:extLst>
      <p:ext uri="{BB962C8B-B14F-4D97-AF65-F5344CB8AC3E}">
        <p14:creationId xmlns:p14="http://schemas.microsoft.com/office/powerpoint/2010/main" val="365620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F491F-FFF6-43CE-C436-B2FE21B5D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2CEE9-A3BC-ED75-4E8C-B1C8C0C4FFBC}"/>
              </a:ext>
            </a:extLst>
          </p:cNvPr>
          <p:cNvSpPr>
            <a:spLocks noGrp="1" noRot="1" noChangeAspect="1"/>
          </p:cNvSpPr>
          <p:nvPr>
            <p:ph type="sldImg"/>
          </p:nvPr>
        </p:nvSpPr>
        <p:spPr>
          <a:xfrm>
            <a:off x="423863" y="1243013"/>
            <a:ext cx="5961062" cy="3354387"/>
          </a:xfrm>
          <a:prstGeom prst="rect">
            <a:avLst/>
          </a:prstGeom>
          <a:noFill/>
          <a:ln w="12700">
            <a:solidFill>
              <a:prstClr val="black"/>
            </a:solidFill>
          </a:ln>
        </p:spPr>
        <p:txBody>
          <a:bodyPr/>
          <a:lstStyle/>
          <a:p>
            <a:endParaRPr lang="en-US"/>
          </a:p>
        </p:txBody>
      </p:sp>
      <p:sp>
        <p:nvSpPr>
          <p:cNvPr id="3" name="Notes Placeholder 2">
            <a:extLst>
              <a:ext uri="{FF2B5EF4-FFF2-40B4-BE49-F238E27FC236}">
                <a16:creationId xmlns:a16="http://schemas.microsoft.com/office/drawing/2014/main" id="{F82A2416-49E6-37D1-3BE9-13DA8243C388}"/>
              </a:ext>
            </a:extLst>
          </p:cNvPr>
          <p:cNvSpPr>
            <a:spLocks noGrp="1"/>
          </p:cNvSpPr>
          <p:nvPr>
            <p:ph type="body" idx="1"/>
          </p:nvPr>
        </p:nvSpPr>
        <p:spPr>
          <a:xfrm>
            <a:off x="681038" y="4784725"/>
            <a:ext cx="5446712" cy="3913188"/>
          </a:xfrm>
          <a:prstGeom prst="rect">
            <a:avLst/>
          </a:prstGeom>
        </p:spPr>
        <p:txBody>
          <a:bodyPr/>
          <a:lstStyle/>
          <a:p>
            <a:endParaRPr lang="ar-KW" dirty="0"/>
          </a:p>
        </p:txBody>
      </p:sp>
    </p:spTree>
    <p:extLst>
      <p:ext uri="{BB962C8B-B14F-4D97-AF65-F5344CB8AC3E}">
        <p14:creationId xmlns:p14="http://schemas.microsoft.com/office/powerpoint/2010/main" val="86864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ar-KW"/>
          </a:p>
        </p:txBody>
      </p:sp>
      <p:sp>
        <p:nvSpPr>
          <p:cNvPr id="5" name="Footer Placeholder 4"/>
          <p:cNvSpPr>
            <a:spLocks noGrp="1"/>
          </p:cNvSpPr>
          <p:nvPr>
            <p:ph type="ftr" sz="quarter" idx="4"/>
          </p:nvPr>
        </p:nvSpPr>
        <p:spPr/>
        <p:txBody>
          <a:bodyPr/>
          <a:lstStyle/>
          <a:p>
            <a:endParaRPr lang="ar-KW"/>
          </a:p>
        </p:txBody>
      </p:sp>
      <p:sp>
        <p:nvSpPr>
          <p:cNvPr id="6" name="Slide Number Placeholder 5"/>
          <p:cNvSpPr>
            <a:spLocks noGrp="1"/>
          </p:cNvSpPr>
          <p:nvPr>
            <p:ph type="sldNum" sz="quarter" idx="5"/>
          </p:nvPr>
        </p:nvSpPr>
        <p:spPr/>
        <p:txBody>
          <a:bodyPr/>
          <a:lstStyle/>
          <a:p>
            <a:fld id="{60BC05B4-2E23-4DEC-80BA-E551549A37FA}" type="slidenum">
              <a:rPr lang="ar-KW" smtClean="0"/>
              <a:t>16</a:t>
            </a:fld>
            <a:endParaRPr lang="ar-KW"/>
          </a:p>
        </p:txBody>
      </p:sp>
    </p:spTree>
    <p:extLst>
      <p:ext uri="{BB962C8B-B14F-4D97-AF65-F5344CB8AC3E}">
        <p14:creationId xmlns:p14="http://schemas.microsoft.com/office/powerpoint/2010/main" val="1537017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BD4B-8722-0244-2E5C-992C5B9F3C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61B797-2AAE-D1EF-65CD-372D4025D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5C93E0-DC3F-F64A-C50E-A583C7119DDB}"/>
              </a:ext>
            </a:extLst>
          </p:cNvPr>
          <p:cNvSpPr>
            <a:spLocks noGrp="1"/>
          </p:cNvSpPr>
          <p:nvPr>
            <p:ph type="dt" sz="half" idx="10"/>
          </p:nvPr>
        </p:nvSpPr>
        <p:spPr/>
        <p:txBody>
          <a:bodyPr/>
          <a:lstStyle/>
          <a:p>
            <a:fld id="{193C760E-D373-4F5A-903D-07C6B77C9FF9}" type="datetimeFigureOut">
              <a:rPr lang="en-US" smtClean="0"/>
              <a:t>7/21/2026</a:t>
            </a:fld>
            <a:endParaRPr lang="en-US"/>
          </a:p>
        </p:txBody>
      </p:sp>
      <p:sp>
        <p:nvSpPr>
          <p:cNvPr id="5" name="Footer Placeholder 4">
            <a:extLst>
              <a:ext uri="{FF2B5EF4-FFF2-40B4-BE49-F238E27FC236}">
                <a16:creationId xmlns:a16="http://schemas.microsoft.com/office/drawing/2014/main" id="{2CD8B476-6770-B715-0771-800372FCA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973584-6A31-D1A3-A845-F6C082AF0418}"/>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235359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549F-96A1-D1DF-FAF6-4D06892CBA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599C62-51A1-76ED-DDE4-FFA722609F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69B9D-0C1B-7B35-6B33-78D3B05557C8}"/>
              </a:ext>
            </a:extLst>
          </p:cNvPr>
          <p:cNvSpPr>
            <a:spLocks noGrp="1"/>
          </p:cNvSpPr>
          <p:nvPr>
            <p:ph type="dt" sz="half" idx="10"/>
          </p:nvPr>
        </p:nvSpPr>
        <p:spPr/>
        <p:txBody>
          <a:bodyPr/>
          <a:lstStyle/>
          <a:p>
            <a:fld id="{193C760E-D373-4F5A-903D-07C6B77C9FF9}" type="datetimeFigureOut">
              <a:rPr lang="en-US" smtClean="0"/>
              <a:t>7/21/2026</a:t>
            </a:fld>
            <a:endParaRPr lang="en-US"/>
          </a:p>
        </p:txBody>
      </p:sp>
      <p:sp>
        <p:nvSpPr>
          <p:cNvPr id="5" name="Footer Placeholder 4">
            <a:extLst>
              <a:ext uri="{FF2B5EF4-FFF2-40B4-BE49-F238E27FC236}">
                <a16:creationId xmlns:a16="http://schemas.microsoft.com/office/drawing/2014/main" id="{1891F1F7-DAB1-2C26-87D3-304A4B694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3607F-5552-1069-5BFE-044058C2E4E5}"/>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148829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6D2366-B157-D6B2-40C5-238FCDA32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079801-F759-3499-599D-0798B1F877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304FB-AD8D-A584-C84B-0C48B1375899}"/>
              </a:ext>
            </a:extLst>
          </p:cNvPr>
          <p:cNvSpPr>
            <a:spLocks noGrp="1"/>
          </p:cNvSpPr>
          <p:nvPr>
            <p:ph type="dt" sz="half" idx="10"/>
          </p:nvPr>
        </p:nvSpPr>
        <p:spPr/>
        <p:txBody>
          <a:bodyPr/>
          <a:lstStyle/>
          <a:p>
            <a:fld id="{193C760E-D373-4F5A-903D-07C6B77C9FF9}" type="datetimeFigureOut">
              <a:rPr lang="en-US" smtClean="0"/>
              <a:t>7/21/2026</a:t>
            </a:fld>
            <a:endParaRPr lang="en-US"/>
          </a:p>
        </p:txBody>
      </p:sp>
      <p:sp>
        <p:nvSpPr>
          <p:cNvPr id="5" name="Footer Placeholder 4">
            <a:extLst>
              <a:ext uri="{FF2B5EF4-FFF2-40B4-BE49-F238E27FC236}">
                <a16:creationId xmlns:a16="http://schemas.microsoft.com/office/drawing/2014/main" id="{E3A9AD6E-4B0D-531B-2FD0-0E0E1EDB0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954EB-0A86-9764-C506-EC5C15FB1CBE}"/>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287968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1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633A-5749-00C1-675B-0B0C12DF6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718AFE-1AAD-445C-5E68-C295446C51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3879B-181F-D906-1B19-9326F3413D3D}"/>
              </a:ext>
            </a:extLst>
          </p:cNvPr>
          <p:cNvSpPr>
            <a:spLocks noGrp="1"/>
          </p:cNvSpPr>
          <p:nvPr>
            <p:ph type="dt" sz="half" idx="10"/>
          </p:nvPr>
        </p:nvSpPr>
        <p:spPr/>
        <p:txBody>
          <a:bodyPr/>
          <a:lstStyle/>
          <a:p>
            <a:fld id="{193C760E-D373-4F5A-903D-07C6B77C9FF9}" type="datetimeFigureOut">
              <a:rPr lang="en-US" smtClean="0"/>
              <a:t>7/21/2026</a:t>
            </a:fld>
            <a:endParaRPr lang="en-US"/>
          </a:p>
        </p:txBody>
      </p:sp>
      <p:sp>
        <p:nvSpPr>
          <p:cNvPr id="5" name="Footer Placeholder 4">
            <a:extLst>
              <a:ext uri="{FF2B5EF4-FFF2-40B4-BE49-F238E27FC236}">
                <a16:creationId xmlns:a16="http://schemas.microsoft.com/office/drawing/2014/main" id="{30B3A9C8-FCCB-F209-AC38-042809E44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CE04F-22F2-DA76-6F7E-2879B92FAB3C}"/>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72800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5B09-A969-620D-E862-9DCBA6DEB9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C42303-B72A-B8CA-309D-47C1EE0D5C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E1FB1-C703-210C-4BFC-4A9564BF45AD}"/>
              </a:ext>
            </a:extLst>
          </p:cNvPr>
          <p:cNvSpPr>
            <a:spLocks noGrp="1"/>
          </p:cNvSpPr>
          <p:nvPr>
            <p:ph type="dt" sz="half" idx="10"/>
          </p:nvPr>
        </p:nvSpPr>
        <p:spPr/>
        <p:txBody>
          <a:bodyPr/>
          <a:lstStyle/>
          <a:p>
            <a:fld id="{193C760E-D373-4F5A-903D-07C6B77C9FF9}" type="datetimeFigureOut">
              <a:rPr lang="en-US" smtClean="0"/>
              <a:t>7/21/2026</a:t>
            </a:fld>
            <a:endParaRPr lang="en-US"/>
          </a:p>
        </p:txBody>
      </p:sp>
      <p:sp>
        <p:nvSpPr>
          <p:cNvPr id="5" name="Footer Placeholder 4">
            <a:extLst>
              <a:ext uri="{FF2B5EF4-FFF2-40B4-BE49-F238E27FC236}">
                <a16:creationId xmlns:a16="http://schemas.microsoft.com/office/drawing/2014/main" id="{8CE10486-E004-D606-FF41-37E80E171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4E39EE-2B52-240A-A9A8-7401CF74C30D}"/>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114069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BF982-7294-ABA9-3204-5986462028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9562D-5DFE-D4E6-A3BF-2FCDF0D8A1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8CB622-C537-C899-68CD-4E8BEE883C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80FBE0-4688-C5D7-6B1F-29E8579B6E99}"/>
              </a:ext>
            </a:extLst>
          </p:cNvPr>
          <p:cNvSpPr>
            <a:spLocks noGrp="1"/>
          </p:cNvSpPr>
          <p:nvPr>
            <p:ph type="dt" sz="half" idx="10"/>
          </p:nvPr>
        </p:nvSpPr>
        <p:spPr/>
        <p:txBody>
          <a:bodyPr/>
          <a:lstStyle/>
          <a:p>
            <a:fld id="{193C760E-D373-4F5A-903D-07C6B77C9FF9}" type="datetimeFigureOut">
              <a:rPr lang="en-US" smtClean="0"/>
              <a:t>7/21/2026</a:t>
            </a:fld>
            <a:endParaRPr lang="en-US"/>
          </a:p>
        </p:txBody>
      </p:sp>
      <p:sp>
        <p:nvSpPr>
          <p:cNvPr id="6" name="Footer Placeholder 5">
            <a:extLst>
              <a:ext uri="{FF2B5EF4-FFF2-40B4-BE49-F238E27FC236}">
                <a16:creationId xmlns:a16="http://schemas.microsoft.com/office/drawing/2014/main" id="{E7A373CE-931D-606B-4687-2AB92D895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F3212-6354-AE93-1C3D-72F1F315D2A5}"/>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116558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3FAF-21A3-6AB6-E949-F37E55FC1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99C349-A03B-968F-C793-08EE6016D9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FECF08-0150-7E9E-B65D-B8665D15F9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1EB945-D6D6-D0CA-43B9-C61111711A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CC1E26-B7D3-ACD6-DE9C-C7EAE5F391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C34A3F-91D9-E2EA-7BDD-C759480CEB41}"/>
              </a:ext>
            </a:extLst>
          </p:cNvPr>
          <p:cNvSpPr>
            <a:spLocks noGrp="1"/>
          </p:cNvSpPr>
          <p:nvPr>
            <p:ph type="dt" sz="half" idx="10"/>
          </p:nvPr>
        </p:nvSpPr>
        <p:spPr/>
        <p:txBody>
          <a:bodyPr/>
          <a:lstStyle/>
          <a:p>
            <a:fld id="{193C760E-D373-4F5A-903D-07C6B77C9FF9}" type="datetimeFigureOut">
              <a:rPr lang="en-US" smtClean="0"/>
              <a:t>7/21/2026</a:t>
            </a:fld>
            <a:endParaRPr lang="en-US"/>
          </a:p>
        </p:txBody>
      </p:sp>
      <p:sp>
        <p:nvSpPr>
          <p:cNvPr id="8" name="Footer Placeholder 7">
            <a:extLst>
              <a:ext uri="{FF2B5EF4-FFF2-40B4-BE49-F238E27FC236}">
                <a16:creationId xmlns:a16="http://schemas.microsoft.com/office/drawing/2014/main" id="{7B7BD07F-85C3-1B0A-6421-A9AC0F6147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8D0DAA-A95F-A586-F07A-77CD60215489}"/>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70235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B929-448B-6681-5673-BC3FBC67A2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E5FACE-B4F7-2FDF-7126-ACA17ECC0669}"/>
              </a:ext>
            </a:extLst>
          </p:cNvPr>
          <p:cNvSpPr>
            <a:spLocks noGrp="1"/>
          </p:cNvSpPr>
          <p:nvPr>
            <p:ph type="dt" sz="half" idx="10"/>
          </p:nvPr>
        </p:nvSpPr>
        <p:spPr/>
        <p:txBody>
          <a:bodyPr/>
          <a:lstStyle/>
          <a:p>
            <a:fld id="{193C760E-D373-4F5A-903D-07C6B77C9FF9}" type="datetimeFigureOut">
              <a:rPr lang="en-US" smtClean="0"/>
              <a:t>7/21/2026</a:t>
            </a:fld>
            <a:endParaRPr lang="en-US"/>
          </a:p>
        </p:txBody>
      </p:sp>
      <p:sp>
        <p:nvSpPr>
          <p:cNvPr id="4" name="Footer Placeholder 3">
            <a:extLst>
              <a:ext uri="{FF2B5EF4-FFF2-40B4-BE49-F238E27FC236}">
                <a16:creationId xmlns:a16="http://schemas.microsoft.com/office/drawing/2014/main" id="{D431F76F-2EF8-7E5F-A5E3-266DABE9E4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2F3F1D-CE91-B2A1-8618-817867648EC0}"/>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244981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A175B0-ADC1-F831-31BA-240F37008C19}"/>
              </a:ext>
            </a:extLst>
          </p:cNvPr>
          <p:cNvSpPr>
            <a:spLocks noGrp="1"/>
          </p:cNvSpPr>
          <p:nvPr>
            <p:ph type="dt" sz="half" idx="10"/>
          </p:nvPr>
        </p:nvSpPr>
        <p:spPr/>
        <p:txBody>
          <a:bodyPr/>
          <a:lstStyle/>
          <a:p>
            <a:fld id="{193C760E-D373-4F5A-903D-07C6B77C9FF9}" type="datetimeFigureOut">
              <a:rPr lang="en-US" smtClean="0"/>
              <a:t>7/21/2026</a:t>
            </a:fld>
            <a:endParaRPr lang="en-US"/>
          </a:p>
        </p:txBody>
      </p:sp>
      <p:sp>
        <p:nvSpPr>
          <p:cNvPr id="3" name="Footer Placeholder 2">
            <a:extLst>
              <a:ext uri="{FF2B5EF4-FFF2-40B4-BE49-F238E27FC236}">
                <a16:creationId xmlns:a16="http://schemas.microsoft.com/office/drawing/2014/main" id="{B60C8944-0926-CA22-DFEB-2F6528B659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E0A79B-5E0A-0C2A-85D4-BC894BCF145C}"/>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1763220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496F-9B1C-7AE9-D849-8353484B2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A8A4D9-7477-A371-56D5-6C8A06750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EF3924-3771-D188-4237-CAAB98CC5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D2C2DA-F588-CAFC-E2BF-A48F1D64A220}"/>
              </a:ext>
            </a:extLst>
          </p:cNvPr>
          <p:cNvSpPr>
            <a:spLocks noGrp="1"/>
          </p:cNvSpPr>
          <p:nvPr>
            <p:ph type="dt" sz="half" idx="10"/>
          </p:nvPr>
        </p:nvSpPr>
        <p:spPr/>
        <p:txBody>
          <a:bodyPr/>
          <a:lstStyle/>
          <a:p>
            <a:fld id="{193C760E-D373-4F5A-903D-07C6B77C9FF9}" type="datetimeFigureOut">
              <a:rPr lang="en-US" smtClean="0"/>
              <a:t>7/21/2026</a:t>
            </a:fld>
            <a:endParaRPr lang="en-US"/>
          </a:p>
        </p:txBody>
      </p:sp>
      <p:sp>
        <p:nvSpPr>
          <p:cNvPr id="6" name="Footer Placeholder 5">
            <a:extLst>
              <a:ext uri="{FF2B5EF4-FFF2-40B4-BE49-F238E27FC236}">
                <a16:creationId xmlns:a16="http://schemas.microsoft.com/office/drawing/2014/main" id="{19692543-2BA5-363D-1524-6B29ACBC13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535B07-FBDA-9E5B-CA65-040AA1F561FF}"/>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258207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8353-BB80-A9C5-833C-885061FFDA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86B748-629B-B795-A528-F830B1AE6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9FB31E-4C30-50AD-BC24-215C66D0B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65C3E5-DD36-BBFC-0207-5C8B23C95A44}"/>
              </a:ext>
            </a:extLst>
          </p:cNvPr>
          <p:cNvSpPr>
            <a:spLocks noGrp="1"/>
          </p:cNvSpPr>
          <p:nvPr>
            <p:ph type="dt" sz="half" idx="10"/>
          </p:nvPr>
        </p:nvSpPr>
        <p:spPr/>
        <p:txBody>
          <a:bodyPr/>
          <a:lstStyle/>
          <a:p>
            <a:fld id="{193C760E-D373-4F5A-903D-07C6B77C9FF9}" type="datetimeFigureOut">
              <a:rPr lang="en-US" smtClean="0"/>
              <a:t>7/21/2026</a:t>
            </a:fld>
            <a:endParaRPr lang="en-US"/>
          </a:p>
        </p:txBody>
      </p:sp>
      <p:sp>
        <p:nvSpPr>
          <p:cNvPr id="6" name="Footer Placeholder 5">
            <a:extLst>
              <a:ext uri="{FF2B5EF4-FFF2-40B4-BE49-F238E27FC236}">
                <a16:creationId xmlns:a16="http://schemas.microsoft.com/office/drawing/2014/main" id="{8E754E24-FA93-682B-5E8A-BBCED84C4A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9A493-4E2C-5E7C-197F-FDBF40C7258D}"/>
              </a:ext>
            </a:extLst>
          </p:cNvPr>
          <p:cNvSpPr>
            <a:spLocks noGrp="1"/>
          </p:cNvSpPr>
          <p:nvPr>
            <p:ph type="sldNum" sz="quarter" idx="12"/>
          </p:nvPr>
        </p:nvSpPr>
        <p:spPr/>
        <p:txBody>
          <a:bodyPr/>
          <a:lstStyle/>
          <a:p>
            <a:fld id="{B99D4975-D9DB-458B-8863-3206EBA360EF}" type="slidenum">
              <a:rPr lang="en-US" smtClean="0"/>
              <a:t>‹#›</a:t>
            </a:fld>
            <a:endParaRPr lang="en-US"/>
          </a:p>
        </p:txBody>
      </p:sp>
    </p:spTree>
    <p:extLst>
      <p:ext uri="{BB962C8B-B14F-4D97-AF65-F5344CB8AC3E}">
        <p14:creationId xmlns:p14="http://schemas.microsoft.com/office/powerpoint/2010/main" val="106592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2EE19-7973-F628-33AB-76D4967A5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11FDB0-CD90-C462-ADD7-E9D34F3E8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DB7CD-B531-C579-799D-B643D8071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3C760E-D373-4F5A-903D-07C6B77C9FF9}" type="datetimeFigureOut">
              <a:rPr lang="en-US" smtClean="0"/>
              <a:t>7/21/2026</a:t>
            </a:fld>
            <a:endParaRPr lang="en-US"/>
          </a:p>
        </p:txBody>
      </p:sp>
      <p:sp>
        <p:nvSpPr>
          <p:cNvPr id="5" name="Footer Placeholder 4">
            <a:extLst>
              <a:ext uri="{FF2B5EF4-FFF2-40B4-BE49-F238E27FC236}">
                <a16:creationId xmlns:a16="http://schemas.microsoft.com/office/drawing/2014/main" id="{D94D66F9-7EB7-718A-F990-A2CF4E141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6BF93B-3329-DA63-7964-F886C246B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9D4975-D9DB-458B-8863-3206EBA360EF}" type="slidenum">
              <a:rPr lang="en-US" smtClean="0"/>
              <a:t>‹#›</a:t>
            </a:fld>
            <a:endParaRPr lang="en-US"/>
          </a:p>
        </p:txBody>
      </p:sp>
    </p:spTree>
    <p:extLst>
      <p:ext uri="{BB962C8B-B14F-4D97-AF65-F5344CB8AC3E}">
        <p14:creationId xmlns:p14="http://schemas.microsoft.com/office/powerpoint/2010/main" val="3832380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Layout" Target="../diagrams/layout2.xml"/><Relationship Id="rId7" Type="http://schemas.openxmlformats.org/officeDocument/2006/relationships/image" Target="../media/image23.png"/><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diagramData" Target="../diagrams/data2.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diagramLayout" Target="../diagrams/layout5.xml"/><Relationship Id="rId7" Type="http://schemas.openxmlformats.org/officeDocument/2006/relationships/image" Target="../media/image23.png"/><Relationship Id="rId12" Type="http://schemas.openxmlformats.org/officeDocument/2006/relationships/image" Target="../media/image46.sv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45.png"/><Relationship Id="rId5" Type="http://schemas.openxmlformats.org/officeDocument/2006/relationships/diagramColors" Target="../diagrams/colors5.xml"/><Relationship Id="rId10" Type="http://schemas.openxmlformats.org/officeDocument/2006/relationships/image" Target="../media/image44.png"/><Relationship Id="rId4" Type="http://schemas.openxmlformats.org/officeDocument/2006/relationships/diagramQuickStyle" Target="../diagrams/quickStyle5.xml"/><Relationship Id="rId9" Type="http://schemas.openxmlformats.org/officeDocument/2006/relationships/image" Target="../media/image43.png"/><Relationship Id="rId14" Type="http://schemas.openxmlformats.org/officeDocument/2006/relationships/image" Target="../media/image48.sv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6.svg"/><Relationship Id="rId18" Type="http://schemas.openxmlformats.org/officeDocument/2006/relationships/image" Target="../media/image63.png"/><Relationship Id="rId26" Type="http://schemas.microsoft.com/office/2007/relationships/diagramDrawing" Target="../diagrams/drawing6.xml"/><Relationship Id="rId3" Type="http://schemas.openxmlformats.org/officeDocument/2006/relationships/image" Target="../media/image50.svg"/><Relationship Id="rId21" Type="http://schemas.openxmlformats.org/officeDocument/2006/relationships/image" Target="../media/image66.svg"/><Relationship Id="rId7" Type="http://schemas.openxmlformats.org/officeDocument/2006/relationships/image" Target="../media/image54.svg"/><Relationship Id="rId12" Type="http://schemas.openxmlformats.org/officeDocument/2006/relationships/image" Target="../media/image15.png"/><Relationship Id="rId17" Type="http://schemas.openxmlformats.org/officeDocument/2006/relationships/image" Target="../media/image62.svg"/><Relationship Id="rId25" Type="http://schemas.openxmlformats.org/officeDocument/2006/relationships/diagramColors" Target="../diagrams/colors6.xml"/><Relationship Id="rId2" Type="http://schemas.openxmlformats.org/officeDocument/2006/relationships/image" Target="../media/image49.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svg"/><Relationship Id="rId24" Type="http://schemas.openxmlformats.org/officeDocument/2006/relationships/diagramQuickStyle" Target="../diagrams/quickStyle6.xml"/><Relationship Id="rId5" Type="http://schemas.openxmlformats.org/officeDocument/2006/relationships/image" Target="../media/image52.svg"/><Relationship Id="rId15" Type="http://schemas.openxmlformats.org/officeDocument/2006/relationships/image" Target="../media/image60.svg"/><Relationship Id="rId23" Type="http://schemas.openxmlformats.org/officeDocument/2006/relationships/diagramLayout" Target="../diagrams/layout6.xml"/><Relationship Id="rId10" Type="http://schemas.openxmlformats.org/officeDocument/2006/relationships/image" Target="../media/image57.png"/><Relationship Id="rId19" Type="http://schemas.openxmlformats.org/officeDocument/2006/relationships/image" Target="../media/image64.sv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59.png"/><Relationship Id="rId22" Type="http://schemas.openxmlformats.org/officeDocument/2006/relationships/diagramData" Target="../diagrams/data6.xml"/><Relationship Id="rId27"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svg"/><Relationship Id="rId3" Type="http://schemas.openxmlformats.org/officeDocument/2006/relationships/diagramLayout" Target="../diagrams/layout7.xml"/><Relationship Id="rId7" Type="http://schemas.openxmlformats.org/officeDocument/2006/relationships/image" Target="../media/image23.png"/><Relationship Id="rId12" Type="http://schemas.openxmlformats.org/officeDocument/2006/relationships/image" Target="../media/image7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70.png"/><Relationship Id="rId5" Type="http://schemas.openxmlformats.org/officeDocument/2006/relationships/diagramColors" Target="../diagrams/colors7.xml"/><Relationship Id="rId10" Type="http://schemas.openxmlformats.org/officeDocument/2006/relationships/image" Target="../media/image69.png"/><Relationship Id="rId4" Type="http://schemas.openxmlformats.org/officeDocument/2006/relationships/diagramQuickStyle" Target="../diagrams/quickStyle7.xml"/><Relationship Id="rId9" Type="http://schemas.openxmlformats.org/officeDocument/2006/relationships/image" Target="../media/image68.png"/></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Word_Document.docx"/><Relationship Id="rId3" Type="http://schemas.openxmlformats.org/officeDocument/2006/relationships/diagramLayout" Target="../diagrams/layout8.xml"/><Relationship Id="rId7" Type="http://schemas.openxmlformats.org/officeDocument/2006/relationships/image" Target="../media/image2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image" Target="../media/image74.emf"/><Relationship Id="rId5" Type="http://schemas.openxmlformats.org/officeDocument/2006/relationships/diagramColors" Target="../diagrams/colors8.xml"/><Relationship Id="rId10" Type="http://schemas.openxmlformats.org/officeDocument/2006/relationships/package" Target="../embeddings/Microsoft_Word_Document1.docx"/><Relationship Id="rId4" Type="http://schemas.openxmlformats.org/officeDocument/2006/relationships/diagramQuickStyle" Target="../diagrams/quickStyle8.xml"/><Relationship Id="rId9" Type="http://schemas.openxmlformats.org/officeDocument/2006/relationships/image" Target="../media/image73.emf"/></Relationships>
</file>

<file path=ppt/slides/_rels/slide15.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diagramLayout" Target="../diagrams/layout9.xml"/><Relationship Id="rId7" Type="http://schemas.openxmlformats.org/officeDocument/2006/relationships/image" Target="../media/image23.png"/><Relationship Id="rId12" Type="http://schemas.openxmlformats.org/officeDocument/2006/relationships/image" Target="../media/image79.svg"/><Relationship Id="rId2" Type="http://schemas.openxmlformats.org/officeDocument/2006/relationships/diagramData" Target="../diagrams/data9.xml"/><Relationship Id="rId16" Type="http://schemas.openxmlformats.org/officeDocument/2006/relationships/image" Target="../media/image83.svg"/><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image" Target="../media/image78.png"/><Relationship Id="rId5" Type="http://schemas.openxmlformats.org/officeDocument/2006/relationships/diagramColors" Target="../diagrams/colors9.xml"/><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diagramQuickStyle" Target="../diagrams/quickStyle9.xml"/><Relationship Id="rId9" Type="http://schemas.openxmlformats.org/officeDocument/2006/relationships/image" Target="../media/image76.png"/><Relationship Id="rId14" Type="http://schemas.openxmlformats.org/officeDocument/2006/relationships/image" Target="../media/image81.sv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svg"/><Relationship Id="rId3" Type="http://schemas.openxmlformats.org/officeDocument/2006/relationships/diagramLayout" Target="../diagrams/layout11.xml"/><Relationship Id="rId7" Type="http://schemas.openxmlformats.org/officeDocument/2006/relationships/image" Target="../media/image23.png"/><Relationship Id="rId12" Type="http://schemas.openxmlformats.org/officeDocument/2006/relationships/image" Target="../media/image88.svg"/><Relationship Id="rId17" Type="http://schemas.openxmlformats.org/officeDocument/2006/relationships/image" Target="../media/image93.png"/><Relationship Id="rId2" Type="http://schemas.openxmlformats.org/officeDocument/2006/relationships/diagramData" Target="../diagrams/data11.xml"/><Relationship Id="rId16" Type="http://schemas.openxmlformats.org/officeDocument/2006/relationships/image" Target="../media/image92.svg"/><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image" Target="../media/image87.png"/><Relationship Id="rId5" Type="http://schemas.openxmlformats.org/officeDocument/2006/relationships/diagramColors" Target="../diagrams/colors11.xml"/><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diagramQuickStyle" Target="../diagrams/quickStyle11.xml"/><Relationship Id="rId9" Type="http://schemas.openxmlformats.org/officeDocument/2006/relationships/image" Target="../media/image85.png"/><Relationship Id="rId14" Type="http://schemas.openxmlformats.org/officeDocument/2006/relationships/image" Target="../media/image90.svg"/></Relationships>
</file>

<file path=ppt/slides/_rels/slide1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diagramLayout" Target="../diagrams/layout12.xml"/><Relationship Id="rId7" Type="http://schemas.openxmlformats.org/officeDocument/2006/relationships/image" Target="../media/image23.png"/><Relationship Id="rId12" Type="http://schemas.openxmlformats.org/officeDocument/2006/relationships/image" Target="../media/image99.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openxmlformats.org/officeDocument/2006/relationships/image" Target="../media/image98.png"/><Relationship Id="rId5" Type="http://schemas.openxmlformats.org/officeDocument/2006/relationships/diagramColors" Target="../diagrams/colors12.xml"/><Relationship Id="rId10" Type="http://schemas.openxmlformats.org/officeDocument/2006/relationships/image" Target="../media/image97.png"/><Relationship Id="rId4" Type="http://schemas.openxmlformats.org/officeDocument/2006/relationships/diagramQuickStyle" Target="../diagrams/quickStyle12.xml"/><Relationship Id="rId9" Type="http://schemas.openxmlformats.org/officeDocument/2006/relationships/image" Target="../media/image96.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101.png"/><Relationship Id="rId4" Type="http://schemas.openxmlformats.org/officeDocument/2006/relationships/image" Target="../media/image10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mailto:mrd@cma.gov.kw"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diagramColors" Target="../diagrams/colors1.xml"/><Relationship Id="rId12" Type="http://schemas.openxmlformats.org/officeDocument/2006/relationships/image" Target="../media/image20.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9.png"/><Relationship Id="rId5" Type="http://schemas.openxmlformats.org/officeDocument/2006/relationships/diagramLayout" Target="../diagrams/layout1.xml"/><Relationship Id="rId10" Type="http://schemas.openxmlformats.org/officeDocument/2006/relationships/image" Target="../media/image18.svg"/><Relationship Id="rId4" Type="http://schemas.openxmlformats.org/officeDocument/2006/relationships/diagramData" Target="../diagrams/data1.xml"/><Relationship Id="rId9" Type="http://schemas.openxmlformats.org/officeDocument/2006/relationships/image" Target="../media/image17.png"/><Relationship Id="rId1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pn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3.png"/><Relationship Id="rId7" Type="http://schemas.openxmlformats.org/officeDocument/2006/relationships/image" Target="../media/image40.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tall building with a light on top">
            <a:extLst>
              <a:ext uri="{FF2B5EF4-FFF2-40B4-BE49-F238E27FC236}">
                <a16:creationId xmlns:a16="http://schemas.microsoft.com/office/drawing/2014/main" id="{F4870B2C-1235-F835-B2B6-12E0CD1CD42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EABA744-0C77-7AFE-52B1-8B1FA1580D30}"/>
              </a:ext>
            </a:extLst>
          </p:cNvPr>
          <p:cNvSpPr>
            <a:spLocks noGrp="1"/>
          </p:cNvSpPr>
          <p:nvPr>
            <p:ph type="ctrTitle"/>
          </p:nvPr>
        </p:nvSpPr>
        <p:spPr>
          <a:xfrm>
            <a:off x="5548299" y="1148354"/>
            <a:ext cx="5246806" cy="1979022"/>
          </a:xfrm>
        </p:spPr>
        <p:txBody>
          <a:bodyPr>
            <a:noAutofit/>
          </a:bodyPr>
          <a:lstStyle/>
          <a:p>
            <a:pPr rtl="1"/>
            <a:r>
              <a:rPr lang="ar-KW" sz="3200" dirty="0">
                <a:solidFill>
                  <a:schemeClr val="bg1"/>
                </a:solidFill>
                <a:latin typeface="Diwan Muna" panose="00000400000000000000" pitchFamily="2" charset="-78"/>
                <a:cs typeface="mohammad bold art 1" pitchFamily="2" charset="-78"/>
              </a:rPr>
              <a:t>إطلاق المنظومة التشريعية لصناديق المؤشرات المتداولة</a:t>
            </a:r>
            <a:endParaRPr lang="ar-KW" sz="3200" dirty="0">
              <a:solidFill>
                <a:schemeClr val="bg1"/>
              </a:solidFill>
              <a:latin typeface="Segoe UI Semibold" panose="020B0702040204020203" pitchFamily="34" charset="0"/>
              <a:ea typeface="+mn-ea"/>
              <a:cs typeface="mohammad bold art 1" pitchFamily="2" charset="-78"/>
            </a:endParaRPr>
          </a:p>
        </p:txBody>
      </p:sp>
      <p:sp>
        <p:nvSpPr>
          <p:cNvPr id="3" name="Subtitle 2">
            <a:extLst>
              <a:ext uri="{FF2B5EF4-FFF2-40B4-BE49-F238E27FC236}">
                <a16:creationId xmlns:a16="http://schemas.microsoft.com/office/drawing/2014/main" id="{8F070DC3-4B38-D532-51CB-BE2509673FF8}"/>
              </a:ext>
            </a:extLst>
          </p:cNvPr>
          <p:cNvSpPr>
            <a:spLocks noGrp="1"/>
          </p:cNvSpPr>
          <p:nvPr>
            <p:ph type="subTitle" idx="1"/>
          </p:nvPr>
        </p:nvSpPr>
        <p:spPr>
          <a:xfrm>
            <a:off x="5642018" y="3429000"/>
            <a:ext cx="4835434" cy="1489165"/>
          </a:xfrm>
        </p:spPr>
        <p:txBody>
          <a:bodyPr>
            <a:normAutofit/>
          </a:bodyPr>
          <a:lstStyle/>
          <a:p>
            <a:pPr>
              <a:lnSpc>
                <a:spcPct val="150000"/>
              </a:lnSpc>
              <a:spcBef>
                <a:spcPts val="0"/>
              </a:spcBef>
            </a:pPr>
            <a:r>
              <a:rPr lang="ar-KW" dirty="0">
                <a:solidFill>
                  <a:srgbClr val="AF882D"/>
                </a:solidFill>
                <a:latin typeface="Segoe UI Semibold" panose="020B0702040204020203" pitchFamily="34" charset="0"/>
                <a:cs typeface="mohammad bold art 1" pitchFamily="2" charset="-78"/>
              </a:rPr>
              <a:t>برنامج تطوير منظومة سوق المال</a:t>
            </a:r>
          </a:p>
          <a:p>
            <a:pPr>
              <a:lnSpc>
                <a:spcPct val="150000"/>
              </a:lnSpc>
              <a:spcBef>
                <a:spcPts val="0"/>
              </a:spcBef>
            </a:pPr>
            <a:r>
              <a:rPr lang="ar-KW" sz="1700" dirty="0">
                <a:solidFill>
                  <a:srgbClr val="AF882D"/>
                </a:solidFill>
                <a:latin typeface="Segoe UI Semibold" panose="020B0702040204020203" pitchFamily="34" charset="0"/>
                <a:cs typeface="mohammad bold art 1" pitchFamily="2" charset="-78"/>
              </a:rPr>
              <a:t>15 يوليو 2026</a:t>
            </a:r>
            <a:endParaRPr lang="en-US" sz="1700" dirty="0">
              <a:solidFill>
                <a:srgbClr val="AF882D"/>
              </a:solidFill>
              <a:latin typeface="Segoe UI Semibold" panose="020B0702040204020203" pitchFamily="34" charset="0"/>
              <a:cs typeface="mohammad bold art 1" pitchFamily="2" charset="-78"/>
            </a:endParaRPr>
          </a:p>
          <a:p>
            <a:endParaRPr lang="en-US" dirty="0">
              <a:solidFill>
                <a:schemeClr val="bg1"/>
              </a:solidFill>
              <a:latin typeface="Calibri" panose="020F0502020204030204" pitchFamily="34" charset="0"/>
              <a:ea typeface="Calibri" panose="020F0502020204030204" pitchFamily="34" charset="0"/>
              <a:cs typeface="mohammad bold art 1" pitchFamily="2" charset="-78"/>
            </a:endParaRPr>
          </a:p>
        </p:txBody>
      </p:sp>
    </p:spTree>
    <p:extLst>
      <p:ext uri="{BB962C8B-B14F-4D97-AF65-F5344CB8AC3E}">
        <p14:creationId xmlns:p14="http://schemas.microsoft.com/office/powerpoint/2010/main" val="339808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A62C8-02FD-1691-3D6A-C0BF67E0F72A}"/>
            </a:ext>
          </a:extLst>
        </p:cNvPr>
        <p:cNvGrpSpPr/>
        <p:nvPr/>
      </p:nvGrpSpPr>
      <p:grpSpPr>
        <a:xfrm>
          <a:off x="0" y="0"/>
          <a:ext cx="0" cy="0"/>
          <a:chOff x="0" y="0"/>
          <a:chExt cx="0" cy="0"/>
        </a:xfrm>
      </p:grpSpPr>
      <p:sp>
        <p:nvSpPr>
          <p:cNvPr id="37" name="TextBox 36">
            <a:extLst>
              <a:ext uri="{FF2B5EF4-FFF2-40B4-BE49-F238E27FC236}">
                <a16:creationId xmlns:a16="http://schemas.microsoft.com/office/drawing/2014/main" id="{E60AD759-94B7-F9C0-7632-97F6DE780F38}"/>
              </a:ext>
            </a:extLst>
          </p:cNvPr>
          <p:cNvSpPr txBox="1"/>
          <p:nvPr/>
        </p:nvSpPr>
        <p:spPr>
          <a:xfrm>
            <a:off x="9774696" y="6224729"/>
            <a:ext cx="2261937" cy="529389"/>
          </a:xfrm>
          <a:prstGeom prst="rect">
            <a:avLst/>
          </a:prstGeom>
        </p:spPr>
        <p:txBody>
          <a:bodyPr vert="horz" wrap="square" lIns="0" tIns="0" rIns="0" bIns="0" rtlCol="0" anchor="t">
            <a:noAutofit/>
          </a:bodyPr>
          <a:lstStyle/>
          <a:p>
            <a:pPr>
              <a:lnSpc>
                <a:spcPct val="125000"/>
              </a:lnSpc>
              <a:spcBef>
                <a:spcPts val="1400"/>
              </a:spcBef>
              <a:buClr>
                <a:srgbClr val="000000"/>
              </a:buClr>
              <a:buFont typeface="Arial"/>
              <a:buNone/>
            </a:pPr>
            <a:endParaRPr lang="en-US" sz="1300" kern="0">
              <a:solidFill>
                <a:srgbClr val="6D6E70"/>
              </a:solidFill>
              <a:latin typeface="Open Sans" charset="0"/>
              <a:ea typeface="Open Sans" charset="0"/>
              <a:cs typeface="Open Sans" charset="0"/>
              <a:sym typeface="Arial"/>
            </a:endParaRPr>
          </a:p>
        </p:txBody>
      </p:sp>
      <p:sp>
        <p:nvSpPr>
          <p:cNvPr id="11" name="Slide Number Placeholder 10">
            <a:extLst>
              <a:ext uri="{FF2B5EF4-FFF2-40B4-BE49-F238E27FC236}">
                <a16:creationId xmlns:a16="http://schemas.microsoft.com/office/drawing/2014/main" id="{C1A30E1C-7F1A-12AE-836A-1427D19DE21E}"/>
              </a:ext>
            </a:extLst>
          </p:cNvPr>
          <p:cNvSpPr>
            <a:spLocks noGrp="1"/>
          </p:cNvSpPr>
          <p:nvPr>
            <p:ph type="sldNum" sz="quarter" idx="12"/>
          </p:nvPr>
        </p:nvSpPr>
        <p:spPr/>
        <p:txBody>
          <a:bodyPr/>
          <a:lstStyle/>
          <a:p>
            <a:fld id="{B99D4975-D9DB-458B-8863-3206EBA360EF}" type="slidenum">
              <a:rPr lang="en-US" smtClean="0"/>
              <a:t>10</a:t>
            </a:fld>
            <a:endParaRPr lang="en-US"/>
          </a:p>
        </p:txBody>
      </p:sp>
      <p:sp>
        <p:nvSpPr>
          <p:cNvPr id="6" name="Rectangle 5">
            <a:extLst>
              <a:ext uri="{FF2B5EF4-FFF2-40B4-BE49-F238E27FC236}">
                <a16:creationId xmlns:a16="http://schemas.microsoft.com/office/drawing/2014/main" id="{C41D0F02-591E-6FA0-843D-D3AFD7B83C2B}"/>
              </a:ext>
            </a:extLst>
          </p:cNvPr>
          <p:cNvSpPr/>
          <p:nvPr/>
        </p:nvSpPr>
        <p:spPr bwMode="auto">
          <a:xfrm>
            <a:off x="870713" y="1648342"/>
            <a:ext cx="3474946" cy="356009"/>
          </a:xfrm>
          <a:prstGeom prst="rect">
            <a:avLst/>
          </a:prstGeom>
          <a:no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defTabSz="995338" fontAlgn="base">
              <a:spcBef>
                <a:spcPct val="0"/>
              </a:spcBef>
              <a:spcAft>
                <a:spcPct val="0"/>
              </a:spcAft>
              <a:defRPr/>
            </a:pPr>
            <a:endParaRPr lang="en-US" sz="8800">
              <a:solidFill>
                <a:srgbClr val="002060"/>
              </a:solidFill>
              <a:latin typeface="Segoe UI Semilight" panose="020B0402040204020203" pitchFamily="34" charset="0"/>
              <a:cs typeface="Segoe UI Semilight" panose="020B0402040204020203" pitchFamily="34" charset="0"/>
              <a:sym typeface="Arial"/>
            </a:endParaRPr>
          </a:p>
        </p:txBody>
      </p:sp>
      <p:sp>
        <p:nvSpPr>
          <p:cNvPr id="2" name="Rectangle 1">
            <a:extLst>
              <a:ext uri="{FF2B5EF4-FFF2-40B4-BE49-F238E27FC236}">
                <a16:creationId xmlns:a16="http://schemas.microsoft.com/office/drawing/2014/main" id="{2F384A4F-E033-FE7C-AE60-D0C1EDE14945}"/>
              </a:ext>
            </a:extLst>
          </p:cNvPr>
          <p:cNvSpPr/>
          <p:nvPr/>
        </p:nvSpPr>
        <p:spPr>
          <a:xfrm>
            <a:off x="702527" y="669018"/>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graphicFrame>
        <p:nvGraphicFramePr>
          <p:cNvPr id="4" name="Diagram 3">
            <a:extLst>
              <a:ext uri="{FF2B5EF4-FFF2-40B4-BE49-F238E27FC236}">
                <a16:creationId xmlns:a16="http://schemas.microsoft.com/office/drawing/2014/main" id="{67292E63-542C-F01D-45CA-37B0CF8F749E}"/>
              </a:ext>
            </a:extLst>
          </p:cNvPr>
          <p:cNvGraphicFramePr/>
          <p:nvPr/>
        </p:nvGraphicFramePr>
        <p:xfrm>
          <a:off x="702527" y="740946"/>
          <a:ext cx="10561217" cy="648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1">
            <a:extLst>
              <a:ext uri="{FF2B5EF4-FFF2-40B4-BE49-F238E27FC236}">
                <a16:creationId xmlns:a16="http://schemas.microsoft.com/office/drawing/2014/main" id="{156883E9-63B4-741A-3C7C-3A29AB8EDC46}"/>
              </a:ext>
            </a:extLst>
          </p:cNvPr>
          <p:cNvSpPr/>
          <p:nvPr/>
        </p:nvSpPr>
        <p:spPr>
          <a:xfrm>
            <a:off x="8250381" y="948804"/>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1. التأسيس والترخيص</a:t>
            </a:r>
          </a:p>
        </p:txBody>
      </p:sp>
      <p:sp>
        <p:nvSpPr>
          <p:cNvPr id="10" name="Text 1">
            <a:extLst>
              <a:ext uri="{FF2B5EF4-FFF2-40B4-BE49-F238E27FC236}">
                <a16:creationId xmlns:a16="http://schemas.microsoft.com/office/drawing/2014/main" id="{37AA0D7B-80AD-7F6F-EFAA-2C401729B49D}"/>
              </a:ext>
            </a:extLst>
          </p:cNvPr>
          <p:cNvSpPr/>
          <p:nvPr/>
        </p:nvSpPr>
        <p:spPr>
          <a:xfrm>
            <a:off x="5800167" y="941399"/>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2. الإدراج في البورصة</a:t>
            </a:r>
          </a:p>
        </p:txBody>
      </p:sp>
      <p:sp>
        <p:nvSpPr>
          <p:cNvPr id="12" name="Text 1">
            <a:extLst>
              <a:ext uri="{FF2B5EF4-FFF2-40B4-BE49-F238E27FC236}">
                <a16:creationId xmlns:a16="http://schemas.microsoft.com/office/drawing/2014/main" id="{2C676786-5EA7-CD74-9901-A4B0CF9F0190}"/>
              </a:ext>
            </a:extLst>
          </p:cNvPr>
          <p:cNvSpPr/>
          <p:nvPr/>
        </p:nvSpPr>
        <p:spPr>
          <a:xfrm>
            <a:off x="3466298" y="920137"/>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3. التداول والالتزامات المستمرة</a:t>
            </a:r>
          </a:p>
        </p:txBody>
      </p:sp>
      <p:pic>
        <p:nvPicPr>
          <p:cNvPr id="39" name="Picture 38">
            <a:extLst>
              <a:ext uri="{FF2B5EF4-FFF2-40B4-BE49-F238E27FC236}">
                <a16:creationId xmlns:a16="http://schemas.microsoft.com/office/drawing/2014/main" id="{EC108165-7142-8826-41A5-AE41C6A563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48261"/>
            <a:ext cx="12192000" cy="1017723"/>
          </a:xfrm>
          <a:prstGeom prst="rect">
            <a:avLst/>
          </a:prstGeom>
        </p:spPr>
      </p:pic>
      <p:graphicFrame>
        <p:nvGraphicFramePr>
          <p:cNvPr id="34" name="Diagram 33">
            <a:extLst>
              <a:ext uri="{FF2B5EF4-FFF2-40B4-BE49-F238E27FC236}">
                <a16:creationId xmlns:a16="http://schemas.microsoft.com/office/drawing/2014/main" id="{7C9FDC8B-239E-32FF-504E-5D8F9598821B}"/>
              </a:ext>
            </a:extLst>
          </p:cNvPr>
          <p:cNvGraphicFramePr/>
          <p:nvPr/>
        </p:nvGraphicFramePr>
        <p:xfrm>
          <a:off x="2252757" y="1565591"/>
          <a:ext cx="7317964" cy="41998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itle 1">
            <a:extLst>
              <a:ext uri="{FF2B5EF4-FFF2-40B4-BE49-F238E27FC236}">
                <a16:creationId xmlns:a16="http://schemas.microsoft.com/office/drawing/2014/main" id="{CDD1B750-AD44-A0E4-71D9-AA36C95EF180}"/>
              </a:ext>
            </a:extLst>
          </p:cNvPr>
          <p:cNvSpPr txBox="1">
            <a:spLocks/>
          </p:cNvSpPr>
          <p:nvPr/>
        </p:nvSpPr>
        <p:spPr>
          <a:xfrm>
            <a:off x="1047170" y="203427"/>
            <a:ext cx="10515600" cy="854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2400" kern="0" dirty="0">
                <a:solidFill>
                  <a:srgbClr val="0D4A75"/>
                </a:solidFill>
                <a:latin typeface="Segoe UI Semibold" panose="020B0702040204020203" pitchFamily="34" charset="0"/>
                <a:ea typeface="+mn-ea"/>
                <a:cs typeface="mohammad bold art 1" pitchFamily="2" charset="-78"/>
              </a:rPr>
              <a:t>المراحل الرئيسية لصندوق المؤشرات المتداول</a:t>
            </a:r>
            <a:endParaRPr lang="en-US" sz="2400" kern="0" dirty="0">
              <a:solidFill>
                <a:srgbClr val="0D4A75"/>
              </a:solidFill>
              <a:latin typeface="Segoe UI Semibold" panose="020B0702040204020203" pitchFamily="34" charset="0"/>
              <a:ea typeface="+mn-ea"/>
              <a:cs typeface="mohammad bold art 1" pitchFamily="2" charset="-78"/>
            </a:endParaRPr>
          </a:p>
        </p:txBody>
      </p:sp>
      <p:graphicFrame>
        <p:nvGraphicFramePr>
          <p:cNvPr id="7" name="Diagram 6">
            <a:extLst>
              <a:ext uri="{FF2B5EF4-FFF2-40B4-BE49-F238E27FC236}">
                <a16:creationId xmlns:a16="http://schemas.microsoft.com/office/drawing/2014/main" id="{E3EC2C8D-8317-3F00-2666-30A3A18E7DDF}"/>
              </a:ext>
            </a:extLst>
          </p:cNvPr>
          <p:cNvGraphicFramePr/>
          <p:nvPr/>
        </p:nvGraphicFramePr>
        <p:xfrm>
          <a:off x="702527" y="740946"/>
          <a:ext cx="10561217" cy="64867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Text 1">
            <a:extLst>
              <a:ext uri="{FF2B5EF4-FFF2-40B4-BE49-F238E27FC236}">
                <a16:creationId xmlns:a16="http://schemas.microsoft.com/office/drawing/2014/main" id="{05D89595-011B-718E-18E7-966E7B79D562}"/>
              </a:ext>
            </a:extLst>
          </p:cNvPr>
          <p:cNvSpPr/>
          <p:nvPr/>
        </p:nvSpPr>
        <p:spPr>
          <a:xfrm>
            <a:off x="8250381" y="948804"/>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1. التأسيس والترخيص</a:t>
            </a:r>
          </a:p>
        </p:txBody>
      </p:sp>
      <p:sp>
        <p:nvSpPr>
          <p:cNvPr id="13" name="Text 1">
            <a:extLst>
              <a:ext uri="{FF2B5EF4-FFF2-40B4-BE49-F238E27FC236}">
                <a16:creationId xmlns:a16="http://schemas.microsoft.com/office/drawing/2014/main" id="{E2BD32F2-E4EE-A272-16D0-19704F316449}"/>
              </a:ext>
            </a:extLst>
          </p:cNvPr>
          <p:cNvSpPr/>
          <p:nvPr/>
        </p:nvSpPr>
        <p:spPr>
          <a:xfrm>
            <a:off x="5800167" y="941399"/>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2. الإدراج في البورصة</a:t>
            </a:r>
          </a:p>
        </p:txBody>
      </p:sp>
      <p:sp>
        <p:nvSpPr>
          <p:cNvPr id="14" name="Text 1">
            <a:extLst>
              <a:ext uri="{FF2B5EF4-FFF2-40B4-BE49-F238E27FC236}">
                <a16:creationId xmlns:a16="http://schemas.microsoft.com/office/drawing/2014/main" id="{B264EA49-8994-21D1-4F83-FDBFEF4CCC65}"/>
              </a:ext>
            </a:extLst>
          </p:cNvPr>
          <p:cNvSpPr/>
          <p:nvPr/>
        </p:nvSpPr>
        <p:spPr>
          <a:xfrm>
            <a:off x="3466298" y="920137"/>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3. التداول والالتزامات المستمرة</a:t>
            </a:r>
          </a:p>
        </p:txBody>
      </p:sp>
      <p:sp>
        <p:nvSpPr>
          <p:cNvPr id="15" name="TextBox 14">
            <a:extLst>
              <a:ext uri="{FF2B5EF4-FFF2-40B4-BE49-F238E27FC236}">
                <a16:creationId xmlns:a16="http://schemas.microsoft.com/office/drawing/2014/main" id="{6F853448-FDCA-5A68-3694-05C48DCB3C15}"/>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6" name="Text 1">
            <a:extLst>
              <a:ext uri="{FF2B5EF4-FFF2-40B4-BE49-F238E27FC236}">
                <a16:creationId xmlns:a16="http://schemas.microsoft.com/office/drawing/2014/main" id="{D55E7066-39A3-DC9D-C12F-E08DEF2D92FB}"/>
              </a:ext>
            </a:extLst>
          </p:cNvPr>
          <p:cNvSpPr/>
          <p:nvPr/>
        </p:nvSpPr>
        <p:spPr>
          <a:xfrm>
            <a:off x="799805" y="941399"/>
            <a:ext cx="2516837" cy="246221"/>
          </a:xfrm>
          <a:prstGeom prst="rect">
            <a:avLst/>
          </a:prstGeom>
          <a:noFill/>
          <a:ln/>
        </p:spPr>
        <p:txBody>
          <a:bodyPr wrap="square" lIns="0" tIns="0" rIns="0" bIns="0" rtlCol="0" anchor="t">
            <a:spAutoFit/>
          </a:bodyPr>
          <a:lstStyle/>
          <a:p>
            <a:pPr algn="ctr" rtl="1"/>
            <a:r>
              <a:rPr lang="ar-KW" sz="1600" b="1" dirty="0">
                <a:solidFill>
                  <a:schemeClr val="bg1"/>
                </a:solidFill>
                <a:latin typeface="Sakkal Majalla" panose="02000000000000000000" pitchFamily="2" charset="-78"/>
                <a:ea typeface="Amiri Bold" pitchFamily="34" charset="-122"/>
                <a:cs typeface="mohammad bold art 1" pitchFamily="2" charset="-78"/>
              </a:rPr>
              <a:t>4. التسوية </a:t>
            </a:r>
            <a:r>
              <a:rPr lang="ar-KW" sz="1600" b="1" dirty="0" err="1">
                <a:solidFill>
                  <a:schemeClr val="bg1"/>
                </a:solidFill>
                <a:latin typeface="Sakkal Majalla" panose="02000000000000000000" pitchFamily="2" charset="-78"/>
                <a:ea typeface="Amiri Bold" pitchFamily="34" charset="-122"/>
                <a:cs typeface="mohammad bold art 1" pitchFamily="2" charset="-78"/>
              </a:rPr>
              <a:t>والتقاص</a:t>
            </a:r>
            <a:endParaRPr lang="ar-KW" sz="1600" b="1" dirty="0">
              <a:solidFill>
                <a:schemeClr val="bg1"/>
              </a:solidFill>
              <a:latin typeface="Sakkal Majalla" panose="02000000000000000000" pitchFamily="2" charset="-78"/>
              <a:ea typeface="Amiri Bold" pitchFamily="34" charset="-122"/>
              <a:cs typeface="mohammad bold art 1" pitchFamily="2" charset="-78"/>
            </a:endParaRPr>
          </a:p>
        </p:txBody>
      </p:sp>
    </p:spTree>
    <p:extLst>
      <p:ext uri="{BB962C8B-B14F-4D97-AF65-F5344CB8AC3E}">
        <p14:creationId xmlns:p14="http://schemas.microsoft.com/office/powerpoint/2010/main" val="203009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DC325-EFCA-317E-933E-16AF31E7C8F7}"/>
            </a:ext>
          </a:extLst>
        </p:cNvPr>
        <p:cNvGrpSpPr/>
        <p:nvPr/>
      </p:nvGrpSpPr>
      <p:grpSpPr>
        <a:xfrm>
          <a:off x="0" y="0"/>
          <a:ext cx="0" cy="0"/>
          <a:chOff x="0" y="0"/>
          <a:chExt cx="0" cy="0"/>
        </a:xfrm>
      </p:grpSpPr>
      <p:sp>
        <p:nvSpPr>
          <p:cNvPr id="44" name="Shape 3">
            <a:extLst>
              <a:ext uri="{FF2B5EF4-FFF2-40B4-BE49-F238E27FC236}">
                <a16:creationId xmlns:a16="http://schemas.microsoft.com/office/drawing/2014/main" id="{495B7441-D5DA-18F2-96A0-8D5DCC5D5677}"/>
              </a:ext>
            </a:extLst>
          </p:cNvPr>
          <p:cNvSpPr/>
          <p:nvPr/>
        </p:nvSpPr>
        <p:spPr>
          <a:xfrm>
            <a:off x="1009607" y="2043304"/>
            <a:ext cx="3198721" cy="1980271"/>
          </a:xfrm>
          <a:prstGeom prst="rect">
            <a:avLst/>
          </a:prstGeom>
          <a:solidFill>
            <a:schemeClr val="bg1">
              <a:lumMod val="95000"/>
            </a:schemeClr>
          </a:solidFill>
          <a:ln/>
        </p:spPr>
        <p:txBody>
          <a:bodyPr/>
          <a:lstStyle/>
          <a:p>
            <a:endParaRPr lang="en-US">
              <a:latin typeface="Sakkal Majalla" panose="02000000000000000000" pitchFamily="2" charset="-78"/>
              <a:cs typeface="Sakkal Majalla" panose="02000000000000000000" pitchFamily="2" charset="-78"/>
            </a:endParaRPr>
          </a:p>
        </p:txBody>
      </p:sp>
      <p:sp>
        <p:nvSpPr>
          <p:cNvPr id="33" name="Shape 3">
            <a:extLst>
              <a:ext uri="{FF2B5EF4-FFF2-40B4-BE49-F238E27FC236}">
                <a16:creationId xmlns:a16="http://schemas.microsoft.com/office/drawing/2014/main" id="{8573482A-A442-B405-8362-082B8722BE4F}"/>
              </a:ext>
            </a:extLst>
          </p:cNvPr>
          <p:cNvSpPr/>
          <p:nvPr/>
        </p:nvSpPr>
        <p:spPr>
          <a:xfrm>
            <a:off x="4471973" y="2048817"/>
            <a:ext cx="3198721" cy="1980271"/>
          </a:xfrm>
          <a:prstGeom prst="rect">
            <a:avLst/>
          </a:prstGeom>
          <a:solidFill>
            <a:schemeClr val="bg1">
              <a:lumMod val="95000"/>
            </a:schemeClr>
          </a:solidFill>
          <a:ln/>
        </p:spPr>
        <p:txBody>
          <a:bodyPr/>
          <a:lstStyle/>
          <a:p>
            <a:endParaRPr lang="en-US">
              <a:latin typeface="Sakkal Majalla" panose="02000000000000000000" pitchFamily="2" charset="-78"/>
              <a:cs typeface="Sakkal Majalla" panose="02000000000000000000" pitchFamily="2" charset="-78"/>
            </a:endParaRPr>
          </a:p>
        </p:txBody>
      </p:sp>
      <p:sp>
        <p:nvSpPr>
          <p:cNvPr id="31" name="Shape 3">
            <a:extLst>
              <a:ext uri="{FF2B5EF4-FFF2-40B4-BE49-F238E27FC236}">
                <a16:creationId xmlns:a16="http://schemas.microsoft.com/office/drawing/2014/main" id="{18516579-2AB3-2298-CD1F-45067F06CE9B}"/>
              </a:ext>
            </a:extLst>
          </p:cNvPr>
          <p:cNvSpPr/>
          <p:nvPr/>
        </p:nvSpPr>
        <p:spPr>
          <a:xfrm>
            <a:off x="7946919" y="2063417"/>
            <a:ext cx="3209327" cy="1980271"/>
          </a:xfrm>
          <a:prstGeom prst="rect">
            <a:avLst/>
          </a:prstGeom>
          <a:solidFill>
            <a:schemeClr val="bg1">
              <a:lumMod val="95000"/>
            </a:schemeClr>
          </a:solidFill>
          <a:ln/>
        </p:spPr>
        <p:txBody>
          <a:bodyPr/>
          <a:lstStyle/>
          <a:p>
            <a:endParaRPr lang="en-US">
              <a:latin typeface="Sakkal Majalla" panose="02000000000000000000" pitchFamily="2" charset="-78"/>
              <a:cs typeface="Sakkal Majalla" panose="02000000000000000000" pitchFamily="2" charset="-78"/>
            </a:endParaRPr>
          </a:p>
        </p:txBody>
      </p:sp>
      <p:sp>
        <p:nvSpPr>
          <p:cNvPr id="37" name="TextBox 36">
            <a:extLst>
              <a:ext uri="{FF2B5EF4-FFF2-40B4-BE49-F238E27FC236}">
                <a16:creationId xmlns:a16="http://schemas.microsoft.com/office/drawing/2014/main" id="{613C4127-9B67-C2DB-5D24-780C726F4D64}"/>
              </a:ext>
            </a:extLst>
          </p:cNvPr>
          <p:cNvSpPr txBox="1"/>
          <p:nvPr/>
        </p:nvSpPr>
        <p:spPr>
          <a:xfrm>
            <a:off x="9774696" y="6224729"/>
            <a:ext cx="2261937" cy="529389"/>
          </a:xfrm>
          <a:prstGeom prst="rect">
            <a:avLst/>
          </a:prstGeom>
        </p:spPr>
        <p:txBody>
          <a:bodyPr vert="horz" wrap="square" lIns="0" tIns="0" rIns="0" bIns="0" rtlCol="0" anchor="t">
            <a:noAutofit/>
          </a:bodyPr>
          <a:lstStyle/>
          <a:p>
            <a:pPr>
              <a:lnSpc>
                <a:spcPct val="125000"/>
              </a:lnSpc>
              <a:spcBef>
                <a:spcPts val="1400"/>
              </a:spcBef>
              <a:buClr>
                <a:srgbClr val="000000"/>
              </a:buClr>
              <a:buFont typeface="Arial"/>
              <a:buNone/>
            </a:pPr>
            <a:endParaRPr lang="en-US" sz="1300" kern="0">
              <a:solidFill>
                <a:srgbClr val="6D6E70"/>
              </a:solidFill>
              <a:latin typeface="Open Sans" charset="0"/>
              <a:ea typeface="Open Sans" charset="0"/>
              <a:cs typeface="Open Sans" charset="0"/>
              <a:sym typeface="Arial"/>
            </a:endParaRPr>
          </a:p>
        </p:txBody>
      </p:sp>
      <p:sp>
        <p:nvSpPr>
          <p:cNvPr id="11" name="Slide Number Placeholder 10">
            <a:extLst>
              <a:ext uri="{FF2B5EF4-FFF2-40B4-BE49-F238E27FC236}">
                <a16:creationId xmlns:a16="http://schemas.microsoft.com/office/drawing/2014/main" id="{6CD46B7F-1F28-1495-F507-643A8501E566}"/>
              </a:ext>
            </a:extLst>
          </p:cNvPr>
          <p:cNvSpPr>
            <a:spLocks noGrp="1"/>
          </p:cNvSpPr>
          <p:nvPr>
            <p:ph type="sldNum" sz="quarter" idx="12"/>
          </p:nvPr>
        </p:nvSpPr>
        <p:spPr/>
        <p:txBody>
          <a:bodyPr/>
          <a:lstStyle/>
          <a:p>
            <a:fld id="{B99D4975-D9DB-458B-8863-3206EBA360EF}" type="slidenum">
              <a:rPr lang="en-US" smtClean="0"/>
              <a:t>11</a:t>
            </a:fld>
            <a:endParaRPr lang="en-US"/>
          </a:p>
        </p:txBody>
      </p:sp>
      <p:sp>
        <p:nvSpPr>
          <p:cNvPr id="6" name="Rectangle 5">
            <a:extLst>
              <a:ext uri="{FF2B5EF4-FFF2-40B4-BE49-F238E27FC236}">
                <a16:creationId xmlns:a16="http://schemas.microsoft.com/office/drawing/2014/main" id="{B4C60FEA-74AE-EA0F-BF39-B3689ACA9326}"/>
              </a:ext>
            </a:extLst>
          </p:cNvPr>
          <p:cNvSpPr/>
          <p:nvPr/>
        </p:nvSpPr>
        <p:spPr bwMode="auto">
          <a:xfrm>
            <a:off x="870713" y="1648342"/>
            <a:ext cx="3474946" cy="356009"/>
          </a:xfrm>
          <a:prstGeom prst="rect">
            <a:avLst/>
          </a:prstGeom>
          <a:no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defTabSz="995338" fontAlgn="base">
              <a:spcBef>
                <a:spcPct val="0"/>
              </a:spcBef>
              <a:spcAft>
                <a:spcPct val="0"/>
              </a:spcAft>
              <a:defRPr/>
            </a:pPr>
            <a:endParaRPr lang="en-US" sz="8800">
              <a:solidFill>
                <a:srgbClr val="002060"/>
              </a:solidFill>
              <a:latin typeface="Segoe UI Semilight" panose="020B0402040204020203" pitchFamily="34" charset="0"/>
              <a:cs typeface="Segoe UI Semilight" panose="020B0402040204020203" pitchFamily="34" charset="0"/>
              <a:sym typeface="Arial"/>
            </a:endParaRPr>
          </a:p>
        </p:txBody>
      </p:sp>
      <p:sp>
        <p:nvSpPr>
          <p:cNvPr id="2" name="Rectangle 1">
            <a:extLst>
              <a:ext uri="{FF2B5EF4-FFF2-40B4-BE49-F238E27FC236}">
                <a16:creationId xmlns:a16="http://schemas.microsoft.com/office/drawing/2014/main" id="{BA35B351-B8CE-4736-303C-D375D105CB9C}"/>
              </a:ext>
            </a:extLst>
          </p:cNvPr>
          <p:cNvSpPr/>
          <p:nvPr/>
        </p:nvSpPr>
        <p:spPr>
          <a:xfrm>
            <a:off x="702527" y="669018"/>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graphicFrame>
        <p:nvGraphicFramePr>
          <p:cNvPr id="4" name="Diagram 3">
            <a:extLst>
              <a:ext uri="{FF2B5EF4-FFF2-40B4-BE49-F238E27FC236}">
                <a16:creationId xmlns:a16="http://schemas.microsoft.com/office/drawing/2014/main" id="{382859AC-E2BA-4A28-4E9B-335E265371E1}"/>
              </a:ext>
            </a:extLst>
          </p:cNvPr>
          <p:cNvGraphicFramePr/>
          <p:nvPr/>
        </p:nvGraphicFramePr>
        <p:xfrm>
          <a:off x="702527" y="740946"/>
          <a:ext cx="10561217" cy="648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1">
            <a:extLst>
              <a:ext uri="{FF2B5EF4-FFF2-40B4-BE49-F238E27FC236}">
                <a16:creationId xmlns:a16="http://schemas.microsoft.com/office/drawing/2014/main" id="{90E91D01-3D8A-469A-10F5-E35BFF197E1A}"/>
              </a:ext>
            </a:extLst>
          </p:cNvPr>
          <p:cNvSpPr/>
          <p:nvPr/>
        </p:nvSpPr>
        <p:spPr>
          <a:xfrm>
            <a:off x="8250381" y="948804"/>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1. التأسيس والترخيص</a:t>
            </a:r>
          </a:p>
        </p:txBody>
      </p:sp>
      <p:sp>
        <p:nvSpPr>
          <p:cNvPr id="8" name="Title 1">
            <a:extLst>
              <a:ext uri="{FF2B5EF4-FFF2-40B4-BE49-F238E27FC236}">
                <a16:creationId xmlns:a16="http://schemas.microsoft.com/office/drawing/2014/main" id="{DF5E3260-76AC-C8DA-E2EA-96817A54879E}"/>
              </a:ext>
            </a:extLst>
          </p:cNvPr>
          <p:cNvSpPr txBox="1">
            <a:spLocks/>
          </p:cNvSpPr>
          <p:nvPr/>
        </p:nvSpPr>
        <p:spPr>
          <a:xfrm>
            <a:off x="1047170" y="203427"/>
            <a:ext cx="10515600" cy="854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2400" kern="0" dirty="0">
                <a:solidFill>
                  <a:srgbClr val="0D4A75"/>
                </a:solidFill>
                <a:latin typeface="Segoe UI Semibold" panose="020B0702040204020203" pitchFamily="34" charset="0"/>
                <a:ea typeface="+mn-ea"/>
                <a:cs typeface="mohammad bold art 1" pitchFamily="2" charset="-78"/>
              </a:rPr>
              <a:t>المراحل الرئيسية لصندوق المؤشرات المتداول</a:t>
            </a:r>
            <a:endParaRPr lang="en-US" sz="2400" kern="0" dirty="0">
              <a:solidFill>
                <a:srgbClr val="0D4A75"/>
              </a:solidFill>
              <a:latin typeface="Segoe UI Semibold" panose="020B0702040204020203" pitchFamily="34" charset="0"/>
              <a:ea typeface="+mn-ea"/>
              <a:cs typeface="mohammad bold art 1" pitchFamily="2" charset="-78"/>
            </a:endParaRPr>
          </a:p>
        </p:txBody>
      </p:sp>
      <p:sp>
        <p:nvSpPr>
          <p:cNvPr id="10" name="Text 1">
            <a:extLst>
              <a:ext uri="{FF2B5EF4-FFF2-40B4-BE49-F238E27FC236}">
                <a16:creationId xmlns:a16="http://schemas.microsoft.com/office/drawing/2014/main" id="{E2F24661-433B-8716-70F6-B6B56F747641}"/>
              </a:ext>
            </a:extLst>
          </p:cNvPr>
          <p:cNvSpPr/>
          <p:nvPr/>
        </p:nvSpPr>
        <p:spPr>
          <a:xfrm>
            <a:off x="5800167" y="941399"/>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2. الإدراج في البورصة</a:t>
            </a:r>
          </a:p>
        </p:txBody>
      </p:sp>
      <p:sp>
        <p:nvSpPr>
          <p:cNvPr id="12" name="Text 1">
            <a:extLst>
              <a:ext uri="{FF2B5EF4-FFF2-40B4-BE49-F238E27FC236}">
                <a16:creationId xmlns:a16="http://schemas.microsoft.com/office/drawing/2014/main" id="{F43BB4E6-DAFF-D822-DC0E-D0FD870F02D3}"/>
              </a:ext>
            </a:extLst>
          </p:cNvPr>
          <p:cNvSpPr/>
          <p:nvPr/>
        </p:nvSpPr>
        <p:spPr>
          <a:xfrm>
            <a:off x="3466298" y="920137"/>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3. التداول والالتزامات المستمرة</a:t>
            </a:r>
          </a:p>
        </p:txBody>
      </p:sp>
      <p:sp>
        <p:nvSpPr>
          <p:cNvPr id="13" name="TextBox 12">
            <a:extLst>
              <a:ext uri="{FF2B5EF4-FFF2-40B4-BE49-F238E27FC236}">
                <a16:creationId xmlns:a16="http://schemas.microsoft.com/office/drawing/2014/main" id="{8C184C0F-5461-26BA-16E5-92AFB127925A}"/>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D8AC9513-81C0-8D72-2D52-82D2DAFDC02E}"/>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5" name="Text 1">
            <a:extLst>
              <a:ext uri="{FF2B5EF4-FFF2-40B4-BE49-F238E27FC236}">
                <a16:creationId xmlns:a16="http://schemas.microsoft.com/office/drawing/2014/main" id="{8978939D-EFC9-3171-6964-0386CAC2057E}"/>
              </a:ext>
            </a:extLst>
          </p:cNvPr>
          <p:cNvSpPr/>
          <p:nvPr/>
        </p:nvSpPr>
        <p:spPr>
          <a:xfrm>
            <a:off x="799805" y="941399"/>
            <a:ext cx="2516837" cy="246221"/>
          </a:xfrm>
          <a:prstGeom prst="rect">
            <a:avLst/>
          </a:prstGeom>
          <a:noFill/>
          <a:ln/>
        </p:spPr>
        <p:txBody>
          <a:bodyPr wrap="square" lIns="0" tIns="0" rIns="0" bIns="0" rtlCol="0" anchor="t">
            <a:spAutoFit/>
          </a:bodyPr>
          <a:lstStyle/>
          <a:p>
            <a:pPr algn="ctr" rtl="1"/>
            <a:r>
              <a:rPr lang="ar-KW" sz="1600" b="1" dirty="0">
                <a:solidFill>
                  <a:schemeClr val="bg1"/>
                </a:solidFill>
                <a:latin typeface="Sakkal Majalla" panose="02000000000000000000" pitchFamily="2" charset="-78"/>
                <a:ea typeface="Amiri Bold" pitchFamily="34" charset="-122"/>
                <a:cs typeface="mohammad bold art 1" pitchFamily="2" charset="-78"/>
              </a:rPr>
              <a:t>4. التسوية </a:t>
            </a:r>
            <a:r>
              <a:rPr lang="ar-KW" sz="1600" b="1" dirty="0" err="1">
                <a:solidFill>
                  <a:schemeClr val="bg1"/>
                </a:solidFill>
                <a:latin typeface="Sakkal Majalla" panose="02000000000000000000" pitchFamily="2" charset="-78"/>
                <a:ea typeface="Amiri Bold" pitchFamily="34" charset="-122"/>
                <a:cs typeface="mohammad bold art 1" pitchFamily="2" charset="-78"/>
              </a:rPr>
              <a:t>والتقاص</a:t>
            </a:r>
            <a:endParaRPr lang="ar-KW" sz="1600" b="1" dirty="0">
              <a:solidFill>
                <a:schemeClr val="bg1"/>
              </a:solidFill>
              <a:latin typeface="Sakkal Majalla" panose="02000000000000000000" pitchFamily="2" charset="-78"/>
              <a:ea typeface="Amiri Bold" pitchFamily="34" charset="-122"/>
              <a:cs typeface="mohammad bold art 1" pitchFamily="2" charset="-78"/>
            </a:endParaRPr>
          </a:p>
        </p:txBody>
      </p:sp>
      <p:pic>
        <p:nvPicPr>
          <p:cNvPr id="39" name="Picture 38">
            <a:extLst>
              <a:ext uri="{FF2B5EF4-FFF2-40B4-BE49-F238E27FC236}">
                <a16:creationId xmlns:a16="http://schemas.microsoft.com/office/drawing/2014/main" id="{B045ED74-AD2F-803C-DCE1-3D7F96A74E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48261"/>
            <a:ext cx="12192000" cy="1017723"/>
          </a:xfrm>
          <a:prstGeom prst="rect">
            <a:avLst/>
          </a:prstGeom>
        </p:spPr>
      </p:pic>
      <p:sp>
        <p:nvSpPr>
          <p:cNvPr id="3" name="Text 2">
            <a:extLst>
              <a:ext uri="{FF2B5EF4-FFF2-40B4-BE49-F238E27FC236}">
                <a16:creationId xmlns:a16="http://schemas.microsoft.com/office/drawing/2014/main" id="{DC170C69-425C-A8B6-F9AB-29EAC04CFFD4}"/>
              </a:ext>
            </a:extLst>
          </p:cNvPr>
          <p:cNvSpPr/>
          <p:nvPr/>
        </p:nvSpPr>
        <p:spPr>
          <a:xfrm>
            <a:off x="1125388" y="1428111"/>
            <a:ext cx="9715493" cy="430887"/>
          </a:xfrm>
          <a:prstGeom prst="rect">
            <a:avLst/>
          </a:prstGeom>
          <a:noFill/>
          <a:ln/>
        </p:spPr>
        <p:txBody>
          <a:bodyPr wrap="square" lIns="0" tIns="0" rIns="0" bIns="0" rtlCol="0" anchor="t">
            <a:spAutoFit/>
          </a:bodyPr>
          <a:lstStyle/>
          <a:p>
            <a:pPr algn="ctr"/>
            <a:r>
              <a:rPr lang="en-US" sz="2800" b="1" dirty="0">
                <a:solidFill>
                  <a:srgbClr val="AF882D"/>
                </a:solidFill>
                <a:latin typeface="Tajawal ExtraBold" pitchFamily="34" charset="0"/>
                <a:ea typeface="Tajawal ExtraBold" pitchFamily="34" charset="-122"/>
                <a:cs typeface="mohammad bold art 1" pitchFamily="2" charset="-78"/>
              </a:rPr>
              <a:t>مقدمي الخدمات</a:t>
            </a:r>
            <a:endParaRPr lang="en-US" sz="2800" dirty="0">
              <a:solidFill>
                <a:srgbClr val="AF882D"/>
              </a:solidFill>
              <a:cs typeface="mohammad bold art 1" pitchFamily="2" charset="-78"/>
            </a:endParaRPr>
          </a:p>
        </p:txBody>
      </p:sp>
      <p:sp>
        <p:nvSpPr>
          <p:cNvPr id="7" name="Shape 3">
            <a:extLst>
              <a:ext uri="{FF2B5EF4-FFF2-40B4-BE49-F238E27FC236}">
                <a16:creationId xmlns:a16="http://schemas.microsoft.com/office/drawing/2014/main" id="{1154E2F5-1FD3-7B91-3CE6-629CDFB4BAA8}"/>
              </a:ext>
            </a:extLst>
          </p:cNvPr>
          <p:cNvSpPr/>
          <p:nvPr/>
        </p:nvSpPr>
        <p:spPr>
          <a:xfrm>
            <a:off x="9001124" y="1972787"/>
            <a:ext cx="2676525" cy="4324351"/>
          </a:xfrm>
          <a:prstGeom prst="rect">
            <a:avLst/>
          </a:prstGeom>
          <a:noFill/>
          <a:ln/>
        </p:spPr>
        <p:txBody>
          <a:bodyPr/>
          <a:lstStyle/>
          <a:p>
            <a:endParaRPr lang="en-US" sz="1400">
              <a:cs typeface="mohammad bold art 1" pitchFamily="2" charset="-78"/>
            </a:endParaRPr>
          </a:p>
        </p:txBody>
      </p:sp>
      <p:sp>
        <p:nvSpPr>
          <p:cNvPr id="34" name="Text 8">
            <a:extLst>
              <a:ext uri="{FF2B5EF4-FFF2-40B4-BE49-F238E27FC236}">
                <a16:creationId xmlns:a16="http://schemas.microsoft.com/office/drawing/2014/main" id="{B1D6DCD0-7DFD-1221-1619-29E0EAE36EB2}"/>
              </a:ext>
            </a:extLst>
          </p:cNvPr>
          <p:cNvSpPr/>
          <p:nvPr/>
        </p:nvSpPr>
        <p:spPr>
          <a:xfrm>
            <a:off x="9115424" y="4258787"/>
            <a:ext cx="2400300" cy="243656"/>
          </a:xfrm>
          <a:prstGeom prst="rect">
            <a:avLst/>
          </a:prstGeom>
          <a:noFill/>
          <a:ln/>
        </p:spPr>
        <p:txBody>
          <a:bodyPr wrap="square" lIns="0" tIns="0" rIns="249428" bIns="0" rtlCol="0" anchor="t">
            <a:spAutoFit/>
          </a:bodyPr>
          <a:lstStyle/>
          <a:p>
            <a:pPr algn="r" rtl="1">
              <a:lnSpc>
                <a:spcPct val="120000"/>
              </a:lnSpc>
            </a:pPr>
            <a:endParaRPr lang="en-US" sz="1400" dirty="0">
              <a:cs typeface="mohammad bold art 1" pitchFamily="2" charset="-78"/>
            </a:endParaRPr>
          </a:p>
        </p:txBody>
      </p:sp>
      <p:sp>
        <p:nvSpPr>
          <p:cNvPr id="35" name="Text 9">
            <a:extLst>
              <a:ext uri="{FF2B5EF4-FFF2-40B4-BE49-F238E27FC236}">
                <a16:creationId xmlns:a16="http://schemas.microsoft.com/office/drawing/2014/main" id="{6726DA1B-4948-243B-A76D-A8E555003A5B}"/>
              </a:ext>
            </a:extLst>
          </p:cNvPr>
          <p:cNvSpPr/>
          <p:nvPr/>
        </p:nvSpPr>
        <p:spPr>
          <a:xfrm>
            <a:off x="9115424" y="5192237"/>
            <a:ext cx="2400300" cy="243656"/>
          </a:xfrm>
          <a:prstGeom prst="rect">
            <a:avLst/>
          </a:prstGeom>
          <a:noFill/>
          <a:ln/>
        </p:spPr>
        <p:txBody>
          <a:bodyPr wrap="square" lIns="0" tIns="0" rIns="249428" bIns="0" rtlCol="0" anchor="t">
            <a:spAutoFit/>
          </a:bodyPr>
          <a:lstStyle/>
          <a:p>
            <a:pPr algn="r" rtl="1">
              <a:lnSpc>
                <a:spcPct val="120000"/>
              </a:lnSpc>
            </a:pPr>
            <a:endParaRPr lang="en-US" sz="1400" dirty="0">
              <a:cs typeface="mohammad bold art 1" pitchFamily="2" charset="-78"/>
            </a:endParaRPr>
          </a:p>
        </p:txBody>
      </p:sp>
      <p:sp>
        <p:nvSpPr>
          <p:cNvPr id="41" name="Shape 10">
            <a:extLst>
              <a:ext uri="{FF2B5EF4-FFF2-40B4-BE49-F238E27FC236}">
                <a16:creationId xmlns:a16="http://schemas.microsoft.com/office/drawing/2014/main" id="{6CEB4AFD-0E14-E6FD-8152-87CDE94FE20A}"/>
              </a:ext>
            </a:extLst>
          </p:cNvPr>
          <p:cNvSpPr/>
          <p:nvPr/>
        </p:nvSpPr>
        <p:spPr>
          <a:xfrm>
            <a:off x="6210300" y="1972787"/>
            <a:ext cx="2676525" cy="4867275"/>
          </a:xfrm>
          <a:prstGeom prst="rect">
            <a:avLst/>
          </a:prstGeom>
          <a:noFill/>
          <a:ln/>
        </p:spPr>
        <p:txBody>
          <a:bodyPr/>
          <a:lstStyle/>
          <a:p>
            <a:endParaRPr lang="en-US" sz="1400">
              <a:cs typeface="mohammad bold art 1" pitchFamily="2" charset="-78"/>
            </a:endParaRPr>
          </a:p>
        </p:txBody>
      </p:sp>
      <p:sp>
        <p:nvSpPr>
          <p:cNvPr id="51" name="Text 20">
            <a:extLst>
              <a:ext uri="{FF2B5EF4-FFF2-40B4-BE49-F238E27FC236}">
                <a16:creationId xmlns:a16="http://schemas.microsoft.com/office/drawing/2014/main" id="{FF152B23-DAB3-103B-C437-87DA08F63017}"/>
              </a:ext>
            </a:extLst>
          </p:cNvPr>
          <p:cNvSpPr/>
          <p:nvPr/>
        </p:nvSpPr>
        <p:spPr>
          <a:xfrm>
            <a:off x="6324600" y="5735163"/>
            <a:ext cx="2400300" cy="208327"/>
          </a:xfrm>
          <a:prstGeom prst="rect">
            <a:avLst/>
          </a:prstGeom>
          <a:noFill/>
          <a:ln/>
        </p:spPr>
        <p:txBody>
          <a:bodyPr wrap="square" lIns="0" tIns="0" rIns="249428" bIns="0" rtlCol="0" anchor="t">
            <a:spAutoFit/>
          </a:bodyPr>
          <a:lstStyle/>
          <a:p>
            <a:pPr algn="r">
              <a:lnSpc>
                <a:spcPct val="120000"/>
              </a:lnSpc>
            </a:pPr>
            <a:r>
              <a:rPr lang="en-US" sz="1200" dirty="0">
                <a:solidFill>
                  <a:srgbClr val="444444"/>
                </a:solidFill>
                <a:latin typeface="Tajawal" pitchFamily="34" charset="0"/>
                <a:ea typeface="Tajawal" pitchFamily="34" charset="-122"/>
                <a:cs typeface="mohammad bold art 1" pitchFamily="2" charset="-78"/>
              </a:rPr>
              <a:t>.</a:t>
            </a:r>
            <a:endParaRPr lang="en-US" sz="1200" dirty="0">
              <a:cs typeface="mohammad bold art 1" pitchFamily="2" charset="-78"/>
            </a:endParaRPr>
          </a:p>
        </p:txBody>
      </p:sp>
      <p:sp>
        <p:nvSpPr>
          <p:cNvPr id="58" name="Text 30">
            <a:extLst>
              <a:ext uri="{FF2B5EF4-FFF2-40B4-BE49-F238E27FC236}">
                <a16:creationId xmlns:a16="http://schemas.microsoft.com/office/drawing/2014/main" id="{3544F7BB-2BEE-995A-2E45-D05FF62E4D96}"/>
              </a:ext>
            </a:extLst>
          </p:cNvPr>
          <p:cNvSpPr/>
          <p:nvPr/>
        </p:nvSpPr>
        <p:spPr>
          <a:xfrm>
            <a:off x="3533775" y="4258787"/>
            <a:ext cx="2400300" cy="226280"/>
          </a:xfrm>
          <a:prstGeom prst="rect">
            <a:avLst/>
          </a:prstGeom>
          <a:noFill/>
          <a:ln/>
        </p:spPr>
        <p:txBody>
          <a:bodyPr wrap="square" lIns="0" tIns="0" rIns="249428" bIns="0" rtlCol="0" anchor="t">
            <a:spAutoFit/>
          </a:bodyPr>
          <a:lstStyle/>
          <a:p>
            <a:pPr algn="r" rtl="1">
              <a:lnSpc>
                <a:spcPct val="120000"/>
              </a:lnSpc>
            </a:pPr>
            <a:endParaRPr lang="en-US" sz="1300" dirty="0">
              <a:cs typeface="mohammad bold art 1" pitchFamily="2" charset="-78"/>
            </a:endParaRPr>
          </a:p>
        </p:txBody>
      </p:sp>
      <p:sp>
        <p:nvSpPr>
          <p:cNvPr id="59" name="Shape 31">
            <a:extLst>
              <a:ext uri="{FF2B5EF4-FFF2-40B4-BE49-F238E27FC236}">
                <a16:creationId xmlns:a16="http://schemas.microsoft.com/office/drawing/2014/main" id="{2068E3AE-E660-8680-6C4B-157A01B58BE1}"/>
              </a:ext>
            </a:extLst>
          </p:cNvPr>
          <p:cNvSpPr/>
          <p:nvPr/>
        </p:nvSpPr>
        <p:spPr>
          <a:xfrm>
            <a:off x="628649" y="1972787"/>
            <a:ext cx="2676525" cy="3676651"/>
          </a:xfrm>
          <a:prstGeom prst="rect">
            <a:avLst/>
          </a:prstGeom>
          <a:noFill/>
          <a:ln/>
        </p:spPr>
        <p:txBody>
          <a:bodyPr/>
          <a:lstStyle/>
          <a:p>
            <a:endParaRPr lang="en-US" sz="1400">
              <a:cs typeface="mohammad bold art 1" pitchFamily="2" charset="-78"/>
            </a:endParaRPr>
          </a:p>
        </p:txBody>
      </p:sp>
      <p:sp>
        <p:nvSpPr>
          <p:cNvPr id="64" name="Text 38">
            <a:extLst>
              <a:ext uri="{FF2B5EF4-FFF2-40B4-BE49-F238E27FC236}">
                <a16:creationId xmlns:a16="http://schemas.microsoft.com/office/drawing/2014/main" id="{937A702E-A1E0-E4B0-8A62-25A0270C7DF6}"/>
              </a:ext>
            </a:extLst>
          </p:cNvPr>
          <p:cNvSpPr/>
          <p:nvPr/>
        </p:nvSpPr>
        <p:spPr>
          <a:xfrm>
            <a:off x="742950" y="3611087"/>
            <a:ext cx="2400300" cy="226280"/>
          </a:xfrm>
          <a:prstGeom prst="rect">
            <a:avLst/>
          </a:prstGeom>
          <a:noFill/>
          <a:ln/>
        </p:spPr>
        <p:txBody>
          <a:bodyPr wrap="square" lIns="0" tIns="0" rIns="249428" bIns="0" rtlCol="0" anchor="t">
            <a:spAutoFit/>
          </a:bodyPr>
          <a:lstStyle/>
          <a:p>
            <a:pPr algn="r" rtl="1">
              <a:lnSpc>
                <a:spcPct val="120000"/>
              </a:lnSpc>
            </a:pPr>
            <a:endParaRPr lang="en-US" sz="1300" dirty="0">
              <a:cs typeface="mohammad bold art 1" pitchFamily="2" charset="-78"/>
            </a:endParaRPr>
          </a:p>
        </p:txBody>
      </p:sp>
      <p:sp>
        <p:nvSpPr>
          <p:cNvPr id="65" name="Text 39">
            <a:extLst>
              <a:ext uri="{FF2B5EF4-FFF2-40B4-BE49-F238E27FC236}">
                <a16:creationId xmlns:a16="http://schemas.microsoft.com/office/drawing/2014/main" id="{2CEE22B9-D04E-9229-9A43-7271BF0D6748}"/>
              </a:ext>
            </a:extLst>
          </p:cNvPr>
          <p:cNvSpPr/>
          <p:nvPr/>
        </p:nvSpPr>
        <p:spPr>
          <a:xfrm>
            <a:off x="742950" y="4544537"/>
            <a:ext cx="2400300" cy="226280"/>
          </a:xfrm>
          <a:prstGeom prst="rect">
            <a:avLst/>
          </a:prstGeom>
          <a:noFill/>
          <a:ln/>
        </p:spPr>
        <p:txBody>
          <a:bodyPr wrap="square" lIns="0" tIns="0" rIns="249428" bIns="0" rtlCol="0" anchor="t">
            <a:spAutoFit/>
          </a:bodyPr>
          <a:lstStyle/>
          <a:p>
            <a:pPr algn="r" rtl="1">
              <a:lnSpc>
                <a:spcPct val="120000"/>
              </a:lnSpc>
            </a:pPr>
            <a:endParaRPr lang="en-US" sz="1300" dirty="0">
              <a:cs typeface="mohammad bold art 1" pitchFamily="2" charset="-78"/>
            </a:endParaRPr>
          </a:p>
        </p:txBody>
      </p:sp>
      <p:sp>
        <p:nvSpPr>
          <p:cNvPr id="18" name="Shape 4">
            <a:extLst>
              <a:ext uri="{FF2B5EF4-FFF2-40B4-BE49-F238E27FC236}">
                <a16:creationId xmlns:a16="http://schemas.microsoft.com/office/drawing/2014/main" id="{E58D3A0E-5854-B3F9-1D7F-460E3C1C93ED}"/>
              </a:ext>
            </a:extLst>
          </p:cNvPr>
          <p:cNvSpPr/>
          <p:nvPr/>
        </p:nvSpPr>
        <p:spPr>
          <a:xfrm>
            <a:off x="7910752" y="1956128"/>
            <a:ext cx="3209327" cy="46313"/>
          </a:xfrm>
          <a:prstGeom prst="rect">
            <a:avLst/>
          </a:prstGeom>
          <a:solidFill>
            <a:srgbClr val="12377A"/>
          </a:solidFill>
          <a:ln/>
        </p:spPr>
        <p:txBody>
          <a:bodyPr/>
          <a:lstStyle/>
          <a:p>
            <a:endParaRPr lang="en-US">
              <a:latin typeface="Sakkal Majalla" panose="02000000000000000000" pitchFamily="2" charset="-78"/>
              <a:cs typeface="Sakkal Majalla" panose="02000000000000000000" pitchFamily="2" charset="-78"/>
            </a:endParaRPr>
          </a:p>
        </p:txBody>
      </p:sp>
      <p:sp>
        <p:nvSpPr>
          <p:cNvPr id="19" name="Text 5">
            <a:extLst>
              <a:ext uri="{FF2B5EF4-FFF2-40B4-BE49-F238E27FC236}">
                <a16:creationId xmlns:a16="http://schemas.microsoft.com/office/drawing/2014/main" id="{0D32F94E-7199-99A4-381D-4EC2B5478B6A}"/>
              </a:ext>
            </a:extLst>
          </p:cNvPr>
          <p:cNvSpPr/>
          <p:nvPr/>
        </p:nvSpPr>
        <p:spPr>
          <a:xfrm>
            <a:off x="9232825" y="2093071"/>
            <a:ext cx="880049" cy="200055"/>
          </a:xfrm>
          <a:prstGeom prst="rect">
            <a:avLst/>
          </a:prstGeom>
          <a:noFill/>
          <a:ln/>
        </p:spPr>
        <p:txBody>
          <a:bodyPr wrap="none" lIns="0" tIns="0" rIns="0" bIns="0" rtlCol="0" anchor="t">
            <a:spAutoFit/>
          </a:bodyPr>
          <a:lstStyle/>
          <a:p>
            <a:pPr marL="0" indent="0" algn="l">
              <a:buNone/>
            </a:pPr>
            <a:r>
              <a:rPr lang="en-US" sz="1300" b="1" dirty="0">
                <a:solidFill>
                  <a:srgbClr val="12377A"/>
                </a:solidFill>
                <a:latin typeface="Sakkal Majalla" panose="02000000000000000000" pitchFamily="2" charset="-78"/>
                <a:ea typeface="Tajawal ExtraBold" pitchFamily="34" charset="-122"/>
                <a:cs typeface="mohammad bold art 1" pitchFamily="2" charset="-78"/>
              </a:rPr>
              <a:t>مدير الصندوق</a:t>
            </a:r>
            <a:endParaRPr lang="en-US" sz="1300" dirty="0">
              <a:latin typeface="Sakkal Majalla" panose="02000000000000000000" pitchFamily="2" charset="-78"/>
              <a:cs typeface="mohammad bold art 1" pitchFamily="2" charset="-78"/>
            </a:endParaRPr>
          </a:p>
        </p:txBody>
      </p:sp>
      <p:sp>
        <p:nvSpPr>
          <p:cNvPr id="20" name="Shape 11">
            <a:extLst>
              <a:ext uri="{FF2B5EF4-FFF2-40B4-BE49-F238E27FC236}">
                <a16:creationId xmlns:a16="http://schemas.microsoft.com/office/drawing/2014/main" id="{D2C4CE59-9642-3F64-3FFF-95340DB54D5E}"/>
              </a:ext>
            </a:extLst>
          </p:cNvPr>
          <p:cNvSpPr/>
          <p:nvPr/>
        </p:nvSpPr>
        <p:spPr>
          <a:xfrm>
            <a:off x="4459958" y="1941443"/>
            <a:ext cx="3159384" cy="45719"/>
          </a:xfrm>
          <a:prstGeom prst="rect">
            <a:avLst/>
          </a:prstGeom>
          <a:solidFill>
            <a:srgbClr val="C49A45"/>
          </a:solidFill>
          <a:ln/>
        </p:spPr>
        <p:txBody>
          <a:bodyPr/>
          <a:lstStyle/>
          <a:p>
            <a:endParaRPr lang="en-US">
              <a:latin typeface="Sakkal Majalla" panose="02000000000000000000" pitchFamily="2" charset="-78"/>
              <a:cs typeface="Sakkal Majalla" panose="02000000000000000000" pitchFamily="2" charset="-78"/>
            </a:endParaRPr>
          </a:p>
        </p:txBody>
      </p:sp>
      <p:sp>
        <p:nvSpPr>
          <p:cNvPr id="21" name="Text 16">
            <a:extLst>
              <a:ext uri="{FF2B5EF4-FFF2-40B4-BE49-F238E27FC236}">
                <a16:creationId xmlns:a16="http://schemas.microsoft.com/office/drawing/2014/main" id="{A877CF7D-EBFB-548B-6764-6C7783090E88}"/>
              </a:ext>
            </a:extLst>
          </p:cNvPr>
          <p:cNvSpPr/>
          <p:nvPr/>
        </p:nvSpPr>
        <p:spPr>
          <a:xfrm>
            <a:off x="5490957" y="2100197"/>
            <a:ext cx="1491258" cy="184666"/>
          </a:xfrm>
          <a:prstGeom prst="rect">
            <a:avLst/>
          </a:prstGeom>
          <a:noFill/>
          <a:ln/>
        </p:spPr>
        <p:txBody>
          <a:bodyPr wrap="square" lIns="0" tIns="0" rIns="0" bIns="0" rtlCol="0" anchor="t">
            <a:spAutoFit/>
          </a:bodyPr>
          <a:lstStyle/>
          <a:p>
            <a:pPr marL="0" indent="0" algn="ctr">
              <a:buNone/>
            </a:pPr>
            <a:r>
              <a:rPr lang="en-US" sz="1200" b="1" dirty="0">
                <a:solidFill>
                  <a:srgbClr val="12377A"/>
                </a:solidFill>
                <a:latin typeface="Sakkal Majalla" panose="02000000000000000000" pitchFamily="2" charset="-78"/>
                <a:ea typeface="Tajawal ExtraBold" pitchFamily="34" charset="-122"/>
                <a:cs typeface="mohammad bold art 1" pitchFamily="2" charset="-78"/>
              </a:rPr>
              <a:t>المفوض بالاشتراك</a:t>
            </a:r>
            <a:endParaRPr lang="en-US" sz="1200" dirty="0">
              <a:latin typeface="Sakkal Majalla" panose="02000000000000000000" pitchFamily="2" charset="-78"/>
              <a:cs typeface="mohammad bold art 1" pitchFamily="2" charset="-78"/>
            </a:endParaRPr>
          </a:p>
        </p:txBody>
      </p:sp>
      <p:sp>
        <p:nvSpPr>
          <p:cNvPr id="22" name="Shape 21">
            <a:extLst>
              <a:ext uri="{FF2B5EF4-FFF2-40B4-BE49-F238E27FC236}">
                <a16:creationId xmlns:a16="http://schemas.microsoft.com/office/drawing/2014/main" id="{2AD63851-2945-EC57-5BCE-09DB1F8198D9}"/>
              </a:ext>
            </a:extLst>
          </p:cNvPr>
          <p:cNvSpPr/>
          <p:nvPr/>
        </p:nvSpPr>
        <p:spPr>
          <a:xfrm>
            <a:off x="1009607" y="1936978"/>
            <a:ext cx="3198721" cy="50184"/>
          </a:xfrm>
          <a:prstGeom prst="rect">
            <a:avLst/>
          </a:prstGeom>
          <a:solidFill>
            <a:srgbClr val="3D8BC1"/>
          </a:solidFill>
          <a:ln/>
        </p:spPr>
        <p:txBody>
          <a:bodyPr/>
          <a:lstStyle/>
          <a:p>
            <a:endParaRPr lang="en-US">
              <a:latin typeface="Sakkal Majalla" panose="02000000000000000000" pitchFamily="2" charset="-78"/>
              <a:cs typeface="Sakkal Majalla" panose="02000000000000000000" pitchFamily="2" charset="-78"/>
            </a:endParaRPr>
          </a:p>
        </p:txBody>
      </p:sp>
      <p:sp>
        <p:nvSpPr>
          <p:cNvPr id="26" name="Shape 30">
            <a:extLst>
              <a:ext uri="{FF2B5EF4-FFF2-40B4-BE49-F238E27FC236}">
                <a16:creationId xmlns:a16="http://schemas.microsoft.com/office/drawing/2014/main" id="{1EEEBB90-A649-431C-BBFE-F431BE383999}"/>
              </a:ext>
            </a:extLst>
          </p:cNvPr>
          <p:cNvSpPr/>
          <p:nvPr/>
        </p:nvSpPr>
        <p:spPr>
          <a:xfrm>
            <a:off x="5954274" y="4205072"/>
            <a:ext cx="4361300" cy="49525"/>
          </a:xfrm>
          <a:prstGeom prst="rect">
            <a:avLst/>
          </a:prstGeom>
          <a:solidFill>
            <a:srgbClr val="3D8BC1"/>
          </a:solidFill>
          <a:ln/>
        </p:spPr>
        <p:txBody>
          <a:bodyPr/>
          <a:lstStyle/>
          <a:p>
            <a:endParaRPr lang="en-US">
              <a:latin typeface="Sakkal Majalla" panose="02000000000000000000" pitchFamily="2" charset="-78"/>
              <a:cs typeface="Sakkal Majalla" panose="02000000000000000000" pitchFamily="2" charset="-78"/>
            </a:endParaRPr>
          </a:p>
        </p:txBody>
      </p:sp>
      <p:sp>
        <p:nvSpPr>
          <p:cNvPr id="29" name="Shape 39">
            <a:extLst>
              <a:ext uri="{FF2B5EF4-FFF2-40B4-BE49-F238E27FC236}">
                <a16:creationId xmlns:a16="http://schemas.microsoft.com/office/drawing/2014/main" id="{84E0C050-E8DD-184E-86E8-85CC6A810F89}"/>
              </a:ext>
            </a:extLst>
          </p:cNvPr>
          <p:cNvSpPr/>
          <p:nvPr/>
        </p:nvSpPr>
        <p:spPr>
          <a:xfrm>
            <a:off x="1320801" y="4205072"/>
            <a:ext cx="4325347" cy="51653"/>
          </a:xfrm>
          <a:prstGeom prst="rect">
            <a:avLst/>
          </a:prstGeom>
          <a:solidFill>
            <a:srgbClr val="12377A"/>
          </a:solidFill>
          <a:ln/>
        </p:spPr>
        <p:txBody>
          <a:bodyPr/>
          <a:lstStyle/>
          <a:p>
            <a:endParaRPr lang="en-US">
              <a:latin typeface="Sakkal Majalla" panose="02000000000000000000" pitchFamily="2" charset="-78"/>
              <a:cs typeface="Sakkal Majalla" panose="02000000000000000000" pitchFamily="2" charset="-78"/>
            </a:endParaRPr>
          </a:p>
        </p:txBody>
      </p:sp>
      <p:sp>
        <p:nvSpPr>
          <p:cNvPr id="32" name="Text 6">
            <a:extLst>
              <a:ext uri="{FF2B5EF4-FFF2-40B4-BE49-F238E27FC236}">
                <a16:creationId xmlns:a16="http://schemas.microsoft.com/office/drawing/2014/main" id="{58532409-71CA-8E35-F99A-297672490E1D}"/>
              </a:ext>
            </a:extLst>
          </p:cNvPr>
          <p:cNvSpPr/>
          <p:nvPr/>
        </p:nvSpPr>
        <p:spPr>
          <a:xfrm>
            <a:off x="7946919" y="2354474"/>
            <a:ext cx="3406881" cy="1616596"/>
          </a:xfrm>
          <a:prstGeom prst="rect">
            <a:avLst/>
          </a:prstGeom>
          <a:noFill/>
          <a:ln/>
        </p:spPr>
        <p:txBody>
          <a:bodyPr wrap="square" lIns="0" tIns="0" rIns="249428" bIns="0" rtlCol="0" anchor="t">
            <a:spAutoFit/>
          </a:bodyPr>
          <a:lstStyle/>
          <a:p>
            <a:pPr marL="171450" indent="-171450" algn="r" rtl="1">
              <a:lnSpc>
                <a:spcPct val="120000"/>
              </a:lnSpc>
              <a:buFont typeface="Wingdings" panose="05000000000000000000" pitchFamily="2" charset="2"/>
              <a:buChar char="§"/>
            </a:pPr>
            <a:r>
              <a:rPr lang="en-US" sz="1100" dirty="0">
                <a:solidFill>
                  <a:srgbClr val="444444"/>
                </a:solidFill>
                <a:latin typeface="Tajawal" pitchFamily="34" charset="0"/>
                <a:ea typeface="Tajawal" pitchFamily="34" charset="-122"/>
                <a:cs typeface="mohammad bold art 1" pitchFamily="2" charset="-78"/>
              </a:rPr>
              <a:t> تلقي طلبات الاكتتاب</a:t>
            </a:r>
            <a:r>
              <a:rPr lang="ar-KW" sz="1100" dirty="0">
                <a:solidFill>
                  <a:srgbClr val="444444"/>
                </a:solidFill>
                <a:latin typeface="Tajawal" pitchFamily="34" charset="0"/>
                <a:ea typeface="Tajawal" pitchFamily="34" charset="-122"/>
                <a:cs typeface="mohammad bold art 1" pitchFamily="2" charset="-78"/>
              </a:rPr>
              <a:t> من الفئات المسموح لها </a:t>
            </a:r>
            <a:r>
              <a:rPr lang="en-US" sz="1100" dirty="0">
                <a:solidFill>
                  <a:srgbClr val="444444"/>
                </a:solidFill>
                <a:latin typeface="Tajawal" pitchFamily="34" charset="0"/>
                <a:ea typeface="Tajawal" pitchFamily="34" charset="-122"/>
                <a:cs typeface="mohammad bold art 1" pitchFamily="2" charset="-78"/>
              </a:rPr>
              <a:t> ومراجعتها</a:t>
            </a:r>
            <a:r>
              <a:rPr lang="ar-KW" sz="1100" dirty="0">
                <a:solidFill>
                  <a:srgbClr val="444444"/>
                </a:solidFill>
                <a:latin typeface="Tajawal" pitchFamily="34" charset="0"/>
                <a:ea typeface="Tajawal" pitchFamily="34" charset="-122"/>
                <a:cs typeface="mohammad bold art 1" pitchFamily="2" charset="-78"/>
              </a:rPr>
              <a:t>.</a:t>
            </a:r>
          </a:p>
          <a:p>
            <a:pPr marL="171450" indent="-171450" algn="r" rtl="1">
              <a:lnSpc>
                <a:spcPct val="120000"/>
              </a:lnSpc>
              <a:buFont typeface="Wingdings" panose="05000000000000000000" pitchFamily="2" charset="2"/>
              <a:buChar char="§"/>
            </a:pPr>
            <a:r>
              <a:rPr lang="en-US" sz="1100" dirty="0">
                <a:solidFill>
                  <a:srgbClr val="444444"/>
                </a:solidFill>
                <a:latin typeface="Tajawal" pitchFamily="34" charset="0"/>
                <a:ea typeface="Tajawal" pitchFamily="34" charset="-122"/>
                <a:cs typeface="mohammad bold art 1" pitchFamily="2" charset="-78"/>
              </a:rPr>
              <a:t>إصدار الوحدات بالتنسيق مع أمين الحفظ وحافظ السجل</a:t>
            </a:r>
            <a:r>
              <a:rPr lang="ar-KW" sz="1100" dirty="0">
                <a:solidFill>
                  <a:srgbClr val="444444"/>
                </a:solidFill>
                <a:latin typeface="Tajawal" pitchFamily="34" charset="0"/>
                <a:ea typeface="Tajawal" pitchFamily="34" charset="-122"/>
                <a:cs typeface="mohammad bold art 1" pitchFamily="2" charset="-78"/>
              </a:rPr>
              <a:t>.</a:t>
            </a:r>
          </a:p>
          <a:p>
            <a:pPr marL="171450" indent="-171450" algn="r" rtl="1">
              <a:lnSpc>
                <a:spcPct val="120000"/>
              </a:lnSpc>
              <a:buFont typeface="Wingdings" panose="05000000000000000000" pitchFamily="2" charset="2"/>
              <a:buChar char="§"/>
            </a:pPr>
            <a:r>
              <a:rPr lang="en-US" sz="1100" dirty="0">
                <a:solidFill>
                  <a:srgbClr val="444444"/>
                </a:solidFill>
                <a:latin typeface="Tajawal" pitchFamily="34" charset="0"/>
                <a:ea typeface="Tajawal" pitchFamily="34" charset="-122"/>
                <a:cs typeface="mohammad bold art 1" pitchFamily="2" charset="-78"/>
              </a:rPr>
              <a:t>إعداد بيان سلة مكونات الوحدات وتحديثه يومياً قبل التداول</a:t>
            </a:r>
            <a:r>
              <a:rPr lang="ar-KW" sz="1100" dirty="0">
                <a:solidFill>
                  <a:srgbClr val="444444"/>
                </a:solidFill>
                <a:latin typeface="Tajawal" pitchFamily="34" charset="0"/>
                <a:ea typeface="Tajawal" pitchFamily="34" charset="-122"/>
                <a:cs typeface="mohammad bold art 1" pitchFamily="2" charset="-78"/>
              </a:rPr>
              <a:t>.</a:t>
            </a:r>
          </a:p>
          <a:p>
            <a:pPr marL="171450" indent="-171450" algn="r" rtl="1">
              <a:lnSpc>
                <a:spcPct val="120000"/>
              </a:lnSpc>
              <a:buFont typeface="Wingdings" panose="05000000000000000000" pitchFamily="2" charset="2"/>
              <a:buChar char="§"/>
            </a:pPr>
            <a:r>
              <a:rPr lang="en-US" sz="1100" dirty="0">
                <a:solidFill>
                  <a:srgbClr val="444444"/>
                </a:solidFill>
                <a:latin typeface="Tajawal" pitchFamily="34" charset="0"/>
                <a:ea typeface="Tajawal" pitchFamily="34" charset="-122"/>
                <a:cs typeface="mohammad bold art 1" pitchFamily="2" charset="-78"/>
              </a:rPr>
              <a:t>التأكد من صحة مكونات الصندوق والمبالغ النقدية بعد التنفيذ</a:t>
            </a:r>
            <a:r>
              <a:rPr lang="ar-KW" sz="1100" dirty="0">
                <a:solidFill>
                  <a:srgbClr val="444444"/>
                </a:solidFill>
                <a:latin typeface="Tajawal" pitchFamily="34" charset="0"/>
                <a:ea typeface="Tajawal" pitchFamily="34" charset="-122"/>
                <a:cs typeface="mohammad bold art 1" pitchFamily="2" charset="-78"/>
              </a:rPr>
              <a:t>.</a:t>
            </a:r>
          </a:p>
          <a:p>
            <a:pPr marL="171450" indent="-171450" algn="r" rtl="1">
              <a:lnSpc>
                <a:spcPct val="120000"/>
              </a:lnSpc>
              <a:buFont typeface="Wingdings" panose="05000000000000000000" pitchFamily="2" charset="2"/>
              <a:buChar char="§"/>
            </a:pPr>
            <a:r>
              <a:rPr lang="ar-KW" sz="1100" dirty="0">
                <a:solidFill>
                  <a:srgbClr val="444444"/>
                </a:solidFill>
                <a:latin typeface="Tajawal" pitchFamily="34" charset="0"/>
                <a:ea typeface="Tajawal" pitchFamily="34" charset="-122"/>
                <a:cs typeface="mohammad bold art 1" pitchFamily="2" charset="-78"/>
              </a:rPr>
              <a:t>الالتزام بمتطلبات الإفصاح.</a:t>
            </a:r>
            <a:endParaRPr lang="en-US" sz="1100" dirty="0">
              <a:cs typeface="mohammad bold art 1" pitchFamily="2" charset="-78"/>
            </a:endParaRPr>
          </a:p>
        </p:txBody>
      </p:sp>
      <p:sp>
        <p:nvSpPr>
          <p:cNvPr id="36" name="Text 6">
            <a:extLst>
              <a:ext uri="{FF2B5EF4-FFF2-40B4-BE49-F238E27FC236}">
                <a16:creationId xmlns:a16="http://schemas.microsoft.com/office/drawing/2014/main" id="{A7E2D850-3F78-20EC-C386-3D9AEFE89033}"/>
              </a:ext>
            </a:extLst>
          </p:cNvPr>
          <p:cNvSpPr/>
          <p:nvPr/>
        </p:nvSpPr>
        <p:spPr>
          <a:xfrm>
            <a:off x="4684876" y="2343191"/>
            <a:ext cx="3103419" cy="1616596"/>
          </a:xfrm>
          <a:prstGeom prst="rect">
            <a:avLst/>
          </a:prstGeom>
          <a:noFill/>
          <a:ln/>
        </p:spPr>
        <p:txBody>
          <a:bodyPr wrap="square" lIns="0" tIns="0" rIns="249428" bIns="0" rtlCol="0" anchor="t">
            <a:spAutoFit/>
          </a:bodyPr>
          <a:lstStyle/>
          <a:p>
            <a:pPr marL="171450" indent="-171450" algn="r" rtl="1">
              <a:lnSpc>
                <a:spcPct val="120000"/>
              </a:lnSpc>
              <a:buFont typeface="Wingdings" panose="05000000000000000000" pitchFamily="2" charset="2"/>
              <a:buChar char="§"/>
            </a:pPr>
            <a:r>
              <a:rPr lang="en-US" sz="1100" dirty="0">
                <a:solidFill>
                  <a:srgbClr val="444444"/>
                </a:solidFill>
                <a:latin typeface="Tajawal" pitchFamily="34" charset="0"/>
                <a:ea typeface="Tajawal" pitchFamily="34" charset="-122"/>
                <a:cs typeface="mohammad bold art 1" pitchFamily="2" charset="-78"/>
              </a:rPr>
              <a:t> </a:t>
            </a:r>
            <a:r>
              <a:rPr lang="ar-KW" sz="1100" dirty="0">
                <a:solidFill>
                  <a:srgbClr val="444444"/>
                </a:solidFill>
                <a:latin typeface="Tajawal" pitchFamily="34" charset="0"/>
                <a:ea typeface="Tajawal" pitchFamily="34" charset="-122"/>
                <a:cs typeface="mohammad bold art 1" pitchFamily="2" charset="-78"/>
              </a:rPr>
              <a:t> تنفيذ عمليات الاشتراك والاسترداد لوحدات الصندوق.</a:t>
            </a:r>
          </a:p>
          <a:p>
            <a:pPr marL="171450" indent="-171450" algn="r" rtl="1">
              <a:lnSpc>
                <a:spcPct val="120000"/>
              </a:lnSpc>
              <a:buFont typeface="Wingdings" panose="05000000000000000000" pitchFamily="2" charset="2"/>
              <a:buChar char="§"/>
            </a:pPr>
            <a:r>
              <a:rPr lang="ar-KW" sz="1100" dirty="0">
                <a:solidFill>
                  <a:srgbClr val="444444"/>
                </a:solidFill>
                <a:latin typeface="Tajawal" pitchFamily="34" charset="0"/>
                <a:ea typeface="Tajawal" pitchFamily="34" charset="-122"/>
                <a:cs typeface="mohammad bold art 1" pitchFamily="2" charset="-78"/>
              </a:rPr>
              <a:t> إيداع سلة مكونات الوحدات مع المبالغ النقدية لدى أمين الحفظ.</a:t>
            </a:r>
          </a:p>
          <a:p>
            <a:pPr marL="171450" indent="-171450" algn="r" rtl="1">
              <a:lnSpc>
                <a:spcPct val="120000"/>
              </a:lnSpc>
              <a:buFont typeface="Wingdings" panose="05000000000000000000" pitchFamily="2" charset="2"/>
              <a:buChar char="§"/>
            </a:pPr>
            <a:r>
              <a:rPr lang="ar-KW" sz="1100" dirty="0">
                <a:solidFill>
                  <a:srgbClr val="444444"/>
                </a:solidFill>
                <a:latin typeface="Tajawal" pitchFamily="34" charset="0"/>
                <a:ea typeface="Tajawal" pitchFamily="34" charset="-122"/>
                <a:cs typeface="mohammad bold art 1" pitchFamily="2" charset="-78"/>
              </a:rPr>
              <a:t>التنسيق مع مدير الصندوق لضبط العمليات وفق الحد الأدنى.</a:t>
            </a:r>
          </a:p>
          <a:p>
            <a:pPr marL="171450" indent="-171450" algn="r" rtl="1">
              <a:lnSpc>
                <a:spcPct val="120000"/>
              </a:lnSpc>
              <a:buFont typeface="Wingdings" panose="05000000000000000000" pitchFamily="2" charset="2"/>
              <a:buChar char="§"/>
            </a:pPr>
            <a:r>
              <a:rPr lang="ar-KW" sz="1100" dirty="0">
                <a:solidFill>
                  <a:srgbClr val="444444"/>
                </a:solidFill>
                <a:latin typeface="Tajawal" pitchFamily="34" charset="0"/>
                <a:ea typeface="Tajawal" pitchFamily="34" charset="-122"/>
                <a:cs typeface="mohammad bold art 1" pitchFamily="2" charset="-78"/>
              </a:rPr>
              <a:t> التعامل مع المكونات لتنفيذ العمليات بشكل يتناسب مع الوحدات المطلوبة.</a:t>
            </a:r>
          </a:p>
        </p:txBody>
      </p:sp>
      <p:sp>
        <p:nvSpPr>
          <p:cNvPr id="40" name="Text 16">
            <a:extLst>
              <a:ext uri="{FF2B5EF4-FFF2-40B4-BE49-F238E27FC236}">
                <a16:creationId xmlns:a16="http://schemas.microsoft.com/office/drawing/2014/main" id="{F7D6A174-5879-85D8-6BBA-4254526D6E9E}"/>
              </a:ext>
            </a:extLst>
          </p:cNvPr>
          <p:cNvSpPr/>
          <p:nvPr/>
        </p:nvSpPr>
        <p:spPr>
          <a:xfrm>
            <a:off x="2016011" y="2063385"/>
            <a:ext cx="1491258" cy="184666"/>
          </a:xfrm>
          <a:prstGeom prst="rect">
            <a:avLst/>
          </a:prstGeom>
          <a:noFill/>
          <a:ln/>
        </p:spPr>
        <p:txBody>
          <a:bodyPr wrap="square" lIns="0" tIns="0" rIns="0" bIns="0" rtlCol="0" anchor="t">
            <a:spAutoFit/>
          </a:bodyPr>
          <a:lstStyle/>
          <a:p>
            <a:pPr marL="0" indent="0" algn="ctr">
              <a:buNone/>
            </a:pPr>
            <a:r>
              <a:rPr lang="ar-KW" sz="1200" b="1" dirty="0">
                <a:solidFill>
                  <a:srgbClr val="12377A"/>
                </a:solidFill>
                <a:latin typeface="Sakkal Majalla" panose="02000000000000000000" pitchFamily="2" charset="-78"/>
                <a:ea typeface="Tajawal ExtraBold" pitchFamily="34" charset="-122"/>
                <a:cs typeface="mohammad bold art 1" pitchFamily="2" charset="-78"/>
              </a:rPr>
              <a:t>صانع السوق</a:t>
            </a:r>
            <a:endParaRPr lang="en-US" sz="1200" dirty="0">
              <a:latin typeface="Sakkal Majalla" panose="02000000000000000000" pitchFamily="2" charset="-78"/>
              <a:cs typeface="mohammad bold art 1" pitchFamily="2" charset="-78"/>
            </a:endParaRPr>
          </a:p>
        </p:txBody>
      </p:sp>
      <p:sp>
        <p:nvSpPr>
          <p:cNvPr id="42" name="Text 6">
            <a:extLst>
              <a:ext uri="{FF2B5EF4-FFF2-40B4-BE49-F238E27FC236}">
                <a16:creationId xmlns:a16="http://schemas.microsoft.com/office/drawing/2014/main" id="{B4A2FBDA-BC78-520F-89B8-DA23A2BFCCB9}"/>
              </a:ext>
            </a:extLst>
          </p:cNvPr>
          <p:cNvSpPr/>
          <p:nvPr/>
        </p:nvSpPr>
        <p:spPr>
          <a:xfrm>
            <a:off x="1047170" y="2373745"/>
            <a:ext cx="3263410" cy="1413464"/>
          </a:xfrm>
          <a:prstGeom prst="rect">
            <a:avLst/>
          </a:prstGeom>
          <a:noFill/>
          <a:ln/>
        </p:spPr>
        <p:txBody>
          <a:bodyPr wrap="square" lIns="0" tIns="0" rIns="249428" bIns="0" rtlCol="0" anchor="t">
            <a:spAutoFit/>
          </a:bodyPr>
          <a:lstStyle/>
          <a:p>
            <a:pPr marL="171450" indent="-171450" algn="r" rtl="1">
              <a:lnSpc>
                <a:spcPct val="120000"/>
              </a:lnSpc>
              <a:buFont typeface="Wingdings" panose="05000000000000000000" pitchFamily="2" charset="2"/>
              <a:buChar char="§"/>
            </a:pPr>
            <a:r>
              <a:rPr lang="ar-KW" sz="1100" dirty="0">
                <a:solidFill>
                  <a:srgbClr val="444444"/>
                </a:solidFill>
                <a:latin typeface="Tajawal" pitchFamily="34" charset="0"/>
                <a:ea typeface="Tajawal" pitchFamily="34" charset="-122"/>
                <a:cs typeface="mohammad bold art 1" pitchFamily="2" charset="-78"/>
              </a:rPr>
              <a:t>ممارسة نشاط صانع السوق على وحدات الصندوق أو وسيط أوراق مالية مؤهل مسجل بعد تسجيله وتعيينه.</a:t>
            </a:r>
          </a:p>
          <a:p>
            <a:pPr marL="171450" indent="-171450" algn="r" rtl="1">
              <a:lnSpc>
                <a:spcPct val="120000"/>
              </a:lnSpc>
              <a:buFont typeface="Wingdings" panose="05000000000000000000" pitchFamily="2" charset="2"/>
              <a:buChar char="§"/>
            </a:pPr>
            <a:r>
              <a:rPr lang="ar-KW" sz="1100" dirty="0">
                <a:solidFill>
                  <a:srgbClr val="444444"/>
                </a:solidFill>
                <a:latin typeface="Tajawal" pitchFamily="34" charset="0"/>
                <a:ea typeface="Tajawal" pitchFamily="34" charset="-122"/>
                <a:cs typeface="mohammad bold art 1" pitchFamily="2" charset="-78"/>
              </a:rPr>
              <a:t>تنفيذ عمليات الاشتراك والاسترداد لمكونات الصندوق.</a:t>
            </a:r>
          </a:p>
          <a:p>
            <a:pPr marL="171450" indent="-171450" algn="r" rtl="1">
              <a:lnSpc>
                <a:spcPct val="120000"/>
              </a:lnSpc>
              <a:buFont typeface="Wingdings" panose="05000000000000000000" pitchFamily="2" charset="2"/>
              <a:buChar char="§"/>
            </a:pPr>
            <a:r>
              <a:rPr lang="ar-KW" sz="1100" dirty="0">
                <a:solidFill>
                  <a:srgbClr val="444444"/>
                </a:solidFill>
                <a:latin typeface="Tajawal" pitchFamily="34" charset="0"/>
                <a:ea typeface="Tajawal" pitchFamily="34" charset="-122"/>
                <a:cs typeface="mohammad bold art 1" pitchFamily="2" charset="-78"/>
              </a:rPr>
              <a:t>توفير السيولة اللازمة للوحدات في البورصة.</a:t>
            </a:r>
          </a:p>
          <a:p>
            <a:pPr marL="171450" indent="-171450" algn="r" rtl="1">
              <a:lnSpc>
                <a:spcPct val="120000"/>
              </a:lnSpc>
              <a:buFont typeface="Wingdings" panose="05000000000000000000" pitchFamily="2" charset="2"/>
              <a:buChar char="§"/>
            </a:pPr>
            <a:r>
              <a:rPr lang="ar-KW" sz="1100" dirty="0">
                <a:solidFill>
                  <a:srgbClr val="444444"/>
                </a:solidFill>
                <a:latin typeface="Tajawal" pitchFamily="34" charset="0"/>
                <a:ea typeface="Tajawal" pitchFamily="34" charset="-122"/>
                <a:cs typeface="mohammad bold art 1" pitchFamily="2" charset="-78"/>
              </a:rPr>
              <a:t>الالتزام بأحكام المادة 2-13 من الكتاب الثالث عشر من لائحة الهيئة وقواعد البورصة.</a:t>
            </a:r>
          </a:p>
        </p:txBody>
      </p:sp>
      <p:sp>
        <p:nvSpPr>
          <p:cNvPr id="47" name="Shape 3">
            <a:extLst>
              <a:ext uri="{FF2B5EF4-FFF2-40B4-BE49-F238E27FC236}">
                <a16:creationId xmlns:a16="http://schemas.microsoft.com/office/drawing/2014/main" id="{0CA6479F-9DEF-3128-C07D-16AFC5EFE085}"/>
              </a:ext>
            </a:extLst>
          </p:cNvPr>
          <p:cNvSpPr/>
          <p:nvPr/>
        </p:nvSpPr>
        <p:spPr>
          <a:xfrm>
            <a:off x="1320801" y="4315053"/>
            <a:ext cx="4357306" cy="1418456"/>
          </a:xfrm>
          <a:prstGeom prst="rect">
            <a:avLst/>
          </a:prstGeom>
          <a:solidFill>
            <a:schemeClr val="bg1">
              <a:lumMod val="95000"/>
            </a:schemeClr>
          </a:solidFill>
          <a:ln/>
        </p:spPr>
        <p:txBody>
          <a:bodyPr/>
          <a:lstStyle/>
          <a:p>
            <a:endParaRPr lang="en-US">
              <a:latin typeface="Sakkal Majalla" panose="02000000000000000000" pitchFamily="2" charset="-78"/>
              <a:cs typeface="Sakkal Majalla" panose="02000000000000000000" pitchFamily="2" charset="-78"/>
            </a:endParaRPr>
          </a:p>
        </p:txBody>
      </p:sp>
      <p:sp>
        <p:nvSpPr>
          <p:cNvPr id="49" name="Shape 3">
            <a:extLst>
              <a:ext uri="{FF2B5EF4-FFF2-40B4-BE49-F238E27FC236}">
                <a16:creationId xmlns:a16="http://schemas.microsoft.com/office/drawing/2014/main" id="{30A17213-FDEE-DE92-8C29-881437E1F497}"/>
              </a:ext>
            </a:extLst>
          </p:cNvPr>
          <p:cNvSpPr/>
          <p:nvPr/>
        </p:nvSpPr>
        <p:spPr>
          <a:xfrm>
            <a:off x="5958268" y="4300216"/>
            <a:ext cx="4357306" cy="1418456"/>
          </a:xfrm>
          <a:prstGeom prst="rect">
            <a:avLst/>
          </a:prstGeom>
          <a:solidFill>
            <a:schemeClr val="bg1">
              <a:lumMod val="95000"/>
            </a:schemeClr>
          </a:solidFill>
          <a:ln/>
        </p:spPr>
        <p:txBody>
          <a:bodyPr/>
          <a:lstStyle/>
          <a:p>
            <a:endParaRPr lang="en-US">
              <a:latin typeface="Sakkal Majalla" panose="02000000000000000000" pitchFamily="2" charset="-78"/>
              <a:cs typeface="Sakkal Majalla" panose="02000000000000000000" pitchFamily="2" charset="-78"/>
            </a:endParaRPr>
          </a:p>
        </p:txBody>
      </p:sp>
      <p:sp>
        <p:nvSpPr>
          <p:cNvPr id="50" name="Text 16">
            <a:extLst>
              <a:ext uri="{FF2B5EF4-FFF2-40B4-BE49-F238E27FC236}">
                <a16:creationId xmlns:a16="http://schemas.microsoft.com/office/drawing/2014/main" id="{FB3BC02A-CA9E-9126-1FBD-9ABE11250B28}"/>
              </a:ext>
            </a:extLst>
          </p:cNvPr>
          <p:cNvSpPr/>
          <p:nvPr/>
        </p:nvSpPr>
        <p:spPr>
          <a:xfrm>
            <a:off x="7462241" y="4383062"/>
            <a:ext cx="1491258" cy="184666"/>
          </a:xfrm>
          <a:prstGeom prst="rect">
            <a:avLst/>
          </a:prstGeom>
          <a:noFill/>
          <a:ln/>
        </p:spPr>
        <p:txBody>
          <a:bodyPr wrap="square" lIns="0" tIns="0" rIns="0" bIns="0" rtlCol="0" anchor="t">
            <a:spAutoFit/>
          </a:bodyPr>
          <a:lstStyle/>
          <a:p>
            <a:pPr marL="0" indent="0" algn="ctr">
              <a:buNone/>
            </a:pPr>
            <a:r>
              <a:rPr lang="ar-KW" sz="1200" b="1" dirty="0">
                <a:solidFill>
                  <a:srgbClr val="12377A"/>
                </a:solidFill>
                <a:latin typeface="Sakkal Majalla" panose="02000000000000000000" pitchFamily="2" charset="-78"/>
                <a:ea typeface="Tajawal ExtraBold" pitchFamily="34" charset="-122"/>
                <a:cs typeface="mohammad bold art 1" pitchFamily="2" charset="-78"/>
              </a:rPr>
              <a:t>أمين حفظ</a:t>
            </a:r>
            <a:endParaRPr lang="en-US" sz="1200" dirty="0">
              <a:latin typeface="Sakkal Majalla" panose="02000000000000000000" pitchFamily="2" charset="-78"/>
              <a:cs typeface="mohammad bold art 1" pitchFamily="2" charset="-78"/>
            </a:endParaRPr>
          </a:p>
        </p:txBody>
      </p:sp>
      <p:sp>
        <p:nvSpPr>
          <p:cNvPr id="66" name="Text 16">
            <a:extLst>
              <a:ext uri="{FF2B5EF4-FFF2-40B4-BE49-F238E27FC236}">
                <a16:creationId xmlns:a16="http://schemas.microsoft.com/office/drawing/2014/main" id="{D8513117-845E-0660-0228-16892D527D71}"/>
              </a:ext>
            </a:extLst>
          </p:cNvPr>
          <p:cNvSpPr/>
          <p:nvPr/>
        </p:nvSpPr>
        <p:spPr>
          <a:xfrm>
            <a:off x="2717070" y="4383062"/>
            <a:ext cx="1491258" cy="184666"/>
          </a:xfrm>
          <a:prstGeom prst="rect">
            <a:avLst/>
          </a:prstGeom>
          <a:noFill/>
          <a:ln/>
        </p:spPr>
        <p:txBody>
          <a:bodyPr wrap="square" lIns="0" tIns="0" rIns="0" bIns="0" rtlCol="0" anchor="t">
            <a:spAutoFit/>
          </a:bodyPr>
          <a:lstStyle/>
          <a:p>
            <a:pPr marL="0" indent="0" algn="ctr">
              <a:buNone/>
            </a:pPr>
            <a:r>
              <a:rPr lang="ar-KW" sz="1200" b="1" dirty="0">
                <a:solidFill>
                  <a:srgbClr val="12377A"/>
                </a:solidFill>
                <a:latin typeface="Sakkal Majalla" panose="02000000000000000000" pitchFamily="2" charset="-78"/>
                <a:ea typeface="Tajawal ExtraBold" pitchFamily="34" charset="-122"/>
                <a:cs typeface="mohammad bold art 1" pitchFamily="2" charset="-78"/>
              </a:rPr>
              <a:t>حافظ سجل</a:t>
            </a:r>
            <a:endParaRPr lang="en-US" sz="1200" dirty="0">
              <a:latin typeface="Sakkal Majalla" panose="02000000000000000000" pitchFamily="2" charset="-78"/>
              <a:cs typeface="mohammad bold art 1" pitchFamily="2" charset="-78"/>
            </a:endParaRPr>
          </a:p>
        </p:txBody>
      </p:sp>
      <p:sp>
        <p:nvSpPr>
          <p:cNvPr id="67" name="Text 6">
            <a:extLst>
              <a:ext uri="{FF2B5EF4-FFF2-40B4-BE49-F238E27FC236}">
                <a16:creationId xmlns:a16="http://schemas.microsoft.com/office/drawing/2014/main" id="{7002AF5D-274E-F98A-895E-574C7768EA1F}"/>
              </a:ext>
            </a:extLst>
          </p:cNvPr>
          <p:cNvSpPr/>
          <p:nvPr/>
        </p:nvSpPr>
        <p:spPr>
          <a:xfrm>
            <a:off x="1320800" y="4670570"/>
            <a:ext cx="4411209" cy="1007199"/>
          </a:xfrm>
          <a:prstGeom prst="rect">
            <a:avLst/>
          </a:prstGeom>
          <a:noFill/>
          <a:ln/>
        </p:spPr>
        <p:txBody>
          <a:bodyPr wrap="square" lIns="0" tIns="0" rIns="249428" bIns="0" rtlCol="0" anchor="t">
            <a:spAutoFit/>
          </a:bodyPr>
          <a:lstStyle/>
          <a:p>
            <a:pPr marL="171450" indent="-171450" algn="r" rtl="1">
              <a:lnSpc>
                <a:spcPct val="120000"/>
              </a:lnSpc>
              <a:buFont typeface="Wingdings" panose="05000000000000000000" pitchFamily="2" charset="2"/>
              <a:buChar char="§"/>
            </a:pPr>
            <a:r>
              <a:rPr lang="ar-KW" sz="1100" dirty="0">
                <a:solidFill>
                  <a:srgbClr val="444444"/>
                </a:solidFill>
                <a:latin typeface="Tajawal" pitchFamily="34" charset="0"/>
                <a:ea typeface="Tajawal" pitchFamily="34" charset="-122"/>
                <a:cs typeface="mohammad bold art 1" pitchFamily="2" charset="-78"/>
              </a:rPr>
              <a:t>نقل ملكية سلة مكونات الوحدات بالتنسيق مع أمين الحفظ ووكالة المقاصة.</a:t>
            </a:r>
          </a:p>
          <a:p>
            <a:pPr marL="171450" indent="-171450" algn="r" rtl="1">
              <a:lnSpc>
                <a:spcPct val="120000"/>
              </a:lnSpc>
              <a:buFont typeface="Wingdings" panose="05000000000000000000" pitchFamily="2" charset="2"/>
              <a:buChar char="§"/>
            </a:pPr>
            <a:r>
              <a:rPr lang="ar-KW" sz="1100" dirty="0">
                <a:solidFill>
                  <a:srgbClr val="444444"/>
                </a:solidFill>
                <a:latin typeface="Tajawal" pitchFamily="34" charset="0"/>
                <a:ea typeface="Tajawal" pitchFamily="34" charset="-122"/>
                <a:cs typeface="mohammad bold art 1" pitchFamily="2" charset="-78"/>
              </a:rPr>
              <a:t>إصدار الوحدات وإيداعها في حساب المكتتبين في حالة الاشتراك.</a:t>
            </a:r>
          </a:p>
          <a:p>
            <a:pPr marL="171450" indent="-171450" algn="r" rtl="1">
              <a:lnSpc>
                <a:spcPct val="120000"/>
              </a:lnSpc>
              <a:buFont typeface="Wingdings" panose="05000000000000000000" pitchFamily="2" charset="2"/>
              <a:buChar char="§"/>
            </a:pPr>
            <a:r>
              <a:rPr lang="ar-KW" sz="1100" dirty="0">
                <a:solidFill>
                  <a:srgbClr val="444444"/>
                </a:solidFill>
                <a:latin typeface="Tajawal" pitchFamily="34" charset="0"/>
                <a:ea typeface="Tajawal" pitchFamily="34" charset="-122"/>
                <a:cs typeface="mohammad bold art 1" pitchFamily="2" charset="-78"/>
              </a:rPr>
              <a:t>إلغاء الوحدات من حساب المفوض مقابل نقل ملكية السلة في حالة الاسترداد.</a:t>
            </a:r>
          </a:p>
        </p:txBody>
      </p:sp>
      <p:pic>
        <p:nvPicPr>
          <p:cNvPr id="68" name="Image 5" descr="preencoded.png">
            <a:extLst>
              <a:ext uri="{FF2B5EF4-FFF2-40B4-BE49-F238E27FC236}">
                <a16:creationId xmlns:a16="http://schemas.microsoft.com/office/drawing/2014/main" id="{16440F62-0AD5-BF14-3A32-AF822BA8A880}"/>
              </a:ext>
            </a:extLst>
          </p:cNvPr>
          <p:cNvPicPr>
            <a:picLocks noChangeAspect="1"/>
          </p:cNvPicPr>
          <p:nvPr/>
        </p:nvPicPr>
        <p:blipFill>
          <a:blip r:embed="rId8"/>
          <a:stretch>
            <a:fillRect/>
          </a:stretch>
        </p:blipFill>
        <p:spPr>
          <a:xfrm>
            <a:off x="3856477" y="4319011"/>
            <a:ext cx="258324" cy="258324"/>
          </a:xfrm>
          <a:prstGeom prst="rect">
            <a:avLst/>
          </a:prstGeom>
        </p:spPr>
      </p:pic>
      <p:pic>
        <p:nvPicPr>
          <p:cNvPr id="69" name="Image 4" descr="preencoded.png">
            <a:extLst>
              <a:ext uri="{FF2B5EF4-FFF2-40B4-BE49-F238E27FC236}">
                <a16:creationId xmlns:a16="http://schemas.microsoft.com/office/drawing/2014/main" id="{4E249F3A-E9B5-BA83-AEF1-5247627F12B3}"/>
              </a:ext>
            </a:extLst>
          </p:cNvPr>
          <p:cNvPicPr>
            <a:picLocks noChangeAspect="1"/>
          </p:cNvPicPr>
          <p:nvPr/>
        </p:nvPicPr>
        <p:blipFill>
          <a:blip r:embed="rId9"/>
          <a:stretch>
            <a:fillRect/>
          </a:stretch>
        </p:blipFill>
        <p:spPr>
          <a:xfrm>
            <a:off x="3169594" y="2036706"/>
            <a:ext cx="246706" cy="246706"/>
          </a:xfrm>
          <a:prstGeom prst="rect">
            <a:avLst/>
          </a:prstGeom>
        </p:spPr>
      </p:pic>
      <p:pic>
        <p:nvPicPr>
          <p:cNvPr id="70" name="Image 3" descr="preencoded.png">
            <a:extLst>
              <a:ext uri="{FF2B5EF4-FFF2-40B4-BE49-F238E27FC236}">
                <a16:creationId xmlns:a16="http://schemas.microsoft.com/office/drawing/2014/main" id="{5254447C-D937-0C45-E1C6-C80F39A00414}"/>
              </a:ext>
            </a:extLst>
          </p:cNvPr>
          <p:cNvPicPr>
            <a:picLocks noChangeAspect="1"/>
          </p:cNvPicPr>
          <p:nvPr/>
        </p:nvPicPr>
        <p:blipFill>
          <a:blip r:embed="rId10"/>
          <a:stretch>
            <a:fillRect/>
          </a:stretch>
        </p:blipFill>
        <p:spPr>
          <a:xfrm>
            <a:off x="6862450" y="2059088"/>
            <a:ext cx="275774" cy="275774"/>
          </a:xfrm>
          <a:prstGeom prst="rect">
            <a:avLst/>
          </a:prstGeom>
        </p:spPr>
      </p:pic>
      <p:pic>
        <p:nvPicPr>
          <p:cNvPr id="72" name="Graphic 71" descr="User with solid fill">
            <a:extLst>
              <a:ext uri="{FF2B5EF4-FFF2-40B4-BE49-F238E27FC236}">
                <a16:creationId xmlns:a16="http://schemas.microsoft.com/office/drawing/2014/main" id="{BF730704-12CD-6B42-6AC1-7554AF6FE1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75989" y="2060761"/>
            <a:ext cx="221999" cy="221999"/>
          </a:xfrm>
          <a:prstGeom prst="rect">
            <a:avLst/>
          </a:prstGeom>
        </p:spPr>
      </p:pic>
      <p:sp>
        <p:nvSpPr>
          <p:cNvPr id="76" name="Text 6">
            <a:extLst>
              <a:ext uri="{FF2B5EF4-FFF2-40B4-BE49-F238E27FC236}">
                <a16:creationId xmlns:a16="http://schemas.microsoft.com/office/drawing/2014/main" id="{079DE4B6-D4BD-8E7E-95E3-648F0DDF0D0D}"/>
              </a:ext>
            </a:extLst>
          </p:cNvPr>
          <p:cNvSpPr/>
          <p:nvPr/>
        </p:nvSpPr>
        <p:spPr>
          <a:xfrm>
            <a:off x="5928177" y="4668353"/>
            <a:ext cx="4411209" cy="609398"/>
          </a:xfrm>
          <a:prstGeom prst="rect">
            <a:avLst/>
          </a:prstGeom>
          <a:noFill/>
          <a:ln/>
        </p:spPr>
        <p:txBody>
          <a:bodyPr wrap="square" lIns="0" tIns="0" rIns="249428" bIns="0" rtlCol="0" anchor="t">
            <a:spAutoFit/>
          </a:bodyPr>
          <a:lstStyle/>
          <a:p>
            <a:pPr marL="171450" indent="-171450" algn="r" rtl="1">
              <a:lnSpc>
                <a:spcPct val="120000"/>
              </a:lnSpc>
              <a:buFont typeface="Wingdings" panose="05000000000000000000" pitchFamily="2" charset="2"/>
              <a:buChar char="§"/>
            </a:pPr>
            <a:r>
              <a:rPr lang="ar-KW" sz="1100" dirty="0">
                <a:solidFill>
                  <a:srgbClr val="444444"/>
                </a:solidFill>
                <a:latin typeface="Tajawal" pitchFamily="34" charset="0"/>
                <a:ea typeface="Tajawal" pitchFamily="34" charset="-122"/>
                <a:cs typeface="mohammad bold art 1" pitchFamily="2" charset="-78"/>
              </a:rPr>
              <a:t>مراجعة طلبات الاكتتاب والاسترداد المقدمة لمدير الصندوق.</a:t>
            </a:r>
          </a:p>
          <a:p>
            <a:pPr marL="171450" indent="-171450" algn="r" rtl="1">
              <a:lnSpc>
                <a:spcPct val="120000"/>
              </a:lnSpc>
              <a:buFont typeface="Wingdings" panose="05000000000000000000" pitchFamily="2" charset="2"/>
              <a:buChar char="§"/>
            </a:pPr>
            <a:r>
              <a:rPr lang="ar-KW" sz="1100" dirty="0">
                <a:solidFill>
                  <a:srgbClr val="444444"/>
                </a:solidFill>
                <a:latin typeface="Tajawal" pitchFamily="34" charset="0"/>
                <a:ea typeface="Tajawal" pitchFamily="34" charset="-122"/>
                <a:cs typeface="mohammad bold art 1" pitchFamily="2" charset="-78"/>
              </a:rPr>
              <a:t>حفظ سلة مكونات الوحدات مع المبالغ النقدية المودعة.</a:t>
            </a:r>
          </a:p>
          <a:p>
            <a:pPr marL="171450" indent="-171450" algn="r" rtl="1">
              <a:lnSpc>
                <a:spcPct val="120000"/>
              </a:lnSpc>
              <a:buFont typeface="Wingdings" panose="05000000000000000000" pitchFamily="2" charset="2"/>
              <a:buChar char="§"/>
            </a:pPr>
            <a:r>
              <a:rPr lang="en-US" sz="1100" dirty="0">
                <a:solidFill>
                  <a:srgbClr val="444444"/>
                </a:solidFill>
                <a:latin typeface="Tajawal" pitchFamily="34" charset="0"/>
                <a:ea typeface="Tajawal" pitchFamily="34" charset="-122"/>
                <a:cs typeface="mohammad bold art 1" pitchFamily="2" charset="-78"/>
              </a:rPr>
              <a:t>التنسيق لنقل ملكية سلة المكونات وإيداعها</a:t>
            </a:r>
            <a:r>
              <a:rPr lang="ar-KW" sz="1100" dirty="0">
                <a:solidFill>
                  <a:srgbClr val="444444"/>
                </a:solidFill>
                <a:latin typeface="Tajawal" pitchFamily="34" charset="0"/>
                <a:ea typeface="Tajawal" pitchFamily="34" charset="-122"/>
                <a:cs typeface="mohammad bold art 1" pitchFamily="2" charset="-78"/>
              </a:rPr>
              <a:t>.</a:t>
            </a:r>
            <a:endParaRPr lang="en-US" sz="1100" dirty="0">
              <a:solidFill>
                <a:srgbClr val="444444"/>
              </a:solidFill>
              <a:latin typeface="Tajawal" pitchFamily="34" charset="0"/>
              <a:ea typeface="Tajawal" pitchFamily="34" charset="-122"/>
              <a:cs typeface="mohammad bold art 1" pitchFamily="2" charset="-78"/>
            </a:endParaRPr>
          </a:p>
        </p:txBody>
      </p:sp>
      <p:pic>
        <p:nvPicPr>
          <p:cNvPr id="78" name="Graphic 77" descr="Employee badge with solid fill">
            <a:extLst>
              <a:ext uri="{FF2B5EF4-FFF2-40B4-BE49-F238E27FC236}">
                <a16:creationId xmlns:a16="http://schemas.microsoft.com/office/drawing/2014/main" id="{D0DB58E3-E47A-2A07-3616-1E0DECFBD4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96162" y="4266211"/>
            <a:ext cx="324000" cy="324000"/>
          </a:xfrm>
          <a:prstGeom prst="rect">
            <a:avLst/>
          </a:prstGeom>
        </p:spPr>
      </p:pic>
    </p:spTree>
    <p:extLst>
      <p:ext uri="{BB962C8B-B14F-4D97-AF65-F5344CB8AC3E}">
        <p14:creationId xmlns:p14="http://schemas.microsoft.com/office/powerpoint/2010/main" val="2809808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A62C8-02FD-1691-3D6A-C0BF67E0F72A}"/>
            </a:ext>
          </a:extLst>
        </p:cNvPr>
        <p:cNvGrpSpPr/>
        <p:nvPr/>
      </p:nvGrpSpPr>
      <p:grpSpPr>
        <a:xfrm>
          <a:off x="0" y="0"/>
          <a:ext cx="0" cy="0"/>
          <a:chOff x="0" y="0"/>
          <a:chExt cx="0" cy="0"/>
        </a:xfrm>
      </p:grpSpPr>
      <p:sp>
        <p:nvSpPr>
          <p:cNvPr id="37" name="TextBox 36">
            <a:extLst>
              <a:ext uri="{FF2B5EF4-FFF2-40B4-BE49-F238E27FC236}">
                <a16:creationId xmlns:a16="http://schemas.microsoft.com/office/drawing/2014/main" id="{E60AD759-94B7-F9C0-7632-97F6DE780F38}"/>
              </a:ext>
            </a:extLst>
          </p:cNvPr>
          <p:cNvSpPr txBox="1"/>
          <p:nvPr/>
        </p:nvSpPr>
        <p:spPr>
          <a:xfrm>
            <a:off x="9774696" y="6224729"/>
            <a:ext cx="2261937" cy="529389"/>
          </a:xfrm>
          <a:prstGeom prst="rect">
            <a:avLst/>
          </a:prstGeom>
        </p:spPr>
        <p:txBody>
          <a:bodyPr vert="horz" wrap="square" lIns="0" tIns="0" rIns="0" bIns="0" rtlCol="0" anchor="t">
            <a:noAutofit/>
          </a:bodyPr>
          <a:lstStyle/>
          <a:p>
            <a:pPr>
              <a:lnSpc>
                <a:spcPct val="125000"/>
              </a:lnSpc>
              <a:spcBef>
                <a:spcPts val="1400"/>
              </a:spcBef>
              <a:buClr>
                <a:srgbClr val="000000"/>
              </a:buClr>
              <a:buFont typeface="Arial"/>
              <a:buNone/>
            </a:pPr>
            <a:endParaRPr lang="en-US" sz="1300" kern="0">
              <a:solidFill>
                <a:srgbClr val="6D6E70"/>
              </a:solidFill>
              <a:latin typeface="Open Sans" charset="0"/>
              <a:ea typeface="Open Sans" charset="0"/>
              <a:cs typeface="Open Sans" charset="0"/>
              <a:sym typeface="Arial"/>
            </a:endParaRPr>
          </a:p>
        </p:txBody>
      </p:sp>
      <p:sp>
        <p:nvSpPr>
          <p:cNvPr id="11" name="Slide Number Placeholder 10">
            <a:extLst>
              <a:ext uri="{FF2B5EF4-FFF2-40B4-BE49-F238E27FC236}">
                <a16:creationId xmlns:a16="http://schemas.microsoft.com/office/drawing/2014/main" id="{C1A30E1C-7F1A-12AE-836A-1427D19DE21E}"/>
              </a:ext>
            </a:extLst>
          </p:cNvPr>
          <p:cNvSpPr>
            <a:spLocks noGrp="1"/>
          </p:cNvSpPr>
          <p:nvPr>
            <p:ph type="sldNum" sz="quarter" idx="12"/>
          </p:nvPr>
        </p:nvSpPr>
        <p:spPr/>
        <p:txBody>
          <a:bodyPr/>
          <a:lstStyle/>
          <a:p>
            <a:fld id="{B99D4975-D9DB-458B-8863-3206EBA360EF}" type="slidenum">
              <a:rPr lang="en-US" smtClean="0"/>
              <a:t>12</a:t>
            </a:fld>
            <a:endParaRPr lang="en-US"/>
          </a:p>
        </p:txBody>
      </p:sp>
      <p:sp>
        <p:nvSpPr>
          <p:cNvPr id="6" name="Rectangle 5">
            <a:extLst>
              <a:ext uri="{FF2B5EF4-FFF2-40B4-BE49-F238E27FC236}">
                <a16:creationId xmlns:a16="http://schemas.microsoft.com/office/drawing/2014/main" id="{C41D0F02-591E-6FA0-843D-D3AFD7B83C2B}"/>
              </a:ext>
            </a:extLst>
          </p:cNvPr>
          <p:cNvSpPr/>
          <p:nvPr/>
        </p:nvSpPr>
        <p:spPr bwMode="auto">
          <a:xfrm>
            <a:off x="870713" y="1648342"/>
            <a:ext cx="3474946" cy="356009"/>
          </a:xfrm>
          <a:prstGeom prst="rect">
            <a:avLst/>
          </a:prstGeom>
          <a:no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defTabSz="995338" fontAlgn="base">
              <a:spcBef>
                <a:spcPct val="0"/>
              </a:spcBef>
              <a:spcAft>
                <a:spcPct val="0"/>
              </a:spcAft>
              <a:defRPr/>
            </a:pPr>
            <a:endParaRPr lang="en-US" sz="8800">
              <a:solidFill>
                <a:srgbClr val="002060"/>
              </a:solidFill>
              <a:latin typeface="Segoe UI Semilight" panose="020B0402040204020203" pitchFamily="34" charset="0"/>
              <a:cs typeface="Segoe UI Semilight" panose="020B0402040204020203" pitchFamily="34" charset="0"/>
              <a:sym typeface="Arial"/>
            </a:endParaRPr>
          </a:p>
        </p:txBody>
      </p:sp>
      <p:sp>
        <p:nvSpPr>
          <p:cNvPr id="19" name="TextBox 18">
            <a:extLst>
              <a:ext uri="{FF2B5EF4-FFF2-40B4-BE49-F238E27FC236}">
                <a16:creationId xmlns:a16="http://schemas.microsoft.com/office/drawing/2014/main" id="{F35D9650-062F-00C1-61AB-A823FDADE1C9}"/>
              </a:ext>
            </a:extLst>
          </p:cNvPr>
          <p:cNvSpPr txBox="1"/>
          <p:nvPr/>
        </p:nvSpPr>
        <p:spPr>
          <a:xfrm>
            <a:off x="6953372" y="3113900"/>
            <a:ext cx="4063385" cy="722505"/>
          </a:xfrm>
          <a:prstGeom prst="rect">
            <a:avLst/>
          </a:prstGeom>
          <a:noFill/>
          <a:ln>
            <a:solidFill>
              <a:srgbClr val="AF882D"/>
            </a:solidFill>
          </a:ln>
        </p:spPr>
        <p:txBody>
          <a:bodyPr wrap="square" rtlCol="1">
            <a:spAutoFit/>
          </a:bodyPr>
          <a:lstStyle/>
          <a:p>
            <a:pPr algn="just" rtl="1">
              <a:lnSpc>
                <a:spcPct val="115000"/>
              </a:lnSpc>
              <a:spcAft>
                <a:spcPts val="800"/>
              </a:spcAft>
            </a:pPr>
            <a:r>
              <a:rPr lang="en-US" sz="1100" dirty="0">
                <a:latin typeface="Cairo" pitchFamily="34" charset="0"/>
                <a:ea typeface="Cairo" pitchFamily="34" charset="-122"/>
                <a:cs typeface="mohammad bold art 1" pitchFamily="2" charset="-78"/>
              </a:rPr>
              <a:t> </a:t>
            </a:r>
            <a:r>
              <a:rPr lang="ar-SA" sz="1200" dirty="0">
                <a:latin typeface="Cairo" pitchFamily="34" charset="0"/>
                <a:ea typeface="Cairo" pitchFamily="34" charset="-122"/>
                <a:cs typeface="mohammad bold art 1" pitchFamily="2" charset="-78"/>
              </a:rPr>
              <a:t>يتضمن هيكل الصندوق مقدمي خدمات إضافيين مثل المفوض بالاشتراك وصانع السوق، مع جواز الجمع بين بعض هذه المهام وفق ضوابط محددة</a:t>
            </a:r>
            <a:endParaRPr lang="en-US" sz="1200" dirty="0">
              <a:latin typeface="Cairo" pitchFamily="34" charset="0"/>
              <a:ea typeface="Cairo" pitchFamily="34" charset="-122"/>
              <a:cs typeface="mohammad bold art 1" pitchFamily="2" charset="-78"/>
            </a:endParaRPr>
          </a:p>
        </p:txBody>
      </p:sp>
      <p:sp>
        <p:nvSpPr>
          <p:cNvPr id="20" name="TextBox 19">
            <a:extLst>
              <a:ext uri="{FF2B5EF4-FFF2-40B4-BE49-F238E27FC236}">
                <a16:creationId xmlns:a16="http://schemas.microsoft.com/office/drawing/2014/main" id="{AADC89A0-368D-252E-F033-A5AC54907003}"/>
              </a:ext>
            </a:extLst>
          </p:cNvPr>
          <p:cNvSpPr txBox="1"/>
          <p:nvPr/>
        </p:nvSpPr>
        <p:spPr>
          <a:xfrm>
            <a:off x="6972423" y="4012424"/>
            <a:ext cx="4028932" cy="970266"/>
          </a:xfrm>
          <a:prstGeom prst="rect">
            <a:avLst/>
          </a:prstGeom>
          <a:noFill/>
          <a:ln>
            <a:solidFill>
              <a:srgbClr val="AF882D"/>
            </a:solidFill>
          </a:ln>
        </p:spPr>
        <p:txBody>
          <a:bodyPr wrap="square" rtlCol="1">
            <a:spAutoFit/>
          </a:bodyPr>
          <a:lstStyle/>
          <a:p>
            <a:pPr algn="just" rtl="1">
              <a:lnSpc>
                <a:spcPct val="115000"/>
              </a:lnSpc>
              <a:spcAft>
                <a:spcPts val="800"/>
              </a:spcAft>
            </a:pPr>
            <a:r>
              <a:rPr lang="ar-SA" sz="1200" dirty="0">
                <a:latin typeface="Cairo" pitchFamily="34" charset="0"/>
                <a:ea typeface="Cairo" pitchFamily="34" charset="-122"/>
                <a:cs typeface="mohammad bold art 1" pitchFamily="2" charset="-78"/>
              </a:rPr>
              <a:t>تقويم أصول صندوق المؤشرات المتداول في نهاية كل يوم من أيام التداول في البورصة، وتعرض صافي قيمة الأصول للوحدة الواحدة </a:t>
            </a:r>
            <a:r>
              <a:rPr lang="en-US" sz="1100" dirty="0">
                <a:latin typeface="Cairo" pitchFamily="34" charset="0"/>
                <a:ea typeface="Cairo" pitchFamily="34" charset="-122"/>
                <a:cs typeface="mohammad bold art 1" pitchFamily="2" charset="-78"/>
              </a:rPr>
              <a:t>(</a:t>
            </a:r>
            <a:r>
              <a:rPr lang="en-US" sz="1200" dirty="0">
                <a:latin typeface="Sakkal Majalla" panose="02000000000000000000" pitchFamily="2" charset="-78"/>
                <a:ea typeface="Cairo" pitchFamily="34" charset="-122"/>
                <a:cs typeface="Sakkal Majalla" panose="02000000000000000000" pitchFamily="2" charset="-78"/>
              </a:rPr>
              <a:t>NAV</a:t>
            </a:r>
            <a:r>
              <a:rPr lang="en-US" sz="1100" dirty="0">
                <a:latin typeface="Cairo" pitchFamily="34" charset="0"/>
                <a:ea typeface="Cairo" pitchFamily="34" charset="-122"/>
                <a:cs typeface="mohammad bold art 1" pitchFamily="2" charset="-78"/>
              </a:rPr>
              <a:t>) </a:t>
            </a:r>
            <a:r>
              <a:rPr lang="ar-KW" sz="1100" dirty="0">
                <a:latin typeface="Cairo" pitchFamily="34" charset="0"/>
                <a:ea typeface="Cairo" pitchFamily="34" charset="-122"/>
                <a:cs typeface="mohammad bold art 1" pitchFamily="2" charset="-78"/>
              </a:rPr>
              <a:t> </a:t>
            </a:r>
            <a:r>
              <a:rPr lang="ar-SA" sz="1200" dirty="0">
                <a:latin typeface="Cairo" pitchFamily="34" charset="0"/>
                <a:ea typeface="Cairo" pitchFamily="34" charset="-122"/>
                <a:cs typeface="mohammad bold art 1" pitchFamily="2" charset="-78"/>
              </a:rPr>
              <a:t>على موقع البورصة الإلكتروني في موعد أقصاه </a:t>
            </a:r>
            <a:r>
              <a:rPr lang="ar-KW" sz="1200" dirty="0">
                <a:latin typeface="Cairo" pitchFamily="34" charset="0"/>
                <a:ea typeface="Cairo" pitchFamily="34" charset="-122"/>
                <a:cs typeface="mohammad bold art 1" pitchFamily="2" charset="-78"/>
              </a:rPr>
              <a:t>15 </a:t>
            </a:r>
            <a:r>
              <a:rPr lang="ar-SA" sz="1200" dirty="0">
                <a:latin typeface="Cairo" pitchFamily="34" charset="0"/>
                <a:ea typeface="Cairo" pitchFamily="34" charset="-122"/>
                <a:cs typeface="mohammad bold art 1" pitchFamily="2" charset="-78"/>
              </a:rPr>
              <a:t>دقيقة قبل بداية جلسة التداول التالية</a:t>
            </a:r>
            <a:endParaRPr lang="en-US" sz="1200" dirty="0">
              <a:latin typeface="Cairo" pitchFamily="34" charset="0"/>
              <a:ea typeface="Cairo" pitchFamily="34" charset="-122"/>
              <a:cs typeface="mohammad bold art 1" pitchFamily="2" charset="-78"/>
            </a:endParaRPr>
          </a:p>
        </p:txBody>
      </p:sp>
      <p:sp>
        <p:nvSpPr>
          <p:cNvPr id="21" name="TextBox 20">
            <a:extLst>
              <a:ext uri="{FF2B5EF4-FFF2-40B4-BE49-F238E27FC236}">
                <a16:creationId xmlns:a16="http://schemas.microsoft.com/office/drawing/2014/main" id="{A3BC7E07-A1C6-A6EA-7909-37AB8D354F0C}"/>
              </a:ext>
            </a:extLst>
          </p:cNvPr>
          <p:cNvSpPr txBox="1"/>
          <p:nvPr/>
        </p:nvSpPr>
        <p:spPr>
          <a:xfrm>
            <a:off x="738875" y="3555842"/>
            <a:ext cx="4158346" cy="297774"/>
          </a:xfrm>
          <a:prstGeom prst="rect">
            <a:avLst/>
          </a:prstGeom>
          <a:noFill/>
          <a:ln>
            <a:solidFill>
              <a:srgbClr val="AF882D"/>
            </a:solidFill>
          </a:ln>
        </p:spPr>
        <p:txBody>
          <a:bodyPr wrap="square" rtlCol="1">
            <a:spAutoFit/>
          </a:bodyPr>
          <a:lstStyle/>
          <a:p>
            <a:pPr algn="just" rtl="1">
              <a:lnSpc>
                <a:spcPct val="115000"/>
              </a:lnSpc>
              <a:spcAft>
                <a:spcPts val="800"/>
              </a:spcAft>
            </a:pPr>
            <a:r>
              <a:rPr lang="ar-SA" sz="1200" dirty="0">
                <a:latin typeface="Cairo" pitchFamily="34" charset="0"/>
                <a:ea typeface="Cairo" pitchFamily="34" charset="-122"/>
                <a:cs typeface="mohammad bold art 1" pitchFamily="2" charset="-78"/>
              </a:rPr>
              <a:t>تنظيم آليات وقف التداول على أحد مكونات المؤشر</a:t>
            </a:r>
            <a:endParaRPr lang="en-US" sz="1200" dirty="0">
              <a:latin typeface="Cairo" pitchFamily="34" charset="0"/>
              <a:ea typeface="Cairo" pitchFamily="34" charset="-122"/>
              <a:cs typeface="mohammad bold art 1" pitchFamily="2" charset="-78"/>
            </a:endParaRPr>
          </a:p>
        </p:txBody>
      </p:sp>
      <p:sp>
        <p:nvSpPr>
          <p:cNvPr id="26" name="TextBox 25">
            <a:extLst>
              <a:ext uri="{FF2B5EF4-FFF2-40B4-BE49-F238E27FC236}">
                <a16:creationId xmlns:a16="http://schemas.microsoft.com/office/drawing/2014/main" id="{6BF10DB1-E71B-EADB-F5FB-46719DF26D54}"/>
              </a:ext>
            </a:extLst>
          </p:cNvPr>
          <p:cNvSpPr txBox="1"/>
          <p:nvPr/>
        </p:nvSpPr>
        <p:spPr>
          <a:xfrm>
            <a:off x="6953372" y="2348079"/>
            <a:ext cx="4047982" cy="510140"/>
          </a:xfrm>
          <a:prstGeom prst="rect">
            <a:avLst/>
          </a:prstGeom>
          <a:noFill/>
          <a:ln>
            <a:solidFill>
              <a:srgbClr val="AF882D"/>
            </a:solidFill>
          </a:ln>
        </p:spPr>
        <p:txBody>
          <a:bodyPr wrap="square" rtlCol="1">
            <a:spAutoFit/>
          </a:bodyPr>
          <a:lstStyle/>
          <a:p>
            <a:pPr algn="just" rtl="1">
              <a:lnSpc>
                <a:spcPct val="115000"/>
              </a:lnSpc>
              <a:spcAft>
                <a:spcPts val="800"/>
              </a:spcAft>
            </a:pPr>
            <a:r>
              <a:rPr lang="ar-SA" sz="1200" dirty="0">
                <a:latin typeface="Cairo" pitchFamily="34" charset="0"/>
                <a:ea typeface="Cairo" pitchFamily="34" charset="-122"/>
                <a:cs typeface="mohammad bold art 1" pitchFamily="2" charset="-78"/>
              </a:rPr>
              <a:t>انشاء وحدات صندوق المؤشرات المتداول مقابل سلة من الأصول مع اتاحة الاشتراك العيني للصندوق</a:t>
            </a:r>
            <a:endParaRPr lang="en-US" sz="1200" dirty="0">
              <a:latin typeface="Cairo" pitchFamily="34" charset="0"/>
              <a:ea typeface="Cairo" pitchFamily="34" charset="-122"/>
              <a:cs typeface="mohammad bold art 1" pitchFamily="2" charset="-78"/>
            </a:endParaRPr>
          </a:p>
        </p:txBody>
      </p:sp>
      <p:sp>
        <p:nvSpPr>
          <p:cNvPr id="28" name="TextBox 27">
            <a:extLst>
              <a:ext uri="{FF2B5EF4-FFF2-40B4-BE49-F238E27FC236}">
                <a16:creationId xmlns:a16="http://schemas.microsoft.com/office/drawing/2014/main" id="{F3A12F50-A4C9-998A-E15B-FFA78FC9B899}"/>
              </a:ext>
            </a:extLst>
          </p:cNvPr>
          <p:cNvSpPr txBox="1"/>
          <p:nvPr/>
        </p:nvSpPr>
        <p:spPr>
          <a:xfrm>
            <a:off x="702527" y="2698733"/>
            <a:ext cx="4205450" cy="510140"/>
          </a:xfrm>
          <a:prstGeom prst="rect">
            <a:avLst/>
          </a:prstGeom>
          <a:noFill/>
          <a:ln>
            <a:solidFill>
              <a:srgbClr val="AF882D"/>
            </a:solidFill>
          </a:ln>
        </p:spPr>
        <p:txBody>
          <a:bodyPr wrap="square" rtlCol="1">
            <a:spAutoFit/>
          </a:bodyPr>
          <a:lstStyle/>
          <a:p>
            <a:pPr algn="r" rtl="1">
              <a:lnSpc>
                <a:spcPct val="115000"/>
              </a:lnSpc>
              <a:spcAft>
                <a:spcPts val="800"/>
              </a:spcAft>
            </a:pPr>
            <a:r>
              <a:rPr lang="ar-SA" sz="1200" dirty="0">
                <a:latin typeface="Cairo" pitchFamily="34" charset="0"/>
                <a:ea typeface="Cairo" pitchFamily="34" charset="-122"/>
                <a:cs typeface="mohammad bold art 1" pitchFamily="2" charset="-78"/>
              </a:rPr>
              <a:t>اتاحة عمليات اقراض واقتراض الأوراق المالية وبحد أقصى ما نسبته </a:t>
            </a:r>
            <a:r>
              <a:rPr lang="ar-KW" sz="1200" dirty="0">
                <a:latin typeface="Cairo" pitchFamily="34" charset="0"/>
                <a:ea typeface="Cairo" pitchFamily="34" charset="-122"/>
                <a:cs typeface="mohammad bold art 1" pitchFamily="2" charset="-78"/>
              </a:rPr>
              <a:t>25% من</a:t>
            </a:r>
            <a:r>
              <a:rPr lang="ar-SA" sz="1200" dirty="0">
                <a:latin typeface="Cairo" pitchFamily="34" charset="0"/>
                <a:ea typeface="Cairo" pitchFamily="34" charset="-122"/>
                <a:cs typeface="mohammad bold art 1" pitchFamily="2" charset="-78"/>
              </a:rPr>
              <a:t> صافي قيمة أصول الصندوق وفق ضوابط محدد</a:t>
            </a:r>
            <a:endParaRPr lang="en-US" sz="1200" dirty="0">
              <a:latin typeface="Cairo" pitchFamily="34" charset="0"/>
              <a:ea typeface="Cairo" pitchFamily="34" charset="-122"/>
              <a:cs typeface="mohammad bold art 1" pitchFamily="2" charset="-78"/>
            </a:endParaRPr>
          </a:p>
        </p:txBody>
      </p:sp>
      <p:sp>
        <p:nvSpPr>
          <p:cNvPr id="29" name="TextBox 28">
            <a:extLst>
              <a:ext uri="{FF2B5EF4-FFF2-40B4-BE49-F238E27FC236}">
                <a16:creationId xmlns:a16="http://schemas.microsoft.com/office/drawing/2014/main" id="{03594733-E88D-1F49-A645-44AB3B0A2F09}"/>
              </a:ext>
            </a:extLst>
          </p:cNvPr>
          <p:cNvSpPr txBox="1"/>
          <p:nvPr/>
        </p:nvSpPr>
        <p:spPr>
          <a:xfrm>
            <a:off x="702526" y="5067329"/>
            <a:ext cx="4194693" cy="510140"/>
          </a:xfrm>
          <a:prstGeom prst="rect">
            <a:avLst/>
          </a:prstGeom>
          <a:noFill/>
          <a:ln>
            <a:solidFill>
              <a:srgbClr val="AF882D"/>
            </a:solidFill>
          </a:ln>
        </p:spPr>
        <p:txBody>
          <a:bodyPr wrap="square" rtlCol="1">
            <a:spAutoFit/>
          </a:bodyPr>
          <a:lstStyle/>
          <a:p>
            <a:pPr algn="just" rtl="1">
              <a:lnSpc>
                <a:spcPct val="115000"/>
              </a:lnSpc>
              <a:spcAft>
                <a:spcPts val="800"/>
              </a:spcAft>
            </a:pPr>
            <a:r>
              <a:rPr lang="ar-SA" sz="1200" dirty="0">
                <a:latin typeface="Cairo" pitchFamily="34" charset="0"/>
                <a:ea typeface="Cairo" pitchFamily="34" charset="-122"/>
                <a:cs typeface="mohammad bold art 1" pitchFamily="2" charset="-78"/>
              </a:rPr>
              <a:t>تنظيم استثمار الصندوق المغذي في صندوق رئيسي، مع الإفصاح عن المخاطر وضمان اتساق الأهداف الاستثمارية</a:t>
            </a:r>
            <a:endParaRPr lang="en-US" sz="1200" dirty="0">
              <a:latin typeface="Cairo" pitchFamily="34" charset="0"/>
              <a:ea typeface="Cairo" pitchFamily="34" charset="-122"/>
              <a:cs typeface="mohammad bold art 1" pitchFamily="2" charset="-78"/>
            </a:endParaRPr>
          </a:p>
        </p:txBody>
      </p:sp>
      <p:sp>
        <p:nvSpPr>
          <p:cNvPr id="30" name="TextBox 29">
            <a:extLst>
              <a:ext uri="{FF2B5EF4-FFF2-40B4-BE49-F238E27FC236}">
                <a16:creationId xmlns:a16="http://schemas.microsoft.com/office/drawing/2014/main" id="{6D075329-5DB3-70F2-3714-64DD2D09D761}"/>
              </a:ext>
            </a:extLst>
          </p:cNvPr>
          <p:cNvSpPr txBox="1"/>
          <p:nvPr/>
        </p:nvSpPr>
        <p:spPr>
          <a:xfrm>
            <a:off x="711872" y="4211170"/>
            <a:ext cx="4185349" cy="510140"/>
          </a:xfrm>
          <a:prstGeom prst="rect">
            <a:avLst/>
          </a:prstGeom>
          <a:noFill/>
          <a:ln>
            <a:solidFill>
              <a:srgbClr val="AF882D"/>
            </a:solidFill>
          </a:ln>
        </p:spPr>
        <p:txBody>
          <a:bodyPr wrap="square" rtlCol="1">
            <a:spAutoFit/>
          </a:bodyPr>
          <a:lstStyle/>
          <a:p>
            <a:pPr algn="r" rtl="1">
              <a:lnSpc>
                <a:spcPct val="115000"/>
              </a:lnSpc>
              <a:spcAft>
                <a:spcPts val="800"/>
              </a:spcAft>
            </a:pPr>
            <a:r>
              <a:rPr lang="en-US" sz="1100" dirty="0">
                <a:latin typeface="Cairo" pitchFamily="34" charset="0"/>
                <a:ea typeface="Cairo" pitchFamily="34" charset="-122"/>
                <a:cs typeface="mohammad bold art 1" pitchFamily="2" charset="-78"/>
              </a:rPr>
              <a:t> </a:t>
            </a:r>
            <a:r>
              <a:rPr lang="ar-SA" sz="1200" dirty="0">
                <a:latin typeface="Cairo" pitchFamily="34" charset="0"/>
                <a:ea typeface="Cairo" pitchFamily="34" charset="-122"/>
                <a:cs typeface="mohammad bold art 1" pitchFamily="2" charset="-78"/>
              </a:rPr>
              <a:t>جواز ادراج صناديق المؤشرات المتداولة غير الكويتية أو صناديق المؤشرات المتداولة المغذية في البورصة وفقا لشروط معينة</a:t>
            </a:r>
            <a:endParaRPr lang="en-US" sz="1200" dirty="0">
              <a:latin typeface="Cairo" pitchFamily="34" charset="0"/>
              <a:ea typeface="Cairo" pitchFamily="34" charset="-122"/>
              <a:cs typeface="mohammad bold art 1" pitchFamily="2" charset="-78"/>
            </a:endParaRPr>
          </a:p>
        </p:txBody>
      </p:sp>
      <p:sp>
        <p:nvSpPr>
          <p:cNvPr id="31" name="TextBox 30">
            <a:extLst>
              <a:ext uri="{FF2B5EF4-FFF2-40B4-BE49-F238E27FC236}">
                <a16:creationId xmlns:a16="http://schemas.microsoft.com/office/drawing/2014/main" id="{F27ABD42-8E58-93A4-3FA0-8A9A64149181}"/>
              </a:ext>
            </a:extLst>
          </p:cNvPr>
          <p:cNvSpPr txBox="1"/>
          <p:nvPr/>
        </p:nvSpPr>
        <p:spPr>
          <a:xfrm>
            <a:off x="702527" y="1493841"/>
            <a:ext cx="4194694" cy="934871"/>
          </a:xfrm>
          <a:prstGeom prst="rect">
            <a:avLst/>
          </a:prstGeom>
          <a:noFill/>
          <a:ln>
            <a:solidFill>
              <a:srgbClr val="AF882D"/>
            </a:solidFill>
          </a:ln>
        </p:spPr>
        <p:txBody>
          <a:bodyPr wrap="square" rtlCol="1">
            <a:spAutoFit/>
          </a:bodyPr>
          <a:lstStyle/>
          <a:p>
            <a:pPr algn="just" rtl="1">
              <a:lnSpc>
                <a:spcPct val="115000"/>
              </a:lnSpc>
              <a:spcAft>
                <a:spcPts val="800"/>
              </a:spcAft>
            </a:pPr>
            <a:r>
              <a:rPr lang="en-US" sz="1100" dirty="0">
                <a:latin typeface="Cairo" pitchFamily="34" charset="0"/>
                <a:ea typeface="Cairo" pitchFamily="34" charset="-122"/>
                <a:cs typeface="mohammad bold art 1" pitchFamily="2" charset="-78"/>
              </a:rPr>
              <a:t> </a:t>
            </a:r>
            <a:r>
              <a:rPr lang="ar-SA" sz="1200" dirty="0">
                <a:latin typeface="Cairo" pitchFamily="34" charset="0"/>
                <a:ea typeface="Cairo" pitchFamily="34" charset="-122"/>
                <a:cs typeface="mohammad bold art 1" pitchFamily="2" charset="-78"/>
              </a:rPr>
              <a:t>تحديد المؤشر المتبع للصندوق، وضرورة أن يكون المؤشر المتبع من مؤشرات بورصة الكويت، أو من أحد مزودي المؤشرات من بين أعضاء جمعية مزودي المؤشرات وأن يتبع مزود المؤشر قواعد الاتحاد الأوروبي المتعلقة بإعداد المؤشرات</a:t>
            </a:r>
            <a:endParaRPr lang="en-US" sz="1200" dirty="0">
              <a:latin typeface="Cairo" pitchFamily="34" charset="0"/>
              <a:ea typeface="Cairo" pitchFamily="34" charset="-122"/>
              <a:cs typeface="mohammad bold art 1" pitchFamily="2" charset="-78"/>
            </a:endParaRPr>
          </a:p>
        </p:txBody>
      </p:sp>
      <p:sp>
        <p:nvSpPr>
          <p:cNvPr id="32" name="TextBox 31">
            <a:extLst>
              <a:ext uri="{FF2B5EF4-FFF2-40B4-BE49-F238E27FC236}">
                <a16:creationId xmlns:a16="http://schemas.microsoft.com/office/drawing/2014/main" id="{05AC2AF0-09E5-E4BF-9C05-86A01525D65B}"/>
              </a:ext>
            </a:extLst>
          </p:cNvPr>
          <p:cNvSpPr txBox="1"/>
          <p:nvPr/>
        </p:nvSpPr>
        <p:spPr>
          <a:xfrm>
            <a:off x="6972423" y="5092244"/>
            <a:ext cx="4028932" cy="757900"/>
          </a:xfrm>
          <a:prstGeom prst="rect">
            <a:avLst/>
          </a:prstGeom>
          <a:noFill/>
          <a:ln>
            <a:solidFill>
              <a:srgbClr val="AF882D"/>
            </a:solidFill>
          </a:ln>
        </p:spPr>
        <p:txBody>
          <a:bodyPr wrap="square" rtlCol="1">
            <a:spAutoFit/>
          </a:bodyPr>
          <a:lstStyle/>
          <a:p>
            <a:pPr algn="just" rtl="1">
              <a:lnSpc>
                <a:spcPct val="115000"/>
              </a:lnSpc>
              <a:spcAft>
                <a:spcPts val="800"/>
              </a:spcAft>
            </a:pPr>
            <a:r>
              <a:rPr lang="ar-SA" sz="1200" dirty="0">
                <a:latin typeface="Cairo" pitchFamily="34" charset="0"/>
                <a:ea typeface="Cairo" pitchFamily="34" charset="-122"/>
                <a:cs typeface="mohammad bold art 1" pitchFamily="2" charset="-78"/>
              </a:rPr>
              <a:t>احتساب ونشر صافي قيمة الأصول الاسترشادية </a:t>
            </a:r>
            <a:r>
              <a:rPr lang="en-US" sz="1200" dirty="0">
                <a:latin typeface="Cairo" pitchFamily="34" charset="0"/>
                <a:ea typeface="Cairo" pitchFamily="34" charset="-122"/>
                <a:cs typeface="mohammad bold art 1" pitchFamily="2" charset="-78"/>
              </a:rPr>
              <a:t>(</a:t>
            </a:r>
            <a:r>
              <a:rPr lang="en-US" sz="1400" dirty="0" err="1">
                <a:latin typeface="Sakkal Majalla" panose="02000000000000000000" pitchFamily="2" charset="-78"/>
                <a:ea typeface="Cairo" pitchFamily="34" charset="-122"/>
                <a:cs typeface="Sakkal Majalla" panose="02000000000000000000" pitchFamily="2" charset="-78"/>
              </a:rPr>
              <a:t>iNAV</a:t>
            </a:r>
            <a:r>
              <a:rPr lang="en-US" sz="1200" dirty="0">
                <a:latin typeface="Cairo" pitchFamily="34" charset="0"/>
                <a:ea typeface="Cairo" pitchFamily="34" charset="-122"/>
                <a:cs typeface="mohammad bold art 1" pitchFamily="2" charset="-78"/>
              </a:rPr>
              <a:t>) </a:t>
            </a:r>
            <a:r>
              <a:rPr lang="ar-KW" sz="1200" dirty="0">
                <a:latin typeface="Cairo" pitchFamily="34" charset="0"/>
                <a:ea typeface="Cairo" pitchFamily="34" charset="-122"/>
                <a:cs typeface="mohammad bold art 1" pitchFamily="2" charset="-78"/>
              </a:rPr>
              <a:t> </a:t>
            </a:r>
            <a:r>
              <a:rPr lang="ar-SA" sz="1200" dirty="0">
                <a:latin typeface="Cairo" pitchFamily="34" charset="0"/>
                <a:ea typeface="Cairo" pitchFamily="34" charset="-122"/>
                <a:cs typeface="mohammad bold art 1" pitchFamily="2" charset="-78"/>
              </a:rPr>
              <a:t>على موقع البورصة الإلكتروني بشكل مستمر خلال جلسة التداول </a:t>
            </a:r>
            <a:r>
              <a:rPr lang="ar-KW" sz="1200" dirty="0">
                <a:latin typeface="Cairo" pitchFamily="34" charset="0"/>
                <a:ea typeface="Cairo" pitchFamily="34" charset="-122"/>
                <a:cs typeface="mohammad bold art 1" pitchFamily="2" charset="-78"/>
              </a:rPr>
              <a:t>(</a:t>
            </a:r>
            <a:r>
              <a:rPr lang="ar-SA" sz="1200" dirty="0">
                <a:latin typeface="Cairo" pitchFamily="34" charset="0"/>
                <a:ea typeface="Cairo" pitchFamily="34" charset="-122"/>
                <a:cs typeface="mohammad bold art 1" pitchFamily="2" charset="-78"/>
              </a:rPr>
              <a:t>كل </a:t>
            </a:r>
            <a:r>
              <a:rPr lang="ar-KW" sz="1200" dirty="0">
                <a:latin typeface="Cairo" pitchFamily="34" charset="0"/>
                <a:ea typeface="Cairo" pitchFamily="34" charset="-122"/>
                <a:cs typeface="mohammad bold art 1" pitchFamily="2" charset="-78"/>
              </a:rPr>
              <a:t>15 </a:t>
            </a:r>
            <a:r>
              <a:rPr lang="ar-SA" sz="1200" dirty="0">
                <a:latin typeface="Cairo" pitchFamily="34" charset="0"/>
                <a:ea typeface="Cairo" pitchFamily="34" charset="-122"/>
                <a:cs typeface="mohammad bold art 1" pitchFamily="2" charset="-78"/>
              </a:rPr>
              <a:t>ثانية</a:t>
            </a:r>
            <a:r>
              <a:rPr lang="en-US" sz="1200" dirty="0">
                <a:latin typeface="Cairo" pitchFamily="34" charset="0"/>
                <a:ea typeface="Cairo" pitchFamily="34" charset="-122"/>
                <a:cs typeface="mohammad bold art 1" pitchFamily="2" charset="-78"/>
              </a:rPr>
              <a:t>(</a:t>
            </a:r>
          </a:p>
        </p:txBody>
      </p:sp>
      <p:sp>
        <p:nvSpPr>
          <p:cNvPr id="9" name="TextBox 8">
            <a:extLst>
              <a:ext uri="{FF2B5EF4-FFF2-40B4-BE49-F238E27FC236}">
                <a16:creationId xmlns:a16="http://schemas.microsoft.com/office/drawing/2014/main" id="{302C5EFF-EF5F-D7CB-AA8F-F103E8A13715}"/>
              </a:ext>
            </a:extLst>
          </p:cNvPr>
          <p:cNvSpPr txBox="1"/>
          <p:nvPr/>
        </p:nvSpPr>
        <p:spPr>
          <a:xfrm>
            <a:off x="6953372" y="1554839"/>
            <a:ext cx="4047982" cy="510140"/>
          </a:xfrm>
          <a:prstGeom prst="rect">
            <a:avLst/>
          </a:prstGeom>
          <a:noFill/>
          <a:ln>
            <a:solidFill>
              <a:srgbClr val="AF882D"/>
            </a:solidFill>
          </a:ln>
        </p:spPr>
        <p:txBody>
          <a:bodyPr wrap="square">
            <a:spAutoFit/>
          </a:bodyPr>
          <a:lstStyle/>
          <a:p>
            <a:pPr algn="just" rtl="1">
              <a:lnSpc>
                <a:spcPct val="115000"/>
              </a:lnSpc>
              <a:spcAft>
                <a:spcPts val="800"/>
              </a:spcAft>
            </a:pPr>
            <a:r>
              <a:rPr lang="en-US" sz="1100" dirty="0">
                <a:latin typeface="Cairo" pitchFamily="34" charset="0"/>
                <a:ea typeface="Cairo" pitchFamily="34" charset="-122"/>
                <a:cs typeface="mohammad bold art 1" pitchFamily="2" charset="-78"/>
              </a:rPr>
              <a:t> </a:t>
            </a:r>
            <a:r>
              <a:rPr lang="ar-SA" sz="1200" dirty="0">
                <a:latin typeface="Cairo" pitchFamily="34" charset="0"/>
                <a:ea typeface="Cairo" pitchFamily="34" charset="-122"/>
                <a:cs typeface="mohammad bold art 1" pitchFamily="2" charset="-78"/>
              </a:rPr>
              <a:t>وجود </a:t>
            </a:r>
            <a:r>
              <a:rPr lang="en-US" sz="1200" dirty="0">
                <a:latin typeface="Cairo" pitchFamily="34" charset="0"/>
                <a:ea typeface="Cairo" pitchFamily="34" charset="-122"/>
                <a:cs typeface="mohammad bold art 1" pitchFamily="2" charset="-78"/>
              </a:rPr>
              <a:t>“</a:t>
            </a:r>
            <a:r>
              <a:rPr lang="ar-SA" sz="1200" dirty="0">
                <a:latin typeface="Cairo" pitchFamily="34" charset="0"/>
                <a:ea typeface="Cairo" pitchFamily="34" charset="-122"/>
                <a:cs typeface="mohammad bold art 1" pitchFamily="2" charset="-78"/>
              </a:rPr>
              <a:t>خطأ تتبع</a:t>
            </a:r>
            <a:r>
              <a:rPr lang="en-US" sz="1200" dirty="0">
                <a:latin typeface="Cairo" pitchFamily="34" charset="0"/>
                <a:ea typeface="Cairo" pitchFamily="34" charset="-122"/>
                <a:cs typeface="mohammad bold art 1" pitchFamily="2" charset="-78"/>
              </a:rPr>
              <a:t>” </a:t>
            </a:r>
            <a:r>
              <a:rPr lang="ar-SA" sz="1200" dirty="0">
                <a:latin typeface="Cairo" pitchFamily="34" charset="0"/>
                <a:ea typeface="Cairo" pitchFamily="34" charset="-122"/>
                <a:cs typeface="mohammad bold art 1" pitchFamily="2" charset="-78"/>
              </a:rPr>
              <a:t>يعكس مدى دقة محاكاة المؤشر ويمكن المستثمر من تقييم أداء مدير الصندوق</a:t>
            </a:r>
            <a:endParaRPr lang="en-US" sz="1200" dirty="0">
              <a:latin typeface="Cairo" pitchFamily="34" charset="0"/>
              <a:ea typeface="Cairo" pitchFamily="34" charset="-122"/>
              <a:cs typeface="mohammad bold art 1" pitchFamily="2" charset="-78"/>
            </a:endParaRPr>
          </a:p>
        </p:txBody>
      </p:sp>
      <p:pic>
        <p:nvPicPr>
          <p:cNvPr id="16" name="Graphic 15" descr="Bullseye with solid fill">
            <a:extLst>
              <a:ext uri="{FF2B5EF4-FFF2-40B4-BE49-F238E27FC236}">
                <a16:creationId xmlns:a16="http://schemas.microsoft.com/office/drawing/2014/main" id="{ACFCE299-A021-A525-A47E-F683F63C4C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35957" y="1695046"/>
            <a:ext cx="341436" cy="341436"/>
          </a:xfrm>
          <a:prstGeom prst="rect">
            <a:avLst/>
          </a:prstGeom>
        </p:spPr>
      </p:pic>
      <p:pic>
        <p:nvPicPr>
          <p:cNvPr id="18" name="Graphic 17" descr="Tools with solid fill">
            <a:extLst>
              <a:ext uri="{FF2B5EF4-FFF2-40B4-BE49-F238E27FC236}">
                <a16:creationId xmlns:a16="http://schemas.microsoft.com/office/drawing/2014/main" id="{93778402-21FB-85CF-56F2-2EB0E2F22F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54496" y="2435170"/>
            <a:ext cx="322897" cy="322897"/>
          </a:xfrm>
          <a:prstGeom prst="rect">
            <a:avLst/>
          </a:prstGeom>
        </p:spPr>
      </p:pic>
      <p:pic>
        <p:nvPicPr>
          <p:cNvPr id="24" name="Graphic 23" descr="Hierarchy with solid fill">
            <a:extLst>
              <a:ext uri="{FF2B5EF4-FFF2-40B4-BE49-F238E27FC236}">
                <a16:creationId xmlns:a16="http://schemas.microsoft.com/office/drawing/2014/main" id="{04C921F4-B02C-6DE7-38A8-A1AE1B8B55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35958" y="3430689"/>
            <a:ext cx="341435" cy="341435"/>
          </a:xfrm>
          <a:prstGeom prst="rect">
            <a:avLst/>
          </a:prstGeom>
        </p:spPr>
      </p:pic>
      <p:pic>
        <p:nvPicPr>
          <p:cNvPr id="33" name="Graphic 32" descr="Speedometer Low with solid fill">
            <a:extLst>
              <a:ext uri="{FF2B5EF4-FFF2-40B4-BE49-F238E27FC236}">
                <a16:creationId xmlns:a16="http://schemas.microsoft.com/office/drawing/2014/main" id="{B1BF4011-0758-A803-708F-6F216E97F3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12749" y="4297389"/>
            <a:ext cx="322897" cy="322897"/>
          </a:xfrm>
          <a:prstGeom prst="rect">
            <a:avLst/>
          </a:prstGeom>
        </p:spPr>
      </p:pic>
      <p:pic>
        <p:nvPicPr>
          <p:cNvPr id="36" name="Graphic 35" descr="Triangle Ruler with solid fill">
            <a:extLst>
              <a:ext uri="{FF2B5EF4-FFF2-40B4-BE49-F238E27FC236}">
                <a16:creationId xmlns:a16="http://schemas.microsoft.com/office/drawing/2014/main" id="{FB31E899-8CE3-D9A8-7FAD-A9D12499FC5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68504" y="5279271"/>
            <a:ext cx="294879" cy="294879"/>
          </a:xfrm>
          <a:prstGeom prst="rect">
            <a:avLst/>
          </a:prstGeom>
        </p:spPr>
      </p:pic>
      <p:sp>
        <p:nvSpPr>
          <p:cNvPr id="38" name="Rectangle 37" descr="Presentation with Checklist">
            <a:extLst>
              <a:ext uri="{FF2B5EF4-FFF2-40B4-BE49-F238E27FC236}">
                <a16:creationId xmlns:a16="http://schemas.microsoft.com/office/drawing/2014/main" id="{DE04C2DA-C485-FA51-CCFA-446E7DB77C1D}"/>
              </a:ext>
            </a:extLst>
          </p:cNvPr>
          <p:cNvSpPr/>
          <p:nvPr/>
        </p:nvSpPr>
        <p:spPr>
          <a:xfrm>
            <a:off x="5150363" y="1775134"/>
            <a:ext cx="465631" cy="496832"/>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ar-KW"/>
          </a:p>
        </p:txBody>
      </p:sp>
      <p:pic>
        <p:nvPicPr>
          <p:cNvPr id="40" name="Graphic 39" descr="Loan with solid fill">
            <a:extLst>
              <a:ext uri="{FF2B5EF4-FFF2-40B4-BE49-F238E27FC236}">
                <a16:creationId xmlns:a16="http://schemas.microsoft.com/office/drawing/2014/main" id="{02B018E1-D3B5-8B38-9080-D833FB787B3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127178" y="2776381"/>
            <a:ext cx="376891" cy="376891"/>
          </a:xfrm>
          <a:prstGeom prst="rect">
            <a:avLst/>
          </a:prstGeom>
        </p:spPr>
      </p:pic>
      <p:pic>
        <p:nvPicPr>
          <p:cNvPr id="42" name="Graphic 41" descr="Upward trend with solid fill">
            <a:extLst>
              <a:ext uri="{FF2B5EF4-FFF2-40B4-BE49-F238E27FC236}">
                <a16:creationId xmlns:a16="http://schemas.microsoft.com/office/drawing/2014/main" id="{3EE1EA61-A8B2-083E-7ABF-CD2672436E2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108672" y="4414768"/>
            <a:ext cx="376891" cy="376891"/>
          </a:xfrm>
          <a:prstGeom prst="rect">
            <a:avLst/>
          </a:prstGeom>
        </p:spPr>
      </p:pic>
      <p:pic>
        <p:nvPicPr>
          <p:cNvPr id="44" name="Graphic 43" descr="Group brainstorm with solid fill">
            <a:extLst>
              <a:ext uri="{FF2B5EF4-FFF2-40B4-BE49-F238E27FC236}">
                <a16:creationId xmlns:a16="http://schemas.microsoft.com/office/drawing/2014/main" id="{590E01F2-62BB-AFF4-BB75-E24C851F3ED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090495" y="5179967"/>
            <a:ext cx="376892" cy="376892"/>
          </a:xfrm>
          <a:prstGeom prst="rect">
            <a:avLst/>
          </a:prstGeom>
        </p:spPr>
      </p:pic>
      <p:pic>
        <p:nvPicPr>
          <p:cNvPr id="47" name="Graphic 46" descr="Shield Tick with solid fill">
            <a:extLst>
              <a:ext uri="{FF2B5EF4-FFF2-40B4-BE49-F238E27FC236}">
                <a16:creationId xmlns:a16="http://schemas.microsoft.com/office/drawing/2014/main" id="{36209639-0375-F7AD-811F-BACC4E66B3C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122112" y="3555842"/>
            <a:ext cx="381957" cy="381957"/>
          </a:xfrm>
          <a:prstGeom prst="rect">
            <a:avLst/>
          </a:prstGeom>
        </p:spPr>
      </p:pic>
      <p:sp>
        <p:nvSpPr>
          <p:cNvPr id="2" name="Rectangle 1">
            <a:extLst>
              <a:ext uri="{FF2B5EF4-FFF2-40B4-BE49-F238E27FC236}">
                <a16:creationId xmlns:a16="http://schemas.microsoft.com/office/drawing/2014/main" id="{2F384A4F-E033-FE7C-AE60-D0C1EDE14945}"/>
              </a:ext>
            </a:extLst>
          </p:cNvPr>
          <p:cNvSpPr/>
          <p:nvPr/>
        </p:nvSpPr>
        <p:spPr>
          <a:xfrm>
            <a:off x="702527" y="669018"/>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graphicFrame>
        <p:nvGraphicFramePr>
          <p:cNvPr id="4" name="Diagram 3">
            <a:extLst>
              <a:ext uri="{FF2B5EF4-FFF2-40B4-BE49-F238E27FC236}">
                <a16:creationId xmlns:a16="http://schemas.microsoft.com/office/drawing/2014/main" id="{67292E63-542C-F01D-45CA-37B0CF8F749E}"/>
              </a:ext>
            </a:extLst>
          </p:cNvPr>
          <p:cNvGraphicFramePr/>
          <p:nvPr>
            <p:extLst>
              <p:ext uri="{D42A27DB-BD31-4B8C-83A1-F6EECF244321}">
                <p14:modId xmlns:p14="http://schemas.microsoft.com/office/powerpoint/2010/main" val="3804654242"/>
              </p:ext>
            </p:extLst>
          </p:nvPr>
        </p:nvGraphicFramePr>
        <p:xfrm>
          <a:off x="702527" y="740946"/>
          <a:ext cx="10561217" cy="64867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5" name="Text 1">
            <a:extLst>
              <a:ext uri="{FF2B5EF4-FFF2-40B4-BE49-F238E27FC236}">
                <a16:creationId xmlns:a16="http://schemas.microsoft.com/office/drawing/2014/main" id="{156883E9-63B4-741A-3C7C-3A29AB8EDC46}"/>
              </a:ext>
            </a:extLst>
          </p:cNvPr>
          <p:cNvSpPr/>
          <p:nvPr/>
        </p:nvSpPr>
        <p:spPr>
          <a:xfrm>
            <a:off x="8250381" y="948804"/>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1. التأسيس والترخيص</a:t>
            </a:r>
          </a:p>
        </p:txBody>
      </p:sp>
      <p:sp>
        <p:nvSpPr>
          <p:cNvPr id="8" name="Title 1">
            <a:extLst>
              <a:ext uri="{FF2B5EF4-FFF2-40B4-BE49-F238E27FC236}">
                <a16:creationId xmlns:a16="http://schemas.microsoft.com/office/drawing/2014/main" id="{A0261594-F1D9-57CF-E69B-B90E91D83043}"/>
              </a:ext>
            </a:extLst>
          </p:cNvPr>
          <p:cNvSpPr txBox="1">
            <a:spLocks/>
          </p:cNvSpPr>
          <p:nvPr/>
        </p:nvSpPr>
        <p:spPr>
          <a:xfrm>
            <a:off x="1047170" y="203427"/>
            <a:ext cx="10515600" cy="854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2400" kern="0" dirty="0">
                <a:solidFill>
                  <a:srgbClr val="0D4A75"/>
                </a:solidFill>
                <a:latin typeface="Segoe UI Semibold" panose="020B0702040204020203" pitchFamily="34" charset="0"/>
                <a:ea typeface="+mn-ea"/>
                <a:cs typeface="mohammad bold art 1" pitchFamily="2" charset="-78"/>
              </a:rPr>
              <a:t>المراحل الرئيسية لصندوق المؤشرات المتداول</a:t>
            </a:r>
            <a:endParaRPr lang="en-US" sz="2400" kern="0" dirty="0">
              <a:solidFill>
                <a:srgbClr val="FF0000"/>
              </a:solidFill>
              <a:latin typeface="Segoe UI Semibold" panose="020B0702040204020203" pitchFamily="34" charset="0"/>
              <a:ea typeface="+mn-ea"/>
              <a:cs typeface="mohammad bold art 1" pitchFamily="2" charset="-78"/>
            </a:endParaRPr>
          </a:p>
        </p:txBody>
      </p:sp>
      <p:sp>
        <p:nvSpPr>
          <p:cNvPr id="10" name="Text 1">
            <a:extLst>
              <a:ext uri="{FF2B5EF4-FFF2-40B4-BE49-F238E27FC236}">
                <a16:creationId xmlns:a16="http://schemas.microsoft.com/office/drawing/2014/main" id="{37AA0D7B-80AD-7F6F-EFAA-2C401729B49D}"/>
              </a:ext>
            </a:extLst>
          </p:cNvPr>
          <p:cNvSpPr/>
          <p:nvPr/>
        </p:nvSpPr>
        <p:spPr>
          <a:xfrm>
            <a:off x="5800167" y="941399"/>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2. الإدراج في البورصة</a:t>
            </a:r>
          </a:p>
        </p:txBody>
      </p:sp>
      <p:sp>
        <p:nvSpPr>
          <p:cNvPr id="12" name="Text 1">
            <a:extLst>
              <a:ext uri="{FF2B5EF4-FFF2-40B4-BE49-F238E27FC236}">
                <a16:creationId xmlns:a16="http://schemas.microsoft.com/office/drawing/2014/main" id="{2C676786-5EA7-CD74-9901-A4B0CF9F0190}"/>
              </a:ext>
            </a:extLst>
          </p:cNvPr>
          <p:cNvSpPr/>
          <p:nvPr/>
        </p:nvSpPr>
        <p:spPr>
          <a:xfrm>
            <a:off x="3466298" y="920137"/>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3. التداول والالتزامات المستمرة</a:t>
            </a:r>
          </a:p>
        </p:txBody>
      </p:sp>
      <p:sp>
        <p:nvSpPr>
          <p:cNvPr id="13" name="TextBox 12">
            <a:extLst>
              <a:ext uri="{FF2B5EF4-FFF2-40B4-BE49-F238E27FC236}">
                <a16:creationId xmlns:a16="http://schemas.microsoft.com/office/drawing/2014/main" id="{F04DA01B-F171-4A77-961E-A129ECE1BB34}"/>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DBCE3877-C746-02D4-89D2-4ECE7EB8A380}"/>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5" name="Text 1">
            <a:extLst>
              <a:ext uri="{FF2B5EF4-FFF2-40B4-BE49-F238E27FC236}">
                <a16:creationId xmlns:a16="http://schemas.microsoft.com/office/drawing/2014/main" id="{F9EBD540-8C57-FE4D-836E-8E93371C6DE7}"/>
              </a:ext>
            </a:extLst>
          </p:cNvPr>
          <p:cNvSpPr/>
          <p:nvPr/>
        </p:nvSpPr>
        <p:spPr>
          <a:xfrm>
            <a:off x="799805" y="941399"/>
            <a:ext cx="2516837" cy="246221"/>
          </a:xfrm>
          <a:prstGeom prst="rect">
            <a:avLst/>
          </a:prstGeom>
          <a:noFill/>
          <a:ln/>
        </p:spPr>
        <p:txBody>
          <a:bodyPr wrap="square" lIns="0" tIns="0" rIns="0" bIns="0" rtlCol="0" anchor="t">
            <a:spAutoFit/>
          </a:bodyPr>
          <a:lstStyle/>
          <a:p>
            <a:pPr algn="ctr" rtl="1"/>
            <a:r>
              <a:rPr lang="ar-KW" sz="1600" b="1" dirty="0">
                <a:solidFill>
                  <a:schemeClr val="bg1"/>
                </a:solidFill>
                <a:latin typeface="Sakkal Majalla" panose="02000000000000000000" pitchFamily="2" charset="-78"/>
                <a:ea typeface="Amiri Bold" pitchFamily="34" charset="-122"/>
                <a:cs typeface="mohammad bold art 1" pitchFamily="2" charset="-78"/>
              </a:rPr>
              <a:t>4. التسوية </a:t>
            </a:r>
            <a:r>
              <a:rPr lang="ar-KW" sz="1600" b="1" dirty="0" err="1">
                <a:solidFill>
                  <a:schemeClr val="bg1"/>
                </a:solidFill>
                <a:latin typeface="Sakkal Majalla" panose="02000000000000000000" pitchFamily="2" charset="-78"/>
                <a:ea typeface="Amiri Bold" pitchFamily="34" charset="-122"/>
                <a:cs typeface="mohammad bold art 1" pitchFamily="2" charset="-78"/>
              </a:rPr>
              <a:t>والتقاص</a:t>
            </a:r>
            <a:endParaRPr lang="ar-KW" sz="1600" b="1" dirty="0">
              <a:solidFill>
                <a:schemeClr val="bg1"/>
              </a:solidFill>
              <a:latin typeface="Sakkal Majalla" panose="02000000000000000000" pitchFamily="2" charset="-78"/>
              <a:ea typeface="Amiri Bold" pitchFamily="34" charset="-122"/>
              <a:cs typeface="mohammad bold art 1" pitchFamily="2" charset="-78"/>
            </a:endParaRPr>
          </a:p>
        </p:txBody>
      </p:sp>
      <p:pic>
        <p:nvPicPr>
          <p:cNvPr id="39" name="Picture 38">
            <a:extLst>
              <a:ext uri="{FF2B5EF4-FFF2-40B4-BE49-F238E27FC236}">
                <a16:creationId xmlns:a16="http://schemas.microsoft.com/office/drawing/2014/main" id="{EC108165-7142-8826-41A5-AE41C6A56337}"/>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0" y="5848261"/>
            <a:ext cx="12192000" cy="1017723"/>
          </a:xfrm>
          <a:prstGeom prst="rect">
            <a:avLst/>
          </a:prstGeom>
        </p:spPr>
      </p:pic>
    </p:spTree>
    <p:extLst>
      <p:ext uri="{BB962C8B-B14F-4D97-AF65-F5344CB8AC3E}">
        <p14:creationId xmlns:p14="http://schemas.microsoft.com/office/powerpoint/2010/main" val="779907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921B-F71F-588F-8180-426B787C4385}"/>
            </a:ext>
          </a:extLst>
        </p:cNvPr>
        <p:cNvGrpSpPr/>
        <p:nvPr/>
      </p:nvGrpSpPr>
      <p:grpSpPr>
        <a:xfrm>
          <a:off x="0" y="0"/>
          <a:ext cx="0" cy="0"/>
          <a:chOff x="0" y="0"/>
          <a:chExt cx="0" cy="0"/>
        </a:xfrm>
      </p:grpSpPr>
      <p:sp>
        <p:nvSpPr>
          <p:cNvPr id="37" name="TextBox 36">
            <a:extLst>
              <a:ext uri="{FF2B5EF4-FFF2-40B4-BE49-F238E27FC236}">
                <a16:creationId xmlns:a16="http://schemas.microsoft.com/office/drawing/2014/main" id="{11308048-39EF-1907-F03F-832839D5E2ED}"/>
              </a:ext>
            </a:extLst>
          </p:cNvPr>
          <p:cNvSpPr txBox="1"/>
          <p:nvPr/>
        </p:nvSpPr>
        <p:spPr>
          <a:xfrm>
            <a:off x="9774696" y="6224729"/>
            <a:ext cx="2261937" cy="529389"/>
          </a:xfrm>
          <a:prstGeom prst="rect">
            <a:avLst/>
          </a:prstGeom>
        </p:spPr>
        <p:txBody>
          <a:bodyPr vert="horz" wrap="square" lIns="0" tIns="0" rIns="0" bIns="0" rtlCol="0" anchor="t">
            <a:noAutofit/>
          </a:bodyPr>
          <a:lstStyle/>
          <a:p>
            <a:pPr>
              <a:lnSpc>
                <a:spcPct val="125000"/>
              </a:lnSpc>
              <a:spcBef>
                <a:spcPts val="1400"/>
              </a:spcBef>
              <a:buClr>
                <a:srgbClr val="000000"/>
              </a:buClr>
              <a:buFont typeface="Arial"/>
              <a:buNone/>
            </a:pPr>
            <a:endParaRPr lang="en-US" sz="1300" kern="0">
              <a:solidFill>
                <a:srgbClr val="6D6E70"/>
              </a:solidFill>
              <a:latin typeface="Open Sans" charset="0"/>
              <a:ea typeface="Open Sans" charset="0"/>
              <a:cs typeface="Open Sans" charset="0"/>
              <a:sym typeface="Arial"/>
            </a:endParaRPr>
          </a:p>
        </p:txBody>
      </p:sp>
      <p:sp>
        <p:nvSpPr>
          <p:cNvPr id="11" name="Slide Number Placeholder 10">
            <a:extLst>
              <a:ext uri="{FF2B5EF4-FFF2-40B4-BE49-F238E27FC236}">
                <a16:creationId xmlns:a16="http://schemas.microsoft.com/office/drawing/2014/main" id="{906385EA-A789-C88C-6DB7-AB762A01D8FA}"/>
              </a:ext>
            </a:extLst>
          </p:cNvPr>
          <p:cNvSpPr>
            <a:spLocks noGrp="1"/>
          </p:cNvSpPr>
          <p:nvPr>
            <p:ph type="sldNum" sz="quarter" idx="12"/>
          </p:nvPr>
        </p:nvSpPr>
        <p:spPr/>
        <p:txBody>
          <a:bodyPr/>
          <a:lstStyle/>
          <a:p>
            <a:fld id="{B99D4975-D9DB-458B-8863-3206EBA360EF}" type="slidenum">
              <a:rPr lang="en-US" smtClean="0"/>
              <a:t>13</a:t>
            </a:fld>
            <a:endParaRPr lang="en-US"/>
          </a:p>
        </p:txBody>
      </p:sp>
      <p:sp>
        <p:nvSpPr>
          <p:cNvPr id="6" name="Rectangle 5">
            <a:extLst>
              <a:ext uri="{FF2B5EF4-FFF2-40B4-BE49-F238E27FC236}">
                <a16:creationId xmlns:a16="http://schemas.microsoft.com/office/drawing/2014/main" id="{12791422-F7B7-002B-A1AB-1C7346B9C462}"/>
              </a:ext>
            </a:extLst>
          </p:cNvPr>
          <p:cNvSpPr/>
          <p:nvPr/>
        </p:nvSpPr>
        <p:spPr bwMode="auto">
          <a:xfrm>
            <a:off x="870713" y="1648342"/>
            <a:ext cx="3474946" cy="356009"/>
          </a:xfrm>
          <a:prstGeom prst="rect">
            <a:avLst/>
          </a:prstGeom>
          <a:no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defTabSz="995338" fontAlgn="base">
              <a:spcBef>
                <a:spcPct val="0"/>
              </a:spcBef>
              <a:spcAft>
                <a:spcPct val="0"/>
              </a:spcAft>
              <a:defRPr/>
            </a:pPr>
            <a:endParaRPr lang="en-US" sz="8800">
              <a:solidFill>
                <a:srgbClr val="002060"/>
              </a:solidFill>
              <a:latin typeface="Segoe UI Semilight" panose="020B0402040204020203" pitchFamily="34" charset="0"/>
              <a:cs typeface="Segoe UI Semilight" panose="020B0402040204020203" pitchFamily="34" charset="0"/>
              <a:sym typeface="Arial"/>
            </a:endParaRPr>
          </a:p>
        </p:txBody>
      </p:sp>
      <p:sp>
        <p:nvSpPr>
          <p:cNvPr id="2" name="Rectangle 1">
            <a:extLst>
              <a:ext uri="{FF2B5EF4-FFF2-40B4-BE49-F238E27FC236}">
                <a16:creationId xmlns:a16="http://schemas.microsoft.com/office/drawing/2014/main" id="{92DFA609-1D7E-060E-CA88-5F2B5EA99AC2}"/>
              </a:ext>
            </a:extLst>
          </p:cNvPr>
          <p:cNvSpPr/>
          <p:nvPr/>
        </p:nvSpPr>
        <p:spPr>
          <a:xfrm>
            <a:off x="702527" y="669018"/>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graphicFrame>
        <p:nvGraphicFramePr>
          <p:cNvPr id="4" name="Diagram 3">
            <a:extLst>
              <a:ext uri="{FF2B5EF4-FFF2-40B4-BE49-F238E27FC236}">
                <a16:creationId xmlns:a16="http://schemas.microsoft.com/office/drawing/2014/main" id="{3B9132BD-471E-5D1E-2E31-78A363F74522}"/>
              </a:ext>
            </a:extLst>
          </p:cNvPr>
          <p:cNvGraphicFramePr/>
          <p:nvPr/>
        </p:nvGraphicFramePr>
        <p:xfrm>
          <a:off x="702527" y="740946"/>
          <a:ext cx="10561217" cy="648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1">
            <a:extLst>
              <a:ext uri="{FF2B5EF4-FFF2-40B4-BE49-F238E27FC236}">
                <a16:creationId xmlns:a16="http://schemas.microsoft.com/office/drawing/2014/main" id="{035DC595-F393-0504-9A7D-34010157B7E5}"/>
              </a:ext>
            </a:extLst>
          </p:cNvPr>
          <p:cNvSpPr/>
          <p:nvPr/>
        </p:nvSpPr>
        <p:spPr>
          <a:xfrm>
            <a:off x="8250381" y="948804"/>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1. التأسيس والترخيص</a:t>
            </a:r>
          </a:p>
        </p:txBody>
      </p:sp>
      <p:sp>
        <p:nvSpPr>
          <p:cNvPr id="8" name="Title 1">
            <a:extLst>
              <a:ext uri="{FF2B5EF4-FFF2-40B4-BE49-F238E27FC236}">
                <a16:creationId xmlns:a16="http://schemas.microsoft.com/office/drawing/2014/main" id="{4EAA6DF7-5832-F41C-6E85-C58FF21E26CD}"/>
              </a:ext>
            </a:extLst>
          </p:cNvPr>
          <p:cNvSpPr txBox="1">
            <a:spLocks/>
          </p:cNvSpPr>
          <p:nvPr/>
        </p:nvSpPr>
        <p:spPr>
          <a:xfrm>
            <a:off x="1047170" y="203427"/>
            <a:ext cx="10515600" cy="854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2400" kern="0" dirty="0">
                <a:solidFill>
                  <a:srgbClr val="0D4A75"/>
                </a:solidFill>
                <a:latin typeface="Segoe UI Semibold" panose="020B0702040204020203" pitchFamily="34" charset="0"/>
                <a:ea typeface="+mn-ea"/>
                <a:cs typeface="mohammad bold art 1" pitchFamily="2" charset="-78"/>
              </a:rPr>
              <a:t>المراحل الرئيسية لصندوق المؤشرات المتداول</a:t>
            </a:r>
            <a:endParaRPr lang="en-US" sz="2400" kern="0" dirty="0">
              <a:solidFill>
                <a:srgbClr val="FF0000"/>
              </a:solidFill>
              <a:latin typeface="Segoe UI Semibold" panose="020B0702040204020203" pitchFamily="34" charset="0"/>
              <a:ea typeface="+mn-ea"/>
              <a:cs typeface="mohammad bold art 1" pitchFamily="2" charset="-78"/>
            </a:endParaRPr>
          </a:p>
        </p:txBody>
      </p:sp>
      <p:sp>
        <p:nvSpPr>
          <p:cNvPr id="10" name="Text 1">
            <a:extLst>
              <a:ext uri="{FF2B5EF4-FFF2-40B4-BE49-F238E27FC236}">
                <a16:creationId xmlns:a16="http://schemas.microsoft.com/office/drawing/2014/main" id="{0563E4C4-6B33-868F-EAB1-2EC8E9251C9D}"/>
              </a:ext>
            </a:extLst>
          </p:cNvPr>
          <p:cNvSpPr/>
          <p:nvPr/>
        </p:nvSpPr>
        <p:spPr>
          <a:xfrm>
            <a:off x="5800167" y="941399"/>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2. الإدراج في البورصة</a:t>
            </a:r>
          </a:p>
        </p:txBody>
      </p:sp>
      <p:sp>
        <p:nvSpPr>
          <p:cNvPr id="12" name="Text 1">
            <a:extLst>
              <a:ext uri="{FF2B5EF4-FFF2-40B4-BE49-F238E27FC236}">
                <a16:creationId xmlns:a16="http://schemas.microsoft.com/office/drawing/2014/main" id="{2D6D1D74-10E1-0413-FC3C-85752756F479}"/>
              </a:ext>
            </a:extLst>
          </p:cNvPr>
          <p:cNvSpPr/>
          <p:nvPr/>
        </p:nvSpPr>
        <p:spPr>
          <a:xfrm>
            <a:off x="3466298" y="920137"/>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3. التداول والالتزامات المستمرة</a:t>
            </a:r>
          </a:p>
        </p:txBody>
      </p:sp>
      <p:sp>
        <p:nvSpPr>
          <p:cNvPr id="13" name="TextBox 12">
            <a:extLst>
              <a:ext uri="{FF2B5EF4-FFF2-40B4-BE49-F238E27FC236}">
                <a16:creationId xmlns:a16="http://schemas.microsoft.com/office/drawing/2014/main" id="{132BE758-8D9C-5BBD-2D41-58D8E5A0EE34}"/>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D2F0EFE6-D307-171F-205B-087C1AEC8F6E}"/>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5" name="Text 1">
            <a:extLst>
              <a:ext uri="{FF2B5EF4-FFF2-40B4-BE49-F238E27FC236}">
                <a16:creationId xmlns:a16="http://schemas.microsoft.com/office/drawing/2014/main" id="{4C2307A5-8272-6EF7-D3CB-45157BD599E9}"/>
              </a:ext>
            </a:extLst>
          </p:cNvPr>
          <p:cNvSpPr/>
          <p:nvPr/>
        </p:nvSpPr>
        <p:spPr>
          <a:xfrm>
            <a:off x="799805" y="941399"/>
            <a:ext cx="2516837" cy="246221"/>
          </a:xfrm>
          <a:prstGeom prst="rect">
            <a:avLst/>
          </a:prstGeom>
          <a:noFill/>
          <a:ln/>
        </p:spPr>
        <p:txBody>
          <a:bodyPr wrap="square" lIns="0" tIns="0" rIns="0" bIns="0" rtlCol="0" anchor="t">
            <a:spAutoFit/>
          </a:bodyPr>
          <a:lstStyle/>
          <a:p>
            <a:pPr algn="ctr" rtl="1"/>
            <a:r>
              <a:rPr lang="ar-KW" sz="1600" b="1" dirty="0">
                <a:solidFill>
                  <a:schemeClr val="bg1"/>
                </a:solidFill>
                <a:latin typeface="Sakkal Majalla" panose="02000000000000000000" pitchFamily="2" charset="-78"/>
                <a:ea typeface="Amiri Bold" pitchFamily="34" charset="-122"/>
                <a:cs typeface="mohammad bold art 1" pitchFamily="2" charset="-78"/>
              </a:rPr>
              <a:t>4. التسوية </a:t>
            </a:r>
            <a:r>
              <a:rPr lang="ar-KW" sz="1600" b="1" dirty="0" err="1">
                <a:solidFill>
                  <a:schemeClr val="bg1"/>
                </a:solidFill>
                <a:latin typeface="Sakkal Majalla" panose="02000000000000000000" pitchFamily="2" charset="-78"/>
                <a:ea typeface="Amiri Bold" pitchFamily="34" charset="-122"/>
                <a:cs typeface="mohammad bold art 1" pitchFamily="2" charset="-78"/>
              </a:rPr>
              <a:t>والتقاص</a:t>
            </a:r>
            <a:endParaRPr lang="ar-KW" sz="1600" b="1" dirty="0">
              <a:solidFill>
                <a:schemeClr val="bg1"/>
              </a:solidFill>
              <a:latin typeface="Sakkal Majalla" panose="02000000000000000000" pitchFamily="2" charset="-78"/>
              <a:ea typeface="Amiri Bold" pitchFamily="34" charset="-122"/>
              <a:cs typeface="mohammad bold art 1" pitchFamily="2" charset="-78"/>
            </a:endParaRPr>
          </a:p>
        </p:txBody>
      </p:sp>
      <p:pic>
        <p:nvPicPr>
          <p:cNvPr id="39" name="Picture 38">
            <a:extLst>
              <a:ext uri="{FF2B5EF4-FFF2-40B4-BE49-F238E27FC236}">
                <a16:creationId xmlns:a16="http://schemas.microsoft.com/office/drawing/2014/main" id="{3CEFD9AE-ED55-FE39-8C4E-0B69591A47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48261"/>
            <a:ext cx="12192000" cy="1017723"/>
          </a:xfrm>
          <a:prstGeom prst="rect">
            <a:avLst/>
          </a:prstGeom>
        </p:spPr>
      </p:pic>
      <p:sp>
        <p:nvSpPr>
          <p:cNvPr id="7" name="Text 6">
            <a:extLst>
              <a:ext uri="{FF2B5EF4-FFF2-40B4-BE49-F238E27FC236}">
                <a16:creationId xmlns:a16="http://schemas.microsoft.com/office/drawing/2014/main" id="{17637F7C-991E-9999-ED1D-B2B719C60D73}"/>
              </a:ext>
            </a:extLst>
          </p:cNvPr>
          <p:cNvSpPr/>
          <p:nvPr/>
        </p:nvSpPr>
        <p:spPr>
          <a:xfrm>
            <a:off x="5597688" y="2346619"/>
            <a:ext cx="1460897" cy="600164"/>
          </a:xfrm>
          <a:prstGeom prst="rect">
            <a:avLst/>
          </a:prstGeom>
          <a:noFill/>
          <a:ln/>
        </p:spPr>
        <p:txBody>
          <a:bodyPr wrap="square" lIns="0" tIns="0" rIns="0" bIns="0" rtlCol="0" anchor="t">
            <a:spAutoFit/>
          </a:bodyPr>
          <a:lstStyle/>
          <a:p>
            <a:pPr marL="0" indent="0" algn="ctr">
              <a:buNone/>
            </a:pPr>
            <a:r>
              <a:rPr lang="ar-KW" sz="1300" b="1" dirty="0">
                <a:latin typeface="Tajawal Bold" pitchFamily="34" charset="0"/>
                <a:ea typeface="Tajawal Bold" pitchFamily="34" charset="-122"/>
                <a:cs typeface="mohammad bold art 1" pitchFamily="2" charset="-78"/>
              </a:rPr>
              <a:t>يستثمر بما لا يقل عن 85% من صافي أصوله طوال مدة الصندوق </a:t>
            </a:r>
            <a:endParaRPr lang="en-US" sz="1300" dirty="0">
              <a:cs typeface="mohammad bold art 1" pitchFamily="2" charset="-78"/>
            </a:endParaRPr>
          </a:p>
        </p:txBody>
      </p:sp>
      <p:sp>
        <p:nvSpPr>
          <p:cNvPr id="17" name="Text 9">
            <a:extLst>
              <a:ext uri="{FF2B5EF4-FFF2-40B4-BE49-F238E27FC236}">
                <a16:creationId xmlns:a16="http://schemas.microsoft.com/office/drawing/2014/main" id="{D8D303AE-65FE-7B0B-9090-90A8BBDB6DC2}"/>
              </a:ext>
            </a:extLst>
          </p:cNvPr>
          <p:cNvSpPr/>
          <p:nvPr/>
        </p:nvSpPr>
        <p:spPr>
          <a:xfrm>
            <a:off x="8170069" y="2722403"/>
            <a:ext cx="2477101" cy="246221"/>
          </a:xfrm>
          <a:prstGeom prst="rect">
            <a:avLst/>
          </a:prstGeom>
          <a:noFill/>
          <a:ln/>
        </p:spPr>
        <p:txBody>
          <a:bodyPr wrap="square" lIns="0" tIns="0" rIns="0" bIns="0" rtlCol="0" anchor="t">
            <a:spAutoFit/>
          </a:bodyPr>
          <a:lstStyle/>
          <a:p>
            <a:pPr marL="0" indent="0" algn="ctr">
              <a:buNone/>
            </a:pPr>
            <a:r>
              <a:rPr lang="en-US" sz="1600" b="1" dirty="0">
                <a:solidFill>
                  <a:srgbClr val="C49A45"/>
                </a:solidFill>
                <a:latin typeface="Tajawal ExtraBold" pitchFamily="34" charset="0"/>
                <a:ea typeface="Tajawal ExtraBold" pitchFamily="34" charset="-122"/>
                <a:cs typeface="mohammad bold art 1" pitchFamily="2" charset="-78"/>
              </a:rPr>
              <a:t>الصندوق الرئيسي</a:t>
            </a:r>
            <a:endParaRPr lang="en-US" sz="1600" dirty="0">
              <a:cs typeface="mohammad bold art 1" pitchFamily="2" charset="-78"/>
            </a:endParaRPr>
          </a:p>
        </p:txBody>
      </p:sp>
      <p:sp>
        <p:nvSpPr>
          <p:cNvPr id="23" name="Shape 3">
            <a:extLst>
              <a:ext uri="{FF2B5EF4-FFF2-40B4-BE49-F238E27FC236}">
                <a16:creationId xmlns:a16="http://schemas.microsoft.com/office/drawing/2014/main" id="{2715C2FE-5A4B-40F8-8758-EF6A1FE1656E}"/>
              </a:ext>
            </a:extLst>
          </p:cNvPr>
          <p:cNvSpPr/>
          <p:nvPr/>
        </p:nvSpPr>
        <p:spPr>
          <a:xfrm>
            <a:off x="7984474" y="2095332"/>
            <a:ext cx="2889952" cy="1985962"/>
          </a:xfrm>
          <a:prstGeom prst="rect">
            <a:avLst/>
          </a:prstGeom>
          <a:noFill/>
          <a:ln w="27432">
            <a:solidFill>
              <a:srgbClr val="12377A"/>
            </a:solidFill>
            <a:prstDash val="solid"/>
          </a:ln>
        </p:spPr>
        <p:txBody>
          <a:bodyPr/>
          <a:lstStyle/>
          <a:p>
            <a:endParaRPr lang="ar-KW"/>
          </a:p>
        </p:txBody>
      </p:sp>
      <p:cxnSp>
        <p:nvCxnSpPr>
          <p:cNvPr id="27" name="Straight Arrow Connector 26">
            <a:extLst>
              <a:ext uri="{FF2B5EF4-FFF2-40B4-BE49-F238E27FC236}">
                <a16:creationId xmlns:a16="http://schemas.microsoft.com/office/drawing/2014/main" id="{6C3E8EDB-6952-11AA-555B-62C1A7DC3731}"/>
              </a:ext>
            </a:extLst>
          </p:cNvPr>
          <p:cNvCxnSpPr>
            <a:cxnSpLocks/>
          </p:cNvCxnSpPr>
          <p:nvPr/>
        </p:nvCxnSpPr>
        <p:spPr>
          <a:xfrm>
            <a:off x="4795809" y="3043480"/>
            <a:ext cx="2873513" cy="0"/>
          </a:xfrm>
          <a:prstGeom prst="straightConnector1">
            <a:avLst/>
          </a:prstGeom>
          <a:ln w="38100">
            <a:solidFill>
              <a:srgbClr val="AF882D"/>
            </a:solidFill>
            <a:tailEnd type="triangle"/>
          </a:ln>
        </p:spPr>
        <p:style>
          <a:lnRef idx="1">
            <a:schemeClr val="accent1"/>
          </a:lnRef>
          <a:fillRef idx="0">
            <a:schemeClr val="accent1"/>
          </a:fillRef>
          <a:effectRef idx="0">
            <a:schemeClr val="accent1"/>
          </a:effectRef>
          <a:fontRef idx="minor">
            <a:schemeClr val="tx1"/>
          </a:fontRef>
        </p:style>
      </p:cxnSp>
      <p:sp>
        <p:nvSpPr>
          <p:cNvPr id="43" name="Text 4">
            <a:extLst>
              <a:ext uri="{FF2B5EF4-FFF2-40B4-BE49-F238E27FC236}">
                <a16:creationId xmlns:a16="http://schemas.microsoft.com/office/drawing/2014/main" id="{A56DB356-77A7-EEEB-6557-8E7F5B6A5B2F}"/>
              </a:ext>
            </a:extLst>
          </p:cNvPr>
          <p:cNvSpPr/>
          <p:nvPr/>
        </p:nvSpPr>
        <p:spPr>
          <a:xfrm>
            <a:off x="1954544" y="2722403"/>
            <a:ext cx="2143125" cy="246221"/>
          </a:xfrm>
          <a:prstGeom prst="rect">
            <a:avLst/>
          </a:prstGeom>
          <a:noFill/>
          <a:ln/>
        </p:spPr>
        <p:txBody>
          <a:bodyPr wrap="square" lIns="0" tIns="0" rIns="0" bIns="0" rtlCol="0" anchor="t">
            <a:spAutoFit/>
          </a:bodyPr>
          <a:lstStyle/>
          <a:p>
            <a:pPr marL="0" indent="0" algn="ctr">
              <a:buNone/>
            </a:pPr>
            <a:r>
              <a:rPr lang="en-US" sz="1600" b="1" dirty="0">
                <a:solidFill>
                  <a:srgbClr val="12377A"/>
                </a:solidFill>
                <a:latin typeface="Tajawal ExtraBold" pitchFamily="34" charset="0"/>
                <a:ea typeface="Tajawal ExtraBold" pitchFamily="34" charset="-122"/>
                <a:cs typeface="mohammad bold art 1" pitchFamily="2" charset="-78"/>
              </a:rPr>
              <a:t>الصندوق المغذي</a:t>
            </a:r>
            <a:endParaRPr lang="en-US" sz="1600" dirty="0">
              <a:cs typeface="mohammad bold art 1" pitchFamily="2" charset="-78"/>
            </a:endParaRPr>
          </a:p>
        </p:txBody>
      </p:sp>
      <p:sp>
        <p:nvSpPr>
          <p:cNvPr id="45" name="Text 5">
            <a:extLst>
              <a:ext uri="{FF2B5EF4-FFF2-40B4-BE49-F238E27FC236}">
                <a16:creationId xmlns:a16="http://schemas.microsoft.com/office/drawing/2014/main" id="{4C5FC219-A393-BC68-5106-A4550DEB3BD3}"/>
              </a:ext>
            </a:extLst>
          </p:cNvPr>
          <p:cNvSpPr/>
          <p:nvPr/>
        </p:nvSpPr>
        <p:spPr>
          <a:xfrm>
            <a:off x="1824416" y="3176830"/>
            <a:ext cx="2261355" cy="442109"/>
          </a:xfrm>
          <a:prstGeom prst="rect">
            <a:avLst/>
          </a:prstGeom>
          <a:noFill/>
          <a:ln/>
        </p:spPr>
        <p:txBody>
          <a:bodyPr wrap="square" lIns="0" tIns="0" rIns="0" bIns="0" rtlCol="0" anchor="t">
            <a:spAutoFit/>
          </a:bodyPr>
          <a:lstStyle/>
          <a:p>
            <a:pPr marL="0" indent="0" algn="ctr">
              <a:lnSpc>
                <a:spcPct val="112000"/>
              </a:lnSpc>
              <a:buNone/>
            </a:pPr>
            <a:r>
              <a:rPr lang="ar-KW" sz="1300" dirty="0">
                <a:solidFill>
                  <a:srgbClr val="555555"/>
                </a:solidFill>
                <a:latin typeface="Tajawal" pitchFamily="34" charset="0"/>
                <a:ea typeface="Tajawal" pitchFamily="34" charset="-122"/>
                <a:cs typeface="mohammad bold art 1" pitchFamily="2" charset="-78"/>
              </a:rPr>
              <a:t>لا يجوز له الاستثمار في صندوق مؤشرات متداول مغذي آخر. </a:t>
            </a:r>
            <a:endParaRPr lang="en-US" sz="1300" dirty="0">
              <a:cs typeface="mohammad bold art 1" pitchFamily="2" charset="-78"/>
            </a:endParaRPr>
          </a:p>
        </p:txBody>
      </p:sp>
      <p:pic>
        <p:nvPicPr>
          <p:cNvPr id="46" name="Image 2" descr="preencoded.png">
            <a:extLst>
              <a:ext uri="{FF2B5EF4-FFF2-40B4-BE49-F238E27FC236}">
                <a16:creationId xmlns:a16="http://schemas.microsoft.com/office/drawing/2014/main" id="{13D06CD8-9802-4800-3E94-37B3C4813064}"/>
              </a:ext>
            </a:extLst>
          </p:cNvPr>
          <p:cNvPicPr>
            <a:picLocks noChangeAspect="1"/>
          </p:cNvPicPr>
          <p:nvPr/>
        </p:nvPicPr>
        <p:blipFill>
          <a:blip r:embed="rId8"/>
          <a:stretch>
            <a:fillRect/>
          </a:stretch>
        </p:blipFill>
        <p:spPr>
          <a:xfrm>
            <a:off x="9215948" y="2195706"/>
            <a:ext cx="495420" cy="495420"/>
          </a:xfrm>
          <a:prstGeom prst="rect">
            <a:avLst/>
          </a:prstGeom>
        </p:spPr>
      </p:pic>
      <p:pic>
        <p:nvPicPr>
          <p:cNvPr id="48" name="Image 3" descr="preencoded.png">
            <a:extLst>
              <a:ext uri="{FF2B5EF4-FFF2-40B4-BE49-F238E27FC236}">
                <a16:creationId xmlns:a16="http://schemas.microsoft.com/office/drawing/2014/main" id="{5118922E-4845-8547-7C59-4866D898A0D6}"/>
              </a:ext>
            </a:extLst>
          </p:cNvPr>
          <p:cNvPicPr>
            <a:picLocks noChangeAspect="1"/>
          </p:cNvPicPr>
          <p:nvPr/>
        </p:nvPicPr>
        <p:blipFill>
          <a:blip r:embed="rId9"/>
          <a:stretch>
            <a:fillRect/>
          </a:stretch>
        </p:blipFill>
        <p:spPr>
          <a:xfrm>
            <a:off x="2754403" y="2220113"/>
            <a:ext cx="428625" cy="428625"/>
          </a:xfrm>
          <a:prstGeom prst="rect">
            <a:avLst/>
          </a:prstGeom>
        </p:spPr>
      </p:pic>
      <p:sp>
        <p:nvSpPr>
          <p:cNvPr id="49" name="Text 2">
            <a:extLst>
              <a:ext uri="{FF2B5EF4-FFF2-40B4-BE49-F238E27FC236}">
                <a16:creationId xmlns:a16="http://schemas.microsoft.com/office/drawing/2014/main" id="{7298D526-70AF-7CB2-7004-0CB2392D5BBC}"/>
              </a:ext>
            </a:extLst>
          </p:cNvPr>
          <p:cNvSpPr/>
          <p:nvPr/>
        </p:nvSpPr>
        <p:spPr>
          <a:xfrm>
            <a:off x="1125388" y="1428111"/>
            <a:ext cx="9715493" cy="430887"/>
          </a:xfrm>
          <a:prstGeom prst="rect">
            <a:avLst/>
          </a:prstGeom>
          <a:noFill/>
          <a:ln/>
        </p:spPr>
        <p:txBody>
          <a:bodyPr wrap="square" lIns="0" tIns="0" rIns="0" bIns="0" rtlCol="0" anchor="t">
            <a:spAutoFit/>
          </a:bodyPr>
          <a:lstStyle/>
          <a:p>
            <a:pPr algn="ctr"/>
            <a:r>
              <a:rPr lang="ar-KW" sz="2800" b="1" dirty="0">
                <a:solidFill>
                  <a:srgbClr val="AF882D"/>
                </a:solidFill>
                <a:latin typeface="Tajawal ExtraBold" pitchFamily="34" charset="0"/>
                <a:ea typeface="Tajawal ExtraBold" pitchFamily="34" charset="-122"/>
                <a:cs typeface="mohammad bold art 1" pitchFamily="2" charset="-78"/>
              </a:rPr>
              <a:t>صندوق المؤشرات المتداول المغذي </a:t>
            </a:r>
            <a:endParaRPr lang="en-US" sz="2800" dirty="0">
              <a:solidFill>
                <a:srgbClr val="AF882D"/>
              </a:solidFill>
              <a:cs typeface="mohammad bold art 1" pitchFamily="2" charset="-78"/>
            </a:endParaRPr>
          </a:p>
        </p:txBody>
      </p:sp>
      <p:sp>
        <p:nvSpPr>
          <p:cNvPr id="50" name="Shape 3">
            <a:extLst>
              <a:ext uri="{FF2B5EF4-FFF2-40B4-BE49-F238E27FC236}">
                <a16:creationId xmlns:a16="http://schemas.microsoft.com/office/drawing/2014/main" id="{4F7E696D-A2C0-593F-692A-7BB4BA89533E}"/>
              </a:ext>
            </a:extLst>
          </p:cNvPr>
          <p:cNvSpPr/>
          <p:nvPr/>
        </p:nvSpPr>
        <p:spPr>
          <a:xfrm>
            <a:off x="1523740" y="2113402"/>
            <a:ext cx="2889952" cy="1985962"/>
          </a:xfrm>
          <a:prstGeom prst="rect">
            <a:avLst/>
          </a:prstGeom>
          <a:noFill/>
          <a:ln w="27432">
            <a:solidFill>
              <a:srgbClr val="12377A"/>
            </a:solidFill>
            <a:prstDash val="solid"/>
          </a:ln>
        </p:spPr>
        <p:txBody>
          <a:bodyPr/>
          <a:lstStyle/>
          <a:p>
            <a:endParaRPr lang="ar-KW"/>
          </a:p>
        </p:txBody>
      </p:sp>
      <p:sp>
        <p:nvSpPr>
          <p:cNvPr id="54" name="Text 10">
            <a:extLst>
              <a:ext uri="{FF2B5EF4-FFF2-40B4-BE49-F238E27FC236}">
                <a16:creationId xmlns:a16="http://schemas.microsoft.com/office/drawing/2014/main" id="{41305F78-4E7D-B41C-DFFC-6C741D67A6E7}"/>
              </a:ext>
            </a:extLst>
          </p:cNvPr>
          <p:cNvSpPr/>
          <p:nvPr/>
        </p:nvSpPr>
        <p:spPr>
          <a:xfrm>
            <a:off x="8058119" y="3085224"/>
            <a:ext cx="2709099" cy="890180"/>
          </a:xfrm>
          <a:prstGeom prst="rect">
            <a:avLst/>
          </a:prstGeom>
          <a:noFill/>
          <a:ln/>
        </p:spPr>
        <p:txBody>
          <a:bodyPr wrap="square" lIns="0" tIns="0" rIns="0" bIns="0" rtlCol="0" anchor="t">
            <a:spAutoFit/>
          </a:bodyPr>
          <a:lstStyle/>
          <a:p>
            <a:pPr marL="228600" indent="-228600" algn="r" rtl="1">
              <a:lnSpc>
                <a:spcPct val="112000"/>
              </a:lnSpc>
              <a:buFont typeface="Wingdings" panose="05000000000000000000" pitchFamily="2" charset="2"/>
              <a:buChar char="q"/>
            </a:pPr>
            <a:r>
              <a:rPr lang="ar-KW" sz="1300" dirty="0">
                <a:solidFill>
                  <a:srgbClr val="555555"/>
                </a:solidFill>
                <a:latin typeface="Tajawal" pitchFamily="34" charset="0"/>
                <a:ea typeface="Tajawal" pitchFamily="34" charset="-122"/>
                <a:cs typeface="mohammad bold art 1" pitchFamily="2" charset="-78"/>
              </a:rPr>
              <a:t>مرخصاً له أو خاضع لجهة رقابية أخرى.</a:t>
            </a:r>
          </a:p>
          <a:p>
            <a:pPr marL="228600" indent="-228600" algn="r" rtl="1">
              <a:lnSpc>
                <a:spcPct val="112000"/>
              </a:lnSpc>
              <a:buFont typeface="Wingdings" panose="05000000000000000000" pitchFamily="2" charset="2"/>
              <a:buChar char="q"/>
            </a:pPr>
            <a:r>
              <a:rPr lang="ar-KW" sz="1300" dirty="0">
                <a:solidFill>
                  <a:srgbClr val="555555"/>
                </a:solidFill>
                <a:latin typeface="Tajawal" pitchFamily="34" charset="0"/>
                <a:ea typeface="Tajawal" pitchFamily="34" charset="-122"/>
                <a:cs typeface="mohammad bold art 1" pitchFamily="2" charset="-78"/>
              </a:rPr>
              <a:t>مدرجاً في سوق مالي منظم. </a:t>
            </a:r>
          </a:p>
          <a:p>
            <a:pPr marL="228600" indent="-228600" algn="r" rtl="1">
              <a:lnSpc>
                <a:spcPct val="112000"/>
              </a:lnSpc>
              <a:buFont typeface="Wingdings" panose="05000000000000000000" pitchFamily="2" charset="2"/>
              <a:buChar char="q"/>
            </a:pPr>
            <a:r>
              <a:rPr lang="ar-KW" sz="1300" dirty="0">
                <a:solidFill>
                  <a:srgbClr val="555555"/>
                </a:solidFill>
                <a:latin typeface="Tajawal" pitchFamily="34" charset="0"/>
                <a:ea typeface="Tajawal" pitchFamily="34" charset="-122"/>
                <a:cs typeface="mohammad bold art 1" pitchFamily="2" charset="-78"/>
              </a:rPr>
              <a:t>يوفر معلومات دورية وشفافة عن مكوناته. </a:t>
            </a:r>
          </a:p>
        </p:txBody>
      </p:sp>
      <p:sp>
        <p:nvSpPr>
          <p:cNvPr id="55" name="Shape 11">
            <a:extLst>
              <a:ext uri="{FF2B5EF4-FFF2-40B4-BE49-F238E27FC236}">
                <a16:creationId xmlns:a16="http://schemas.microsoft.com/office/drawing/2014/main" id="{2911FDFF-EF64-378E-718D-94AAA1E399F4}"/>
              </a:ext>
            </a:extLst>
          </p:cNvPr>
          <p:cNvSpPr/>
          <p:nvPr/>
        </p:nvSpPr>
        <p:spPr>
          <a:xfrm>
            <a:off x="1628744" y="4436908"/>
            <a:ext cx="9018426" cy="992981"/>
          </a:xfrm>
          <a:prstGeom prst="rect">
            <a:avLst/>
          </a:prstGeom>
          <a:solidFill>
            <a:srgbClr val="12377A"/>
          </a:solidFill>
          <a:ln/>
        </p:spPr>
        <p:txBody>
          <a:bodyPr/>
          <a:lstStyle/>
          <a:p>
            <a:endParaRPr lang="en-US"/>
          </a:p>
        </p:txBody>
      </p:sp>
      <p:pic>
        <p:nvPicPr>
          <p:cNvPr id="56" name="Image 9" descr="preencoded.png">
            <a:extLst>
              <a:ext uri="{FF2B5EF4-FFF2-40B4-BE49-F238E27FC236}">
                <a16:creationId xmlns:a16="http://schemas.microsoft.com/office/drawing/2014/main" id="{72374746-655E-CA6F-E068-5F9F58A79BBC}"/>
              </a:ext>
            </a:extLst>
          </p:cNvPr>
          <p:cNvPicPr>
            <a:picLocks noChangeAspect="1"/>
          </p:cNvPicPr>
          <p:nvPr/>
        </p:nvPicPr>
        <p:blipFill>
          <a:blip r:embed="rId10"/>
          <a:stretch>
            <a:fillRect/>
          </a:stretch>
        </p:blipFill>
        <p:spPr>
          <a:xfrm>
            <a:off x="9992470" y="4724414"/>
            <a:ext cx="290223" cy="290223"/>
          </a:xfrm>
          <a:prstGeom prst="rect">
            <a:avLst/>
          </a:prstGeom>
        </p:spPr>
      </p:pic>
      <p:pic>
        <p:nvPicPr>
          <p:cNvPr id="57" name="Image 3" descr="preencoded.png">
            <a:extLst>
              <a:ext uri="{FF2B5EF4-FFF2-40B4-BE49-F238E27FC236}">
                <a16:creationId xmlns:a16="http://schemas.microsoft.com/office/drawing/2014/main" id="{64EBE055-5943-24F3-8E8D-9EF261010456}"/>
              </a:ext>
            </a:extLst>
          </p:cNvPr>
          <p:cNvPicPr>
            <a:picLocks noChangeAspect="1"/>
          </p:cNvPicPr>
          <p:nvPr/>
        </p:nvPicPr>
        <p:blipFill>
          <a:blip r:embed="rId11"/>
          <a:stretch>
            <a:fillRect/>
          </a:stretch>
        </p:blipFill>
        <p:spPr>
          <a:xfrm>
            <a:off x="10614818" y="3085224"/>
            <a:ext cx="152400" cy="152400"/>
          </a:xfrm>
          <a:prstGeom prst="rect">
            <a:avLst/>
          </a:prstGeom>
        </p:spPr>
      </p:pic>
      <p:pic>
        <p:nvPicPr>
          <p:cNvPr id="58" name="Image 3" descr="preencoded.png">
            <a:extLst>
              <a:ext uri="{FF2B5EF4-FFF2-40B4-BE49-F238E27FC236}">
                <a16:creationId xmlns:a16="http://schemas.microsoft.com/office/drawing/2014/main" id="{38F49D68-4A47-CA39-F0F2-4E11FBE428AD}"/>
              </a:ext>
            </a:extLst>
          </p:cNvPr>
          <p:cNvPicPr>
            <a:picLocks noChangeAspect="1"/>
          </p:cNvPicPr>
          <p:nvPr/>
        </p:nvPicPr>
        <p:blipFill>
          <a:blip r:embed="rId11"/>
          <a:stretch>
            <a:fillRect/>
          </a:stretch>
        </p:blipFill>
        <p:spPr>
          <a:xfrm>
            <a:off x="10614818" y="3306168"/>
            <a:ext cx="152400" cy="152400"/>
          </a:xfrm>
          <a:prstGeom prst="rect">
            <a:avLst/>
          </a:prstGeom>
        </p:spPr>
      </p:pic>
      <p:pic>
        <p:nvPicPr>
          <p:cNvPr id="59" name="Image 3" descr="preencoded.png">
            <a:extLst>
              <a:ext uri="{FF2B5EF4-FFF2-40B4-BE49-F238E27FC236}">
                <a16:creationId xmlns:a16="http://schemas.microsoft.com/office/drawing/2014/main" id="{54294E0B-F7BE-706F-8F26-243C19B11C27}"/>
              </a:ext>
            </a:extLst>
          </p:cNvPr>
          <p:cNvPicPr>
            <a:picLocks noChangeAspect="1"/>
          </p:cNvPicPr>
          <p:nvPr/>
        </p:nvPicPr>
        <p:blipFill>
          <a:blip r:embed="rId11"/>
          <a:stretch>
            <a:fillRect/>
          </a:stretch>
        </p:blipFill>
        <p:spPr>
          <a:xfrm>
            <a:off x="10614818" y="3513989"/>
            <a:ext cx="152400" cy="152400"/>
          </a:xfrm>
          <a:prstGeom prst="rect">
            <a:avLst/>
          </a:prstGeom>
        </p:spPr>
      </p:pic>
      <p:pic>
        <p:nvPicPr>
          <p:cNvPr id="62" name="Graphic 61" descr="No sign with solid fill">
            <a:extLst>
              <a:ext uri="{FF2B5EF4-FFF2-40B4-BE49-F238E27FC236}">
                <a16:creationId xmlns:a16="http://schemas.microsoft.com/office/drawing/2014/main" id="{8CEC0717-5D28-0FFF-3AB1-0F3A8164008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36567" y="3170074"/>
            <a:ext cx="222849" cy="222849"/>
          </a:xfrm>
          <a:prstGeom prst="rect">
            <a:avLst/>
          </a:prstGeom>
        </p:spPr>
      </p:pic>
      <p:sp>
        <p:nvSpPr>
          <p:cNvPr id="63" name="TextBox 62">
            <a:extLst>
              <a:ext uri="{FF2B5EF4-FFF2-40B4-BE49-F238E27FC236}">
                <a16:creationId xmlns:a16="http://schemas.microsoft.com/office/drawing/2014/main" id="{EBBAEAAD-597B-EC07-A9D9-BB24622B9F70}"/>
              </a:ext>
            </a:extLst>
          </p:cNvPr>
          <p:cNvSpPr txBox="1"/>
          <p:nvPr/>
        </p:nvSpPr>
        <p:spPr>
          <a:xfrm>
            <a:off x="2199530" y="4663550"/>
            <a:ext cx="7670800" cy="584775"/>
          </a:xfrm>
          <a:prstGeom prst="rect">
            <a:avLst/>
          </a:prstGeom>
          <a:noFill/>
        </p:spPr>
        <p:txBody>
          <a:bodyPr wrap="square" rtlCol="0">
            <a:spAutoFit/>
          </a:bodyPr>
          <a:lstStyle/>
          <a:p>
            <a:pPr algn="r" rtl="1"/>
            <a:r>
              <a:rPr lang="ar-KW" sz="1600" dirty="0">
                <a:solidFill>
                  <a:schemeClr val="bg1"/>
                </a:solidFill>
                <a:cs typeface="mohammad bold art 1" pitchFamily="2" charset="-78"/>
              </a:rPr>
              <a:t>يلتزم مدير الصندوق بإخطار الهيئة والبورصة وحملة الوحدات فور وقوع أحداث جوهرية تهدد مصالح أصول الصندوق، مع الإفصاح عن الإجراءات المتخذة لمعالجة الآثار المترتبة على الصندوق.</a:t>
            </a:r>
            <a:endParaRPr lang="en-US" sz="1600" dirty="0">
              <a:solidFill>
                <a:schemeClr val="bg1"/>
              </a:solidFill>
              <a:cs typeface="mohammad bold art 1" pitchFamily="2" charset="-78"/>
            </a:endParaRPr>
          </a:p>
        </p:txBody>
      </p:sp>
    </p:spTree>
    <p:extLst>
      <p:ext uri="{BB962C8B-B14F-4D97-AF65-F5344CB8AC3E}">
        <p14:creationId xmlns:p14="http://schemas.microsoft.com/office/powerpoint/2010/main" val="2058474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316E0-B9E3-3AC7-ED9C-D43FCE07593B}"/>
            </a:ext>
          </a:extLst>
        </p:cNvPr>
        <p:cNvGrpSpPr/>
        <p:nvPr/>
      </p:nvGrpSpPr>
      <p:grpSpPr>
        <a:xfrm>
          <a:off x="0" y="0"/>
          <a:ext cx="0" cy="0"/>
          <a:chOff x="0" y="0"/>
          <a:chExt cx="0" cy="0"/>
        </a:xfrm>
      </p:grpSpPr>
      <p:sp>
        <p:nvSpPr>
          <p:cNvPr id="37" name="TextBox 36">
            <a:extLst>
              <a:ext uri="{FF2B5EF4-FFF2-40B4-BE49-F238E27FC236}">
                <a16:creationId xmlns:a16="http://schemas.microsoft.com/office/drawing/2014/main" id="{3F2338F1-A8D6-673B-A137-E77102F80EB6}"/>
              </a:ext>
            </a:extLst>
          </p:cNvPr>
          <p:cNvSpPr txBox="1"/>
          <p:nvPr/>
        </p:nvSpPr>
        <p:spPr>
          <a:xfrm>
            <a:off x="9774696" y="6224729"/>
            <a:ext cx="2261937" cy="529389"/>
          </a:xfrm>
          <a:prstGeom prst="rect">
            <a:avLst/>
          </a:prstGeom>
        </p:spPr>
        <p:txBody>
          <a:bodyPr vert="horz" wrap="square" lIns="0" tIns="0" rIns="0" bIns="0" rtlCol="0" anchor="t">
            <a:noAutofit/>
          </a:bodyPr>
          <a:lstStyle/>
          <a:p>
            <a:pPr>
              <a:lnSpc>
                <a:spcPct val="125000"/>
              </a:lnSpc>
              <a:spcBef>
                <a:spcPts val="1400"/>
              </a:spcBef>
              <a:buClr>
                <a:srgbClr val="000000"/>
              </a:buClr>
              <a:buFont typeface="Arial"/>
              <a:buNone/>
            </a:pPr>
            <a:endParaRPr lang="en-US" sz="1300" kern="0">
              <a:solidFill>
                <a:srgbClr val="6D6E70"/>
              </a:solidFill>
              <a:latin typeface="Open Sans" charset="0"/>
              <a:ea typeface="Open Sans" charset="0"/>
              <a:cs typeface="Open Sans" charset="0"/>
              <a:sym typeface="Arial"/>
            </a:endParaRPr>
          </a:p>
        </p:txBody>
      </p:sp>
      <p:sp>
        <p:nvSpPr>
          <p:cNvPr id="11" name="Slide Number Placeholder 10">
            <a:extLst>
              <a:ext uri="{FF2B5EF4-FFF2-40B4-BE49-F238E27FC236}">
                <a16:creationId xmlns:a16="http://schemas.microsoft.com/office/drawing/2014/main" id="{9651896D-637F-E11A-46AB-25D87424EE89}"/>
              </a:ext>
            </a:extLst>
          </p:cNvPr>
          <p:cNvSpPr>
            <a:spLocks noGrp="1"/>
          </p:cNvSpPr>
          <p:nvPr>
            <p:ph type="sldNum" sz="quarter" idx="12"/>
          </p:nvPr>
        </p:nvSpPr>
        <p:spPr/>
        <p:txBody>
          <a:bodyPr/>
          <a:lstStyle/>
          <a:p>
            <a:fld id="{B99D4975-D9DB-458B-8863-3206EBA360EF}" type="slidenum">
              <a:rPr lang="en-US" smtClean="0"/>
              <a:t>14</a:t>
            </a:fld>
            <a:endParaRPr lang="en-US"/>
          </a:p>
        </p:txBody>
      </p:sp>
      <p:sp>
        <p:nvSpPr>
          <p:cNvPr id="6" name="Rectangle 5">
            <a:extLst>
              <a:ext uri="{FF2B5EF4-FFF2-40B4-BE49-F238E27FC236}">
                <a16:creationId xmlns:a16="http://schemas.microsoft.com/office/drawing/2014/main" id="{735088B6-F6AF-2CAB-7756-4F11CB46031C}"/>
              </a:ext>
            </a:extLst>
          </p:cNvPr>
          <p:cNvSpPr/>
          <p:nvPr/>
        </p:nvSpPr>
        <p:spPr bwMode="auto">
          <a:xfrm>
            <a:off x="870713" y="1648342"/>
            <a:ext cx="3474946" cy="356009"/>
          </a:xfrm>
          <a:prstGeom prst="rect">
            <a:avLst/>
          </a:prstGeom>
          <a:no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defTabSz="995338" fontAlgn="base">
              <a:spcBef>
                <a:spcPct val="0"/>
              </a:spcBef>
              <a:spcAft>
                <a:spcPct val="0"/>
              </a:spcAft>
              <a:defRPr/>
            </a:pPr>
            <a:endParaRPr lang="en-US" sz="8800">
              <a:solidFill>
                <a:srgbClr val="002060"/>
              </a:solidFill>
              <a:latin typeface="Segoe UI Semilight" panose="020B0402040204020203" pitchFamily="34" charset="0"/>
              <a:cs typeface="Segoe UI Semilight" panose="020B0402040204020203" pitchFamily="34" charset="0"/>
              <a:sym typeface="Arial"/>
            </a:endParaRPr>
          </a:p>
        </p:txBody>
      </p:sp>
      <p:sp>
        <p:nvSpPr>
          <p:cNvPr id="2" name="Rectangle 1">
            <a:extLst>
              <a:ext uri="{FF2B5EF4-FFF2-40B4-BE49-F238E27FC236}">
                <a16:creationId xmlns:a16="http://schemas.microsoft.com/office/drawing/2014/main" id="{13A456AB-363B-441B-7E82-D94E676EF20E}"/>
              </a:ext>
            </a:extLst>
          </p:cNvPr>
          <p:cNvSpPr/>
          <p:nvPr/>
        </p:nvSpPr>
        <p:spPr>
          <a:xfrm>
            <a:off x="702527" y="669018"/>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graphicFrame>
        <p:nvGraphicFramePr>
          <p:cNvPr id="4" name="Diagram 3">
            <a:extLst>
              <a:ext uri="{FF2B5EF4-FFF2-40B4-BE49-F238E27FC236}">
                <a16:creationId xmlns:a16="http://schemas.microsoft.com/office/drawing/2014/main" id="{561055FA-3C5C-A1B9-3AC4-28A169F3F250}"/>
              </a:ext>
            </a:extLst>
          </p:cNvPr>
          <p:cNvGraphicFramePr/>
          <p:nvPr/>
        </p:nvGraphicFramePr>
        <p:xfrm>
          <a:off x="702527" y="740946"/>
          <a:ext cx="10561217" cy="648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1">
            <a:extLst>
              <a:ext uri="{FF2B5EF4-FFF2-40B4-BE49-F238E27FC236}">
                <a16:creationId xmlns:a16="http://schemas.microsoft.com/office/drawing/2014/main" id="{3936AB66-3B62-61C4-0CAF-F61B2C3726B8}"/>
              </a:ext>
            </a:extLst>
          </p:cNvPr>
          <p:cNvSpPr/>
          <p:nvPr/>
        </p:nvSpPr>
        <p:spPr>
          <a:xfrm>
            <a:off x="8250381" y="948804"/>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1. التأسيس والترخيص</a:t>
            </a:r>
          </a:p>
        </p:txBody>
      </p:sp>
      <p:sp>
        <p:nvSpPr>
          <p:cNvPr id="8" name="Title 1">
            <a:extLst>
              <a:ext uri="{FF2B5EF4-FFF2-40B4-BE49-F238E27FC236}">
                <a16:creationId xmlns:a16="http://schemas.microsoft.com/office/drawing/2014/main" id="{41B18CEE-4ADA-B017-DAB4-E3AD16CAFF9D}"/>
              </a:ext>
            </a:extLst>
          </p:cNvPr>
          <p:cNvSpPr txBox="1">
            <a:spLocks/>
          </p:cNvSpPr>
          <p:nvPr/>
        </p:nvSpPr>
        <p:spPr>
          <a:xfrm>
            <a:off x="1047170" y="203427"/>
            <a:ext cx="10515600" cy="854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2400" kern="0" dirty="0">
                <a:solidFill>
                  <a:srgbClr val="0D4A75"/>
                </a:solidFill>
                <a:latin typeface="Segoe UI Semibold" panose="020B0702040204020203" pitchFamily="34" charset="0"/>
                <a:ea typeface="+mn-ea"/>
                <a:cs typeface="mohammad bold art 1" pitchFamily="2" charset="-78"/>
              </a:rPr>
              <a:t>المراحل الرئيسية لصندوق المؤشرات المتداول</a:t>
            </a:r>
            <a:endParaRPr lang="en-US" sz="2400" kern="0" dirty="0">
              <a:solidFill>
                <a:srgbClr val="FF0000"/>
              </a:solidFill>
              <a:latin typeface="Segoe UI Semibold" panose="020B0702040204020203" pitchFamily="34" charset="0"/>
              <a:ea typeface="+mn-ea"/>
              <a:cs typeface="mohammad bold art 1" pitchFamily="2" charset="-78"/>
            </a:endParaRPr>
          </a:p>
        </p:txBody>
      </p:sp>
      <p:sp>
        <p:nvSpPr>
          <p:cNvPr id="10" name="Text 1">
            <a:extLst>
              <a:ext uri="{FF2B5EF4-FFF2-40B4-BE49-F238E27FC236}">
                <a16:creationId xmlns:a16="http://schemas.microsoft.com/office/drawing/2014/main" id="{55DBDC8C-FCDE-41EC-799B-33FD11186078}"/>
              </a:ext>
            </a:extLst>
          </p:cNvPr>
          <p:cNvSpPr/>
          <p:nvPr/>
        </p:nvSpPr>
        <p:spPr>
          <a:xfrm>
            <a:off x="5800167" y="941399"/>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2. الإدراج في البورصة</a:t>
            </a:r>
          </a:p>
        </p:txBody>
      </p:sp>
      <p:sp>
        <p:nvSpPr>
          <p:cNvPr id="12" name="Text 1">
            <a:extLst>
              <a:ext uri="{FF2B5EF4-FFF2-40B4-BE49-F238E27FC236}">
                <a16:creationId xmlns:a16="http://schemas.microsoft.com/office/drawing/2014/main" id="{64FA3203-3AA9-CF2F-CB04-EEB5B8267D18}"/>
              </a:ext>
            </a:extLst>
          </p:cNvPr>
          <p:cNvSpPr/>
          <p:nvPr/>
        </p:nvSpPr>
        <p:spPr>
          <a:xfrm>
            <a:off x="3466298" y="920137"/>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3. التداول والالتزامات المستمرة</a:t>
            </a:r>
          </a:p>
        </p:txBody>
      </p:sp>
      <p:sp>
        <p:nvSpPr>
          <p:cNvPr id="13" name="TextBox 12">
            <a:extLst>
              <a:ext uri="{FF2B5EF4-FFF2-40B4-BE49-F238E27FC236}">
                <a16:creationId xmlns:a16="http://schemas.microsoft.com/office/drawing/2014/main" id="{3D374710-B396-D77A-B2B0-8BDE23D79A80}"/>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F3B997A1-8BD2-B21A-9DBF-FE7F09255FEF}"/>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5" name="Text 1">
            <a:extLst>
              <a:ext uri="{FF2B5EF4-FFF2-40B4-BE49-F238E27FC236}">
                <a16:creationId xmlns:a16="http://schemas.microsoft.com/office/drawing/2014/main" id="{80BD4587-2D8B-B9E4-03D9-97344176EEAA}"/>
              </a:ext>
            </a:extLst>
          </p:cNvPr>
          <p:cNvSpPr/>
          <p:nvPr/>
        </p:nvSpPr>
        <p:spPr>
          <a:xfrm>
            <a:off x="799805" y="941399"/>
            <a:ext cx="2516837" cy="246221"/>
          </a:xfrm>
          <a:prstGeom prst="rect">
            <a:avLst/>
          </a:prstGeom>
          <a:noFill/>
          <a:ln/>
        </p:spPr>
        <p:txBody>
          <a:bodyPr wrap="square" lIns="0" tIns="0" rIns="0" bIns="0" rtlCol="0" anchor="t">
            <a:spAutoFit/>
          </a:bodyPr>
          <a:lstStyle/>
          <a:p>
            <a:pPr algn="ctr" rtl="1"/>
            <a:r>
              <a:rPr lang="ar-KW" sz="1600" b="1" dirty="0">
                <a:solidFill>
                  <a:schemeClr val="bg1"/>
                </a:solidFill>
                <a:latin typeface="Sakkal Majalla" panose="02000000000000000000" pitchFamily="2" charset="-78"/>
                <a:ea typeface="Amiri Bold" pitchFamily="34" charset="-122"/>
                <a:cs typeface="mohammad bold art 1" pitchFamily="2" charset="-78"/>
              </a:rPr>
              <a:t>4. التسوية </a:t>
            </a:r>
            <a:r>
              <a:rPr lang="ar-KW" sz="1600" b="1" dirty="0" err="1">
                <a:solidFill>
                  <a:schemeClr val="bg1"/>
                </a:solidFill>
                <a:latin typeface="Sakkal Majalla" panose="02000000000000000000" pitchFamily="2" charset="-78"/>
                <a:ea typeface="Amiri Bold" pitchFamily="34" charset="-122"/>
                <a:cs typeface="mohammad bold art 1" pitchFamily="2" charset="-78"/>
              </a:rPr>
              <a:t>والتقاص</a:t>
            </a:r>
            <a:endParaRPr lang="ar-KW" sz="1600" b="1" dirty="0">
              <a:solidFill>
                <a:schemeClr val="bg1"/>
              </a:solidFill>
              <a:latin typeface="Sakkal Majalla" panose="02000000000000000000" pitchFamily="2" charset="-78"/>
              <a:ea typeface="Amiri Bold" pitchFamily="34" charset="-122"/>
              <a:cs typeface="mohammad bold art 1" pitchFamily="2" charset="-78"/>
            </a:endParaRPr>
          </a:p>
        </p:txBody>
      </p:sp>
      <p:pic>
        <p:nvPicPr>
          <p:cNvPr id="39" name="Picture 38">
            <a:extLst>
              <a:ext uri="{FF2B5EF4-FFF2-40B4-BE49-F238E27FC236}">
                <a16:creationId xmlns:a16="http://schemas.microsoft.com/office/drawing/2014/main" id="{FBD6CFCD-38E0-6E11-6E34-603ED9BF03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48261"/>
            <a:ext cx="12192000" cy="1017723"/>
          </a:xfrm>
          <a:prstGeom prst="rect">
            <a:avLst/>
          </a:prstGeom>
        </p:spPr>
      </p:pic>
      <p:sp>
        <p:nvSpPr>
          <p:cNvPr id="49" name="Text 2">
            <a:extLst>
              <a:ext uri="{FF2B5EF4-FFF2-40B4-BE49-F238E27FC236}">
                <a16:creationId xmlns:a16="http://schemas.microsoft.com/office/drawing/2014/main" id="{26D3BE1F-F758-A5A8-E7E4-8423BF80DDCB}"/>
              </a:ext>
            </a:extLst>
          </p:cNvPr>
          <p:cNvSpPr/>
          <p:nvPr/>
        </p:nvSpPr>
        <p:spPr>
          <a:xfrm>
            <a:off x="1125388" y="1428111"/>
            <a:ext cx="9715493" cy="430887"/>
          </a:xfrm>
          <a:prstGeom prst="rect">
            <a:avLst/>
          </a:prstGeom>
          <a:noFill/>
          <a:ln/>
        </p:spPr>
        <p:txBody>
          <a:bodyPr wrap="square" lIns="0" tIns="0" rIns="0" bIns="0" rtlCol="0" anchor="t">
            <a:spAutoFit/>
          </a:bodyPr>
          <a:lstStyle/>
          <a:p>
            <a:pPr algn="ctr"/>
            <a:r>
              <a:rPr lang="ar-KW" sz="2800" b="1" dirty="0">
                <a:solidFill>
                  <a:srgbClr val="AF882D"/>
                </a:solidFill>
                <a:latin typeface="Tajawal ExtraBold" pitchFamily="34" charset="0"/>
                <a:ea typeface="Tajawal ExtraBold" pitchFamily="34" charset="-122"/>
                <a:cs typeface="mohammad bold art 1" pitchFamily="2" charset="-78"/>
              </a:rPr>
              <a:t>صندوق المؤشرات المتداول</a:t>
            </a:r>
            <a:endParaRPr lang="en-US" sz="2800" dirty="0">
              <a:solidFill>
                <a:srgbClr val="AF882D"/>
              </a:solidFill>
              <a:cs typeface="mohammad bold art 1" pitchFamily="2" charset="-78"/>
            </a:endParaRPr>
          </a:p>
        </p:txBody>
      </p:sp>
      <p:sp>
        <p:nvSpPr>
          <p:cNvPr id="63" name="TextBox 62">
            <a:extLst>
              <a:ext uri="{FF2B5EF4-FFF2-40B4-BE49-F238E27FC236}">
                <a16:creationId xmlns:a16="http://schemas.microsoft.com/office/drawing/2014/main" id="{EC373761-5492-BBCB-470E-553785ED5E9B}"/>
              </a:ext>
            </a:extLst>
          </p:cNvPr>
          <p:cNvSpPr txBox="1"/>
          <p:nvPr/>
        </p:nvSpPr>
        <p:spPr>
          <a:xfrm>
            <a:off x="2199530" y="4663550"/>
            <a:ext cx="7670800" cy="584775"/>
          </a:xfrm>
          <a:prstGeom prst="rect">
            <a:avLst/>
          </a:prstGeom>
          <a:noFill/>
        </p:spPr>
        <p:txBody>
          <a:bodyPr wrap="square" rtlCol="0">
            <a:spAutoFit/>
          </a:bodyPr>
          <a:lstStyle/>
          <a:p>
            <a:pPr algn="r" rtl="1"/>
            <a:r>
              <a:rPr lang="ar-KW" sz="1600" dirty="0">
                <a:solidFill>
                  <a:schemeClr val="bg1"/>
                </a:solidFill>
                <a:cs typeface="mohammad bold art 1" pitchFamily="2" charset="-78"/>
              </a:rPr>
              <a:t>يلتزم مدير الصندوق بإخطار الهيئة والبورصة وحملة الوحدات فور وقوع أحداث جوهرية تهدد مصالح أصول الصندوق، مع الإفصاح عن الإجراءات المتخذة لمعالجة الآثار المترتبة على الصندوق.</a:t>
            </a:r>
            <a:endParaRPr lang="en-US" sz="1600" dirty="0">
              <a:solidFill>
                <a:schemeClr val="bg1"/>
              </a:solidFill>
              <a:cs typeface="mohammad bold art 1" pitchFamily="2" charset="-78"/>
            </a:endParaRPr>
          </a:p>
        </p:txBody>
      </p:sp>
      <p:graphicFrame>
        <p:nvGraphicFramePr>
          <p:cNvPr id="19" name="Object 18">
            <a:extLst>
              <a:ext uri="{FF2B5EF4-FFF2-40B4-BE49-F238E27FC236}">
                <a16:creationId xmlns:a16="http://schemas.microsoft.com/office/drawing/2014/main" id="{7D8D7AD3-89CD-01F9-8600-BB9CD74AE308}"/>
              </a:ext>
            </a:extLst>
          </p:cNvPr>
          <p:cNvGraphicFramePr>
            <a:graphicFrameLocks noChangeAspect="1"/>
          </p:cNvGraphicFramePr>
          <p:nvPr/>
        </p:nvGraphicFramePr>
        <p:xfrm>
          <a:off x="8120063" y="1503363"/>
          <a:ext cx="3916362" cy="5853112"/>
        </p:xfrm>
        <a:graphic>
          <a:graphicData uri="http://schemas.openxmlformats.org/presentationml/2006/ole">
            <mc:AlternateContent xmlns:mc="http://schemas.openxmlformats.org/markup-compatibility/2006">
              <mc:Choice xmlns:v="urn:schemas-microsoft-com:vml" Requires="v">
                <p:oleObj name="Document" r:id="rId8" imgW="4421495" imgH="8203909" progId="Word.Document.12">
                  <p:embed/>
                </p:oleObj>
              </mc:Choice>
              <mc:Fallback>
                <p:oleObj name="Document" r:id="rId8" imgW="4421495" imgH="8203909" progId="Word.Document.12">
                  <p:embed/>
                  <p:pic>
                    <p:nvPicPr>
                      <p:cNvPr id="19" name="Object 18">
                        <a:extLst>
                          <a:ext uri="{FF2B5EF4-FFF2-40B4-BE49-F238E27FC236}">
                            <a16:creationId xmlns:a16="http://schemas.microsoft.com/office/drawing/2014/main" id="{7D8D7AD3-89CD-01F9-8600-BB9CD74AE308}"/>
                          </a:ext>
                        </a:extLst>
                      </p:cNvPr>
                      <p:cNvPicPr/>
                      <p:nvPr/>
                    </p:nvPicPr>
                    <p:blipFill>
                      <a:blip r:embed="rId9"/>
                      <a:stretch>
                        <a:fillRect/>
                      </a:stretch>
                    </p:blipFill>
                    <p:spPr>
                      <a:xfrm>
                        <a:off x="8120063" y="1503363"/>
                        <a:ext cx="3916362" cy="5853112"/>
                      </a:xfrm>
                      <a:prstGeom prst="rect">
                        <a:avLst/>
                      </a:prstGeom>
                    </p:spPr>
                  </p:pic>
                </p:oleObj>
              </mc:Fallback>
            </mc:AlternateContent>
          </a:graphicData>
        </a:graphic>
      </p:graphicFrame>
      <p:sp>
        <p:nvSpPr>
          <p:cNvPr id="20" name="Text 6">
            <a:extLst>
              <a:ext uri="{FF2B5EF4-FFF2-40B4-BE49-F238E27FC236}">
                <a16:creationId xmlns:a16="http://schemas.microsoft.com/office/drawing/2014/main" id="{F2016945-6E21-13CF-55D6-3CFE2E56AD85}"/>
              </a:ext>
            </a:extLst>
          </p:cNvPr>
          <p:cNvSpPr/>
          <p:nvPr/>
        </p:nvSpPr>
        <p:spPr>
          <a:xfrm>
            <a:off x="5574521" y="2444504"/>
            <a:ext cx="1460897" cy="861774"/>
          </a:xfrm>
          <a:prstGeom prst="rect">
            <a:avLst/>
          </a:prstGeom>
          <a:noFill/>
          <a:ln/>
        </p:spPr>
        <p:txBody>
          <a:bodyPr wrap="square" lIns="0" tIns="0" rIns="0" bIns="0" rtlCol="0" anchor="t">
            <a:spAutoFit/>
          </a:bodyPr>
          <a:lstStyle/>
          <a:p>
            <a:pPr marL="0" indent="0" algn="ctr">
              <a:buNone/>
            </a:pPr>
            <a:r>
              <a:rPr lang="ar-KW" sz="2800" b="1" dirty="0">
                <a:latin typeface="Tajawal Bold" pitchFamily="34" charset="0"/>
                <a:ea typeface="Tajawal Bold" pitchFamily="34" charset="-122"/>
                <a:cs typeface="mohammad bold art 1" pitchFamily="2" charset="-78"/>
              </a:rPr>
              <a:t>نشرة الاكتتاب</a:t>
            </a:r>
            <a:endParaRPr lang="en-US" sz="2800" dirty="0">
              <a:cs typeface="mohammad bold art 1" pitchFamily="2" charset="-78"/>
            </a:endParaRPr>
          </a:p>
        </p:txBody>
      </p:sp>
      <p:graphicFrame>
        <p:nvGraphicFramePr>
          <p:cNvPr id="21" name="Object 20">
            <a:extLst>
              <a:ext uri="{FF2B5EF4-FFF2-40B4-BE49-F238E27FC236}">
                <a16:creationId xmlns:a16="http://schemas.microsoft.com/office/drawing/2014/main" id="{C707F053-D3D9-570C-5BF6-F30416884F27}"/>
              </a:ext>
            </a:extLst>
          </p:cNvPr>
          <p:cNvGraphicFramePr>
            <a:graphicFrameLocks noChangeAspect="1"/>
          </p:cNvGraphicFramePr>
          <p:nvPr/>
        </p:nvGraphicFramePr>
        <p:xfrm>
          <a:off x="311884" y="2543515"/>
          <a:ext cx="3989387" cy="5418137"/>
        </p:xfrm>
        <a:graphic>
          <a:graphicData uri="http://schemas.openxmlformats.org/presentationml/2006/ole">
            <mc:AlternateContent xmlns:mc="http://schemas.openxmlformats.org/markup-compatibility/2006">
              <mc:Choice xmlns:v="urn:schemas-microsoft-com:vml" Requires="v">
                <p:oleObj name="Document" r:id="rId10" imgW="6015567" imgH="8167470" progId="Word.Document.12">
                  <p:embed/>
                </p:oleObj>
              </mc:Choice>
              <mc:Fallback>
                <p:oleObj name="Document" r:id="rId10" imgW="6015567" imgH="8167470" progId="Word.Document.12">
                  <p:embed/>
                  <p:pic>
                    <p:nvPicPr>
                      <p:cNvPr id="21" name="Object 20">
                        <a:extLst>
                          <a:ext uri="{FF2B5EF4-FFF2-40B4-BE49-F238E27FC236}">
                            <a16:creationId xmlns:a16="http://schemas.microsoft.com/office/drawing/2014/main" id="{C707F053-D3D9-570C-5BF6-F30416884F27}"/>
                          </a:ext>
                        </a:extLst>
                      </p:cNvPr>
                      <p:cNvPicPr/>
                      <p:nvPr/>
                    </p:nvPicPr>
                    <p:blipFill>
                      <a:blip r:embed="rId11"/>
                      <a:stretch>
                        <a:fillRect/>
                      </a:stretch>
                    </p:blipFill>
                    <p:spPr>
                      <a:xfrm>
                        <a:off x="311884" y="2543515"/>
                        <a:ext cx="3989387" cy="5418137"/>
                      </a:xfrm>
                      <a:prstGeom prst="rect">
                        <a:avLst/>
                      </a:prstGeom>
                    </p:spPr>
                  </p:pic>
                </p:oleObj>
              </mc:Fallback>
            </mc:AlternateContent>
          </a:graphicData>
        </a:graphic>
      </p:graphicFrame>
      <p:sp>
        <p:nvSpPr>
          <p:cNvPr id="3" name="Text 10">
            <a:extLst>
              <a:ext uri="{FF2B5EF4-FFF2-40B4-BE49-F238E27FC236}">
                <a16:creationId xmlns:a16="http://schemas.microsoft.com/office/drawing/2014/main" id="{16FE58D2-16BC-FE1B-426A-AD00ADF31621}"/>
              </a:ext>
            </a:extLst>
          </p:cNvPr>
          <p:cNvSpPr/>
          <p:nvPr/>
        </p:nvSpPr>
        <p:spPr>
          <a:xfrm>
            <a:off x="8627650" y="5059635"/>
            <a:ext cx="2709099" cy="442109"/>
          </a:xfrm>
          <a:prstGeom prst="rect">
            <a:avLst/>
          </a:prstGeom>
          <a:noFill/>
          <a:ln/>
        </p:spPr>
        <p:txBody>
          <a:bodyPr wrap="square" lIns="0" tIns="0" rIns="0" bIns="0" rtlCol="0" anchor="t">
            <a:spAutoFit/>
          </a:bodyPr>
          <a:lstStyle/>
          <a:p>
            <a:pPr marL="228600" indent="-228600" algn="r" rtl="1">
              <a:lnSpc>
                <a:spcPct val="112000"/>
              </a:lnSpc>
              <a:buFont typeface="Wingdings" panose="05000000000000000000" pitchFamily="2" charset="2"/>
              <a:buChar char="q"/>
            </a:pPr>
            <a:r>
              <a:rPr lang="ar-KW" sz="1300" dirty="0">
                <a:solidFill>
                  <a:srgbClr val="555555"/>
                </a:solidFill>
                <a:latin typeface="Tajawal" pitchFamily="34" charset="0"/>
                <a:ea typeface="Tajawal" pitchFamily="34" charset="-122"/>
                <a:cs typeface="mohammad bold art 1" pitchFamily="2" charset="-78"/>
              </a:rPr>
              <a:t>وفقاً للبريد الالكتروني المرسل بتاريخ</a:t>
            </a:r>
            <a:r>
              <a:rPr lang="en-US" sz="1300" dirty="0">
                <a:solidFill>
                  <a:srgbClr val="555555"/>
                </a:solidFill>
                <a:latin typeface="Tajawal" pitchFamily="34" charset="0"/>
                <a:ea typeface="Tajawal" pitchFamily="34" charset="-122"/>
                <a:cs typeface="mohammad bold art 1" pitchFamily="2" charset="-78"/>
              </a:rPr>
              <a:t> 21/06/2026</a:t>
            </a:r>
            <a:endParaRPr lang="ar-KW" sz="1300" dirty="0">
              <a:solidFill>
                <a:srgbClr val="555555"/>
              </a:solidFill>
              <a:latin typeface="Tajawal" pitchFamily="34" charset="0"/>
              <a:ea typeface="Tajawal" pitchFamily="34" charset="-122"/>
              <a:cs typeface="mohammad bold art 1" pitchFamily="2" charset="-78"/>
            </a:endParaRPr>
          </a:p>
        </p:txBody>
      </p:sp>
      <p:sp>
        <p:nvSpPr>
          <p:cNvPr id="7" name="Text 10">
            <a:extLst>
              <a:ext uri="{FF2B5EF4-FFF2-40B4-BE49-F238E27FC236}">
                <a16:creationId xmlns:a16="http://schemas.microsoft.com/office/drawing/2014/main" id="{AFF549BD-3B76-8338-E970-69E700A792F1}"/>
              </a:ext>
            </a:extLst>
          </p:cNvPr>
          <p:cNvSpPr/>
          <p:nvPr/>
        </p:nvSpPr>
        <p:spPr>
          <a:xfrm>
            <a:off x="1417553" y="5027270"/>
            <a:ext cx="2709099" cy="442109"/>
          </a:xfrm>
          <a:prstGeom prst="rect">
            <a:avLst/>
          </a:prstGeom>
          <a:noFill/>
          <a:ln/>
        </p:spPr>
        <p:txBody>
          <a:bodyPr wrap="square" lIns="0" tIns="0" rIns="0" bIns="0" rtlCol="0" anchor="t">
            <a:spAutoFit/>
          </a:bodyPr>
          <a:lstStyle/>
          <a:p>
            <a:pPr marL="228600" indent="-228600" algn="r" rtl="1">
              <a:lnSpc>
                <a:spcPct val="112000"/>
              </a:lnSpc>
              <a:buFont typeface="Wingdings" panose="05000000000000000000" pitchFamily="2" charset="2"/>
              <a:buChar char="q"/>
            </a:pPr>
            <a:r>
              <a:rPr lang="ar-KW" sz="1300" dirty="0">
                <a:solidFill>
                  <a:srgbClr val="555555"/>
                </a:solidFill>
                <a:latin typeface="Tajawal" pitchFamily="34" charset="0"/>
                <a:ea typeface="Tajawal" pitchFamily="34" charset="-122"/>
                <a:cs typeface="mohammad bold art 1" pitchFamily="2" charset="-78"/>
              </a:rPr>
              <a:t>وفقاً للبريد الالكتروني المرسل بتاريخ</a:t>
            </a:r>
            <a:r>
              <a:rPr lang="en-US" sz="1300" dirty="0">
                <a:solidFill>
                  <a:srgbClr val="555555"/>
                </a:solidFill>
                <a:latin typeface="Tajawal" pitchFamily="34" charset="0"/>
                <a:ea typeface="Tajawal" pitchFamily="34" charset="-122"/>
                <a:cs typeface="mohammad bold art 1" pitchFamily="2" charset="-78"/>
              </a:rPr>
              <a:t> 21/06/2026</a:t>
            </a:r>
            <a:endParaRPr lang="ar-KW" sz="1300" dirty="0">
              <a:solidFill>
                <a:srgbClr val="555555"/>
              </a:solidFill>
              <a:latin typeface="Tajawal" pitchFamily="34" charset="0"/>
              <a:ea typeface="Tajawal" pitchFamily="34" charset="-122"/>
              <a:cs typeface="mohammad bold art 1" pitchFamily="2" charset="-78"/>
            </a:endParaRPr>
          </a:p>
        </p:txBody>
      </p:sp>
    </p:spTree>
    <p:extLst>
      <p:ext uri="{BB962C8B-B14F-4D97-AF65-F5344CB8AC3E}">
        <p14:creationId xmlns:p14="http://schemas.microsoft.com/office/powerpoint/2010/main" val="3575669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1572A-A3C8-FC68-6649-FAE06A02965C}"/>
            </a:ext>
          </a:extLst>
        </p:cNvPr>
        <p:cNvGrpSpPr/>
        <p:nvPr/>
      </p:nvGrpSpPr>
      <p:grpSpPr>
        <a:xfrm>
          <a:off x="0" y="0"/>
          <a:ext cx="0" cy="0"/>
          <a:chOff x="0" y="0"/>
          <a:chExt cx="0" cy="0"/>
        </a:xfrm>
      </p:grpSpPr>
      <p:sp>
        <p:nvSpPr>
          <p:cNvPr id="37" name="TextBox 36">
            <a:extLst>
              <a:ext uri="{FF2B5EF4-FFF2-40B4-BE49-F238E27FC236}">
                <a16:creationId xmlns:a16="http://schemas.microsoft.com/office/drawing/2014/main" id="{D3DD497F-756C-919B-F74F-09FFCB4F585C}"/>
              </a:ext>
            </a:extLst>
          </p:cNvPr>
          <p:cNvSpPr txBox="1"/>
          <p:nvPr/>
        </p:nvSpPr>
        <p:spPr>
          <a:xfrm>
            <a:off x="9774696" y="6224729"/>
            <a:ext cx="2261937" cy="529389"/>
          </a:xfrm>
          <a:prstGeom prst="rect">
            <a:avLst/>
          </a:prstGeom>
        </p:spPr>
        <p:txBody>
          <a:bodyPr vert="horz" wrap="square" lIns="0" tIns="0" rIns="0" bIns="0" rtlCol="0" anchor="t">
            <a:noAutofit/>
          </a:bodyPr>
          <a:lstStyle/>
          <a:p>
            <a:pPr>
              <a:lnSpc>
                <a:spcPct val="125000"/>
              </a:lnSpc>
              <a:spcBef>
                <a:spcPts val="1400"/>
              </a:spcBef>
              <a:buClr>
                <a:srgbClr val="000000"/>
              </a:buClr>
              <a:buFont typeface="Arial"/>
              <a:buNone/>
            </a:pPr>
            <a:endParaRPr lang="en-US" sz="1300" kern="0">
              <a:solidFill>
                <a:srgbClr val="6D6E70"/>
              </a:solidFill>
              <a:latin typeface="Open Sans" charset="0"/>
              <a:ea typeface="Open Sans" charset="0"/>
              <a:cs typeface="Open Sans" charset="0"/>
              <a:sym typeface="Arial"/>
            </a:endParaRPr>
          </a:p>
        </p:txBody>
      </p:sp>
      <p:sp>
        <p:nvSpPr>
          <p:cNvPr id="11" name="Slide Number Placeholder 10">
            <a:extLst>
              <a:ext uri="{FF2B5EF4-FFF2-40B4-BE49-F238E27FC236}">
                <a16:creationId xmlns:a16="http://schemas.microsoft.com/office/drawing/2014/main" id="{8A2BC079-947D-AD31-B319-5E700742C216}"/>
              </a:ext>
            </a:extLst>
          </p:cNvPr>
          <p:cNvSpPr>
            <a:spLocks noGrp="1"/>
          </p:cNvSpPr>
          <p:nvPr>
            <p:ph type="sldNum" sz="quarter" idx="12"/>
          </p:nvPr>
        </p:nvSpPr>
        <p:spPr/>
        <p:txBody>
          <a:bodyPr/>
          <a:lstStyle/>
          <a:p>
            <a:fld id="{B99D4975-D9DB-458B-8863-3206EBA360EF}" type="slidenum">
              <a:rPr lang="en-US" smtClean="0"/>
              <a:t>15</a:t>
            </a:fld>
            <a:endParaRPr lang="en-US"/>
          </a:p>
        </p:txBody>
      </p:sp>
      <p:sp>
        <p:nvSpPr>
          <p:cNvPr id="6" name="Rectangle 5">
            <a:extLst>
              <a:ext uri="{FF2B5EF4-FFF2-40B4-BE49-F238E27FC236}">
                <a16:creationId xmlns:a16="http://schemas.microsoft.com/office/drawing/2014/main" id="{D9A0B239-F2FA-9910-A59F-541BEE7A46DA}"/>
              </a:ext>
            </a:extLst>
          </p:cNvPr>
          <p:cNvSpPr/>
          <p:nvPr/>
        </p:nvSpPr>
        <p:spPr bwMode="auto">
          <a:xfrm>
            <a:off x="870713" y="1648342"/>
            <a:ext cx="3474946" cy="356009"/>
          </a:xfrm>
          <a:prstGeom prst="rect">
            <a:avLst/>
          </a:prstGeom>
          <a:no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defTabSz="995338" fontAlgn="base">
              <a:spcBef>
                <a:spcPct val="0"/>
              </a:spcBef>
              <a:spcAft>
                <a:spcPct val="0"/>
              </a:spcAft>
              <a:defRPr/>
            </a:pPr>
            <a:endParaRPr lang="en-US" sz="8800">
              <a:solidFill>
                <a:srgbClr val="002060"/>
              </a:solidFill>
              <a:latin typeface="Segoe UI Semilight" panose="020B0402040204020203" pitchFamily="34" charset="0"/>
              <a:cs typeface="Segoe UI Semilight" panose="020B0402040204020203" pitchFamily="34" charset="0"/>
              <a:sym typeface="Arial"/>
            </a:endParaRPr>
          </a:p>
        </p:txBody>
      </p:sp>
      <p:sp>
        <p:nvSpPr>
          <p:cNvPr id="2" name="Rectangle 1">
            <a:extLst>
              <a:ext uri="{FF2B5EF4-FFF2-40B4-BE49-F238E27FC236}">
                <a16:creationId xmlns:a16="http://schemas.microsoft.com/office/drawing/2014/main" id="{9A13BEC0-1A68-9D4A-E07D-EFB8EC297880}"/>
              </a:ext>
            </a:extLst>
          </p:cNvPr>
          <p:cNvSpPr/>
          <p:nvPr/>
        </p:nvSpPr>
        <p:spPr>
          <a:xfrm>
            <a:off x="702527" y="669018"/>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graphicFrame>
        <p:nvGraphicFramePr>
          <p:cNvPr id="4" name="Diagram 3">
            <a:extLst>
              <a:ext uri="{FF2B5EF4-FFF2-40B4-BE49-F238E27FC236}">
                <a16:creationId xmlns:a16="http://schemas.microsoft.com/office/drawing/2014/main" id="{D5385E85-D2E0-7E4A-04A8-229A90C57A3F}"/>
              </a:ext>
            </a:extLst>
          </p:cNvPr>
          <p:cNvGraphicFramePr/>
          <p:nvPr>
            <p:extLst>
              <p:ext uri="{D42A27DB-BD31-4B8C-83A1-F6EECF244321}">
                <p14:modId xmlns:p14="http://schemas.microsoft.com/office/powerpoint/2010/main" val="2475100914"/>
              </p:ext>
            </p:extLst>
          </p:nvPr>
        </p:nvGraphicFramePr>
        <p:xfrm>
          <a:off x="702527" y="740946"/>
          <a:ext cx="10561217" cy="648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1">
            <a:extLst>
              <a:ext uri="{FF2B5EF4-FFF2-40B4-BE49-F238E27FC236}">
                <a16:creationId xmlns:a16="http://schemas.microsoft.com/office/drawing/2014/main" id="{1C08C3E4-D5B5-2E6A-C350-3492C750659D}"/>
              </a:ext>
            </a:extLst>
          </p:cNvPr>
          <p:cNvSpPr/>
          <p:nvPr/>
        </p:nvSpPr>
        <p:spPr>
          <a:xfrm>
            <a:off x="8250381" y="948804"/>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1. التأسيس والترخيص</a:t>
            </a:r>
          </a:p>
        </p:txBody>
      </p:sp>
      <p:sp>
        <p:nvSpPr>
          <p:cNvPr id="8" name="Title 1">
            <a:extLst>
              <a:ext uri="{FF2B5EF4-FFF2-40B4-BE49-F238E27FC236}">
                <a16:creationId xmlns:a16="http://schemas.microsoft.com/office/drawing/2014/main" id="{9B396F7A-5F1C-4DDD-25A9-DB0A8DDC349A}"/>
              </a:ext>
            </a:extLst>
          </p:cNvPr>
          <p:cNvSpPr txBox="1">
            <a:spLocks/>
          </p:cNvSpPr>
          <p:nvPr/>
        </p:nvSpPr>
        <p:spPr>
          <a:xfrm>
            <a:off x="1047170" y="203427"/>
            <a:ext cx="10515600" cy="854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2400" kern="0" dirty="0">
                <a:solidFill>
                  <a:srgbClr val="0D4A75"/>
                </a:solidFill>
                <a:latin typeface="Segoe UI Semibold" panose="020B0702040204020203" pitchFamily="34" charset="0"/>
                <a:ea typeface="+mn-ea"/>
                <a:cs typeface="mohammad bold art 1" pitchFamily="2" charset="-78"/>
              </a:rPr>
              <a:t>المراحل الرئيسية لصندوق المؤشرات المتداول</a:t>
            </a:r>
            <a:endParaRPr lang="en-US" sz="2400" kern="0" dirty="0">
              <a:solidFill>
                <a:srgbClr val="FF0000"/>
              </a:solidFill>
              <a:latin typeface="Segoe UI Semibold" panose="020B0702040204020203" pitchFamily="34" charset="0"/>
              <a:ea typeface="+mn-ea"/>
              <a:cs typeface="mohammad bold art 1" pitchFamily="2" charset="-78"/>
            </a:endParaRPr>
          </a:p>
        </p:txBody>
      </p:sp>
      <p:sp>
        <p:nvSpPr>
          <p:cNvPr id="10" name="Text 1">
            <a:extLst>
              <a:ext uri="{FF2B5EF4-FFF2-40B4-BE49-F238E27FC236}">
                <a16:creationId xmlns:a16="http://schemas.microsoft.com/office/drawing/2014/main" id="{E9D76A5B-4387-59A8-F387-E46CD8593311}"/>
              </a:ext>
            </a:extLst>
          </p:cNvPr>
          <p:cNvSpPr/>
          <p:nvPr/>
        </p:nvSpPr>
        <p:spPr>
          <a:xfrm>
            <a:off x="5800167" y="941399"/>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2. الإدراج في البورصة</a:t>
            </a:r>
          </a:p>
        </p:txBody>
      </p:sp>
      <p:sp>
        <p:nvSpPr>
          <p:cNvPr id="12" name="Text 1">
            <a:extLst>
              <a:ext uri="{FF2B5EF4-FFF2-40B4-BE49-F238E27FC236}">
                <a16:creationId xmlns:a16="http://schemas.microsoft.com/office/drawing/2014/main" id="{50BEA616-5664-6CFD-04C3-4485B4DFDB43}"/>
              </a:ext>
            </a:extLst>
          </p:cNvPr>
          <p:cNvSpPr/>
          <p:nvPr/>
        </p:nvSpPr>
        <p:spPr>
          <a:xfrm>
            <a:off x="3466298" y="920137"/>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3. التداول والالتزامات المستمرة</a:t>
            </a:r>
          </a:p>
        </p:txBody>
      </p:sp>
      <p:sp>
        <p:nvSpPr>
          <p:cNvPr id="13" name="TextBox 12">
            <a:extLst>
              <a:ext uri="{FF2B5EF4-FFF2-40B4-BE49-F238E27FC236}">
                <a16:creationId xmlns:a16="http://schemas.microsoft.com/office/drawing/2014/main" id="{292DD1CA-F77E-9883-90D7-1F4926055684}"/>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0B7C922B-4EEE-F443-040D-C5EE17FCA162}"/>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5" name="Text 1">
            <a:extLst>
              <a:ext uri="{FF2B5EF4-FFF2-40B4-BE49-F238E27FC236}">
                <a16:creationId xmlns:a16="http://schemas.microsoft.com/office/drawing/2014/main" id="{40A1730E-02C9-9B91-D298-2BF443ED6CDF}"/>
              </a:ext>
            </a:extLst>
          </p:cNvPr>
          <p:cNvSpPr/>
          <p:nvPr/>
        </p:nvSpPr>
        <p:spPr>
          <a:xfrm>
            <a:off x="799805" y="941399"/>
            <a:ext cx="2516837" cy="246221"/>
          </a:xfrm>
          <a:prstGeom prst="rect">
            <a:avLst/>
          </a:prstGeom>
          <a:noFill/>
          <a:ln/>
        </p:spPr>
        <p:txBody>
          <a:bodyPr wrap="square" lIns="0" tIns="0" rIns="0" bIns="0" rtlCol="0" anchor="t">
            <a:spAutoFit/>
          </a:bodyPr>
          <a:lstStyle/>
          <a:p>
            <a:pPr algn="ctr" rtl="1"/>
            <a:r>
              <a:rPr lang="ar-KW" sz="1600" b="1" dirty="0">
                <a:solidFill>
                  <a:schemeClr val="bg1"/>
                </a:solidFill>
                <a:latin typeface="Sakkal Majalla" panose="02000000000000000000" pitchFamily="2" charset="-78"/>
                <a:ea typeface="Amiri Bold" pitchFamily="34" charset="-122"/>
                <a:cs typeface="mohammad bold art 1" pitchFamily="2" charset="-78"/>
              </a:rPr>
              <a:t>4. التسوية </a:t>
            </a:r>
            <a:r>
              <a:rPr lang="ar-KW" sz="1600" b="1" dirty="0" err="1">
                <a:solidFill>
                  <a:schemeClr val="bg1"/>
                </a:solidFill>
                <a:latin typeface="Sakkal Majalla" panose="02000000000000000000" pitchFamily="2" charset="-78"/>
                <a:ea typeface="Amiri Bold" pitchFamily="34" charset="-122"/>
                <a:cs typeface="mohammad bold art 1" pitchFamily="2" charset="-78"/>
              </a:rPr>
              <a:t>والتقاص</a:t>
            </a:r>
            <a:endParaRPr lang="ar-KW" sz="1600" b="1" dirty="0">
              <a:solidFill>
                <a:schemeClr val="bg1"/>
              </a:solidFill>
              <a:latin typeface="Sakkal Majalla" panose="02000000000000000000" pitchFamily="2" charset="-78"/>
              <a:ea typeface="Amiri Bold" pitchFamily="34" charset="-122"/>
              <a:cs typeface="mohammad bold art 1" pitchFamily="2" charset="-78"/>
            </a:endParaRPr>
          </a:p>
        </p:txBody>
      </p:sp>
      <p:pic>
        <p:nvPicPr>
          <p:cNvPr id="39" name="Picture 38">
            <a:extLst>
              <a:ext uri="{FF2B5EF4-FFF2-40B4-BE49-F238E27FC236}">
                <a16:creationId xmlns:a16="http://schemas.microsoft.com/office/drawing/2014/main" id="{C9FCB8FE-08F3-EC04-A3F6-F97699F902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48261"/>
            <a:ext cx="12192000" cy="1017723"/>
          </a:xfrm>
          <a:prstGeom prst="rect">
            <a:avLst/>
          </a:prstGeom>
        </p:spPr>
      </p:pic>
      <p:sp>
        <p:nvSpPr>
          <p:cNvPr id="3" name="Text 2">
            <a:extLst>
              <a:ext uri="{FF2B5EF4-FFF2-40B4-BE49-F238E27FC236}">
                <a16:creationId xmlns:a16="http://schemas.microsoft.com/office/drawing/2014/main" id="{A6700F2E-EB0D-18EE-71D4-BFB2E1FD50E5}"/>
              </a:ext>
            </a:extLst>
          </p:cNvPr>
          <p:cNvSpPr/>
          <p:nvPr/>
        </p:nvSpPr>
        <p:spPr>
          <a:xfrm>
            <a:off x="2690117" y="1550964"/>
            <a:ext cx="6556177" cy="430887"/>
          </a:xfrm>
          <a:prstGeom prst="rect">
            <a:avLst/>
          </a:prstGeom>
          <a:noFill/>
          <a:ln/>
        </p:spPr>
        <p:txBody>
          <a:bodyPr wrap="square" lIns="0" tIns="0" rIns="0" bIns="0" rtlCol="0" anchor="t">
            <a:spAutoFit/>
          </a:bodyPr>
          <a:lstStyle/>
          <a:p>
            <a:pPr marL="0" indent="0" algn="ctr" rtl="1">
              <a:buNone/>
            </a:pPr>
            <a:r>
              <a:rPr lang="ar-KW" sz="2800" b="1" dirty="0">
                <a:solidFill>
                  <a:srgbClr val="AF882D"/>
                </a:solidFill>
                <a:latin typeface="Tajawal ExtraBold" pitchFamily="34" charset="0"/>
                <a:ea typeface="Tajawal ExtraBold" pitchFamily="34" charset="-122"/>
                <a:cs typeface="mohammad bold art 1" pitchFamily="2" charset="-78"/>
              </a:rPr>
              <a:t>المتطلبات التشريعية للإدراج في البورصة</a:t>
            </a:r>
            <a:endParaRPr lang="en-US" sz="2800" b="1" dirty="0">
              <a:solidFill>
                <a:srgbClr val="AF882D"/>
              </a:solidFill>
              <a:latin typeface="Tajawal ExtraBold" pitchFamily="34" charset="0"/>
              <a:ea typeface="Tajawal ExtraBold" pitchFamily="34" charset="-122"/>
              <a:cs typeface="mohammad bold art 1" pitchFamily="2" charset="-78"/>
            </a:endParaRPr>
          </a:p>
        </p:txBody>
      </p:sp>
      <p:sp>
        <p:nvSpPr>
          <p:cNvPr id="7" name="Shape 3">
            <a:extLst>
              <a:ext uri="{FF2B5EF4-FFF2-40B4-BE49-F238E27FC236}">
                <a16:creationId xmlns:a16="http://schemas.microsoft.com/office/drawing/2014/main" id="{19CC36D8-2DAC-3B24-E612-232FE2CBF8E2}"/>
              </a:ext>
            </a:extLst>
          </p:cNvPr>
          <p:cNvSpPr/>
          <p:nvPr/>
        </p:nvSpPr>
        <p:spPr>
          <a:xfrm>
            <a:off x="8943573" y="2445471"/>
            <a:ext cx="2286000" cy="1365517"/>
          </a:xfrm>
          <a:prstGeom prst="rect">
            <a:avLst/>
          </a:prstGeom>
          <a:solidFill>
            <a:srgbClr val="FFFFFF"/>
          </a:solidFill>
          <a:ln/>
        </p:spPr>
        <p:txBody>
          <a:bodyPr/>
          <a:lstStyle/>
          <a:p>
            <a:pPr algn="ctr" rtl="1"/>
            <a:endParaRPr lang="en-US" sz="1200">
              <a:cs typeface="mohammad bold art 1" pitchFamily="2" charset="-78"/>
            </a:endParaRPr>
          </a:p>
        </p:txBody>
      </p:sp>
      <p:sp>
        <p:nvSpPr>
          <p:cNvPr id="17" name="Shape 4">
            <a:extLst>
              <a:ext uri="{FF2B5EF4-FFF2-40B4-BE49-F238E27FC236}">
                <a16:creationId xmlns:a16="http://schemas.microsoft.com/office/drawing/2014/main" id="{6233D750-8A12-24A0-4406-53755B64035C}"/>
              </a:ext>
            </a:extLst>
          </p:cNvPr>
          <p:cNvSpPr/>
          <p:nvPr/>
        </p:nvSpPr>
        <p:spPr>
          <a:xfrm>
            <a:off x="8399266" y="2425942"/>
            <a:ext cx="3017425" cy="65466"/>
          </a:xfrm>
          <a:prstGeom prst="rect">
            <a:avLst/>
          </a:prstGeom>
          <a:solidFill>
            <a:srgbClr val="3D8BC1"/>
          </a:solidFill>
          <a:ln/>
        </p:spPr>
        <p:txBody>
          <a:bodyPr/>
          <a:lstStyle/>
          <a:p>
            <a:pPr algn="ctr" rtl="1"/>
            <a:endParaRPr lang="en-US">
              <a:cs typeface="mohammad bold art 1" pitchFamily="2" charset="-78"/>
            </a:endParaRPr>
          </a:p>
        </p:txBody>
      </p:sp>
      <p:sp>
        <p:nvSpPr>
          <p:cNvPr id="23" name="Text 5">
            <a:extLst>
              <a:ext uri="{FF2B5EF4-FFF2-40B4-BE49-F238E27FC236}">
                <a16:creationId xmlns:a16="http://schemas.microsoft.com/office/drawing/2014/main" id="{F438DE23-D1F4-AA08-AFA0-971AA14E6B44}"/>
              </a:ext>
            </a:extLst>
          </p:cNvPr>
          <p:cNvSpPr/>
          <p:nvPr/>
        </p:nvSpPr>
        <p:spPr>
          <a:xfrm>
            <a:off x="9580825" y="3038402"/>
            <a:ext cx="888064" cy="215444"/>
          </a:xfrm>
          <a:prstGeom prst="rect">
            <a:avLst/>
          </a:prstGeom>
          <a:noFill/>
          <a:ln/>
        </p:spPr>
        <p:txBody>
          <a:bodyPr wrap="none" lIns="0" tIns="0" rIns="0" bIns="0" rtlCol="0" anchor="t">
            <a:spAutoFit/>
          </a:bodyPr>
          <a:lstStyle/>
          <a:p>
            <a:pPr marL="0" indent="0" algn="r" rtl="1">
              <a:buNone/>
            </a:pPr>
            <a:r>
              <a:rPr lang="ar-KW" sz="1400" b="1" dirty="0">
                <a:solidFill>
                  <a:srgbClr val="12377A"/>
                </a:solidFill>
                <a:latin typeface="Tajawal ExtraBold" pitchFamily="34" charset="0"/>
                <a:ea typeface="Tajawal ExtraBold" pitchFamily="34" charset="-122"/>
                <a:cs typeface="mohammad bold art 1" pitchFamily="2" charset="-78"/>
              </a:rPr>
              <a:t>1. </a:t>
            </a:r>
            <a:r>
              <a:rPr lang="en-US" sz="1400" b="1" dirty="0">
                <a:solidFill>
                  <a:srgbClr val="12377A"/>
                </a:solidFill>
                <a:latin typeface="Tajawal ExtraBold" pitchFamily="34" charset="0"/>
                <a:ea typeface="Tajawal ExtraBold" pitchFamily="34" charset="-122"/>
                <a:cs typeface="mohammad bold art 1" pitchFamily="2" charset="-78"/>
              </a:rPr>
              <a:t> الترخيص</a:t>
            </a:r>
            <a:endParaRPr lang="en-US" sz="1400" dirty="0">
              <a:cs typeface="mohammad bold art 1" pitchFamily="2" charset="-78"/>
            </a:endParaRPr>
          </a:p>
        </p:txBody>
      </p:sp>
      <p:sp>
        <p:nvSpPr>
          <p:cNvPr id="25" name="Text 6">
            <a:extLst>
              <a:ext uri="{FF2B5EF4-FFF2-40B4-BE49-F238E27FC236}">
                <a16:creationId xmlns:a16="http://schemas.microsoft.com/office/drawing/2014/main" id="{28D47674-8BEB-2CFC-3B79-C60C864B7766}"/>
              </a:ext>
            </a:extLst>
          </p:cNvPr>
          <p:cNvSpPr/>
          <p:nvPr/>
        </p:nvSpPr>
        <p:spPr>
          <a:xfrm>
            <a:off x="8972153" y="3342103"/>
            <a:ext cx="2028825" cy="442109"/>
          </a:xfrm>
          <a:prstGeom prst="rect">
            <a:avLst/>
          </a:prstGeom>
          <a:noFill/>
          <a:ln/>
        </p:spPr>
        <p:txBody>
          <a:bodyPr wrap="square" lIns="0" tIns="0" rIns="0" bIns="0" rtlCol="0" anchor="t">
            <a:spAutoFit/>
          </a:bodyPr>
          <a:lstStyle/>
          <a:p>
            <a:pPr marL="0" indent="0" algn="ctr" rtl="1">
              <a:lnSpc>
                <a:spcPct val="112000"/>
              </a:lnSpc>
              <a:buNone/>
            </a:pPr>
            <a:r>
              <a:rPr lang="en-US" sz="1300" dirty="0">
                <a:solidFill>
                  <a:srgbClr val="555555"/>
                </a:solidFill>
                <a:latin typeface="Tajawal" pitchFamily="34" charset="0"/>
                <a:ea typeface="Tajawal" pitchFamily="34" charset="-122"/>
                <a:cs typeface="mohammad bold art 1" pitchFamily="2" charset="-78"/>
              </a:rPr>
              <a:t>أن يكون الصندوق مقيداً في سجل الصناديق لدى الهيئ</a:t>
            </a:r>
            <a:r>
              <a:rPr lang="ar-KW" sz="1300" dirty="0">
                <a:solidFill>
                  <a:srgbClr val="555555"/>
                </a:solidFill>
                <a:latin typeface="Tajawal" pitchFamily="34" charset="0"/>
                <a:ea typeface="Tajawal" pitchFamily="34" charset="-122"/>
                <a:cs typeface="mohammad bold art 1" pitchFamily="2" charset="-78"/>
              </a:rPr>
              <a:t>ة.</a:t>
            </a:r>
            <a:endParaRPr lang="en-US" sz="1300" dirty="0">
              <a:cs typeface="mohammad bold art 1" pitchFamily="2" charset="-78"/>
            </a:endParaRPr>
          </a:p>
        </p:txBody>
      </p:sp>
      <p:sp>
        <p:nvSpPr>
          <p:cNvPr id="27" name="Text 7">
            <a:extLst>
              <a:ext uri="{FF2B5EF4-FFF2-40B4-BE49-F238E27FC236}">
                <a16:creationId xmlns:a16="http://schemas.microsoft.com/office/drawing/2014/main" id="{66D7FB6A-ABBD-B7E9-FB8F-0790A669E831}"/>
              </a:ext>
            </a:extLst>
          </p:cNvPr>
          <p:cNvSpPr/>
          <p:nvPr/>
        </p:nvSpPr>
        <p:spPr>
          <a:xfrm rot="10800000">
            <a:off x="7947267" y="3189147"/>
            <a:ext cx="275717" cy="330860"/>
          </a:xfrm>
          <a:prstGeom prst="rect">
            <a:avLst/>
          </a:prstGeom>
          <a:noFill/>
          <a:ln/>
        </p:spPr>
        <p:txBody>
          <a:bodyPr wrap="none" lIns="0" tIns="0" rIns="0" bIns="0" rtlCol="0" anchor="t">
            <a:spAutoFit/>
          </a:bodyPr>
          <a:lstStyle/>
          <a:p>
            <a:pPr marL="0" indent="0" algn="ctr" rtl="1">
              <a:buNone/>
            </a:pPr>
            <a:r>
              <a:rPr lang="en-US" sz="2150" dirty="0">
                <a:solidFill>
                  <a:srgbClr val="C49A45"/>
                </a:solidFill>
                <a:latin typeface="Tajawal" pitchFamily="34" charset="0"/>
                <a:ea typeface="Tajawal" pitchFamily="34" charset="-122"/>
                <a:cs typeface="mohammad bold art 1" pitchFamily="2" charset="-78"/>
              </a:rPr>
              <a:t>➔</a:t>
            </a:r>
            <a:endParaRPr lang="en-US" sz="2150" dirty="0">
              <a:cs typeface="mohammad bold art 1" pitchFamily="2" charset="-78"/>
            </a:endParaRPr>
          </a:p>
        </p:txBody>
      </p:sp>
      <p:sp>
        <p:nvSpPr>
          <p:cNvPr id="34" name="Shape 8">
            <a:extLst>
              <a:ext uri="{FF2B5EF4-FFF2-40B4-BE49-F238E27FC236}">
                <a16:creationId xmlns:a16="http://schemas.microsoft.com/office/drawing/2014/main" id="{3D56CB8D-F9BD-D2FF-69B5-BB0FF11B6BB0}"/>
              </a:ext>
            </a:extLst>
          </p:cNvPr>
          <p:cNvSpPr/>
          <p:nvPr/>
        </p:nvSpPr>
        <p:spPr>
          <a:xfrm>
            <a:off x="5204106" y="2388914"/>
            <a:ext cx="2286000" cy="1365517"/>
          </a:xfrm>
          <a:prstGeom prst="rect">
            <a:avLst/>
          </a:prstGeom>
          <a:solidFill>
            <a:srgbClr val="FFFFFF"/>
          </a:solidFill>
          <a:ln/>
        </p:spPr>
        <p:txBody>
          <a:bodyPr/>
          <a:lstStyle/>
          <a:p>
            <a:pPr algn="ctr" rtl="1"/>
            <a:endParaRPr lang="en-US">
              <a:cs typeface="mohammad bold art 1" pitchFamily="2" charset="-78"/>
            </a:endParaRPr>
          </a:p>
        </p:txBody>
      </p:sp>
      <p:sp>
        <p:nvSpPr>
          <p:cNvPr id="35" name="Shape 9">
            <a:extLst>
              <a:ext uri="{FF2B5EF4-FFF2-40B4-BE49-F238E27FC236}">
                <a16:creationId xmlns:a16="http://schemas.microsoft.com/office/drawing/2014/main" id="{041F0667-49C3-FC0B-B231-91C6866BD45D}"/>
              </a:ext>
            </a:extLst>
          </p:cNvPr>
          <p:cNvSpPr/>
          <p:nvPr/>
        </p:nvSpPr>
        <p:spPr>
          <a:xfrm>
            <a:off x="4760686" y="2430107"/>
            <a:ext cx="3017425" cy="57137"/>
          </a:xfrm>
          <a:prstGeom prst="rect">
            <a:avLst/>
          </a:prstGeom>
          <a:solidFill>
            <a:srgbClr val="12377A"/>
          </a:solidFill>
          <a:ln/>
        </p:spPr>
        <p:txBody>
          <a:bodyPr/>
          <a:lstStyle/>
          <a:p>
            <a:pPr algn="ctr" rtl="1"/>
            <a:endParaRPr lang="en-US">
              <a:cs typeface="mohammad bold art 1" pitchFamily="2" charset="-78"/>
            </a:endParaRPr>
          </a:p>
        </p:txBody>
      </p:sp>
      <p:pic>
        <p:nvPicPr>
          <p:cNvPr id="41" name="Image 3" descr="preencoded.png">
            <a:extLst>
              <a:ext uri="{FF2B5EF4-FFF2-40B4-BE49-F238E27FC236}">
                <a16:creationId xmlns:a16="http://schemas.microsoft.com/office/drawing/2014/main" id="{D3CB9BD2-445B-2DF4-C47D-7EF19CA2AC39}"/>
              </a:ext>
            </a:extLst>
          </p:cNvPr>
          <p:cNvPicPr>
            <a:picLocks noChangeAspect="1"/>
          </p:cNvPicPr>
          <p:nvPr/>
        </p:nvPicPr>
        <p:blipFill>
          <a:blip r:embed="rId8"/>
          <a:stretch>
            <a:fillRect/>
          </a:stretch>
        </p:blipFill>
        <p:spPr>
          <a:xfrm>
            <a:off x="6168512" y="2538933"/>
            <a:ext cx="357188" cy="357188"/>
          </a:xfrm>
          <a:prstGeom prst="rect">
            <a:avLst/>
          </a:prstGeom>
        </p:spPr>
      </p:pic>
      <p:sp>
        <p:nvSpPr>
          <p:cNvPr id="43" name="Text 10">
            <a:extLst>
              <a:ext uri="{FF2B5EF4-FFF2-40B4-BE49-F238E27FC236}">
                <a16:creationId xmlns:a16="http://schemas.microsoft.com/office/drawing/2014/main" id="{A45C5706-C0E0-AC09-B953-F3AB2EEBA8C3}"/>
              </a:ext>
            </a:extLst>
          </p:cNvPr>
          <p:cNvSpPr/>
          <p:nvPr/>
        </p:nvSpPr>
        <p:spPr>
          <a:xfrm>
            <a:off x="5620229" y="2981845"/>
            <a:ext cx="1453753" cy="215444"/>
          </a:xfrm>
          <a:prstGeom prst="rect">
            <a:avLst/>
          </a:prstGeom>
          <a:noFill/>
          <a:ln/>
        </p:spPr>
        <p:txBody>
          <a:bodyPr wrap="square" lIns="0" tIns="0" rIns="0" bIns="0" rtlCol="0" anchor="t">
            <a:spAutoFit/>
          </a:bodyPr>
          <a:lstStyle/>
          <a:p>
            <a:pPr marL="0" indent="0" algn="ctr" rtl="1">
              <a:buNone/>
            </a:pPr>
            <a:r>
              <a:rPr lang="ar-KW" sz="1400" b="1" dirty="0">
                <a:solidFill>
                  <a:srgbClr val="12377A"/>
                </a:solidFill>
                <a:latin typeface="Tajawal ExtraBold" pitchFamily="34" charset="0"/>
                <a:ea typeface="Tajawal ExtraBold" pitchFamily="34" charset="-122"/>
                <a:cs typeface="mohammad bold art 1" pitchFamily="2" charset="-78"/>
              </a:rPr>
              <a:t>2. </a:t>
            </a:r>
            <a:r>
              <a:rPr lang="en-US" sz="1400" b="1" dirty="0">
                <a:solidFill>
                  <a:srgbClr val="12377A"/>
                </a:solidFill>
                <a:latin typeface="Tajawal ExtraBold" pitchFamily="34" charset="0"/>
                <a:ea typeface="Tajawal ExtraBold" pitchFamily="34" charset="-122"/>
                <a:cs typeface="mohammad bold art 1" pitchFamily="2" charset="-78"/>
              </a:rPr>
              <a:t>النظام الأساسي</a:t>
            </a:r>
            <a:endParaRPr lang="en-US" sz="1400" dirty="0">
              <a:cs typeface="mohammad bold art 1" pitchFamily="2" charset="-78"/>
            </a:endParaRPr>
          </a:p>
        </p:txBody>
      </p:sp>
      <p:sp>
        <p:nvSpPr>
          <p:cNvPr id="45" name="Text 11">
            <a:extLst>
              <a:ext uri="{FF2B5EF4-FFF2-40B4-BE49-F238E27FC236}">
                <a16:creationId xmlns:a16="http://schemas.microsoft.com/office/drawing/2014/main" id="{6B8935FD-C048-0CC9-69AC-8376491312D8}"/>
              </a:ext>
            </a:extLst>
          </p:cNvPr>
          <p:cNvSpPr/>
          <p:nvPr/>
        </p:nvSpPr>
        <p:spPr>
          <a:xfrm>
            <a:off x="5310299" y="3312322"/>
            <a:ext cx="2028825" cy="442109"/>
          </a:xfrm>
          <a:prstGeom prst="rect">
            <a:avLst/>
          </a:prstGeom>
          <a:noFill/>
          <a:ln/>
        </p:spPr>
        <p:txBody>
          <a:bodyPr wrap="square" lIns="0" tIns="0" rIns="0" bIns="0" rtlCol="0" anchor="t">
            <a:spAutoFit/>
          </a:bodyPr>
          <a:lstStyle/>
          <a:p>
            <a:pPr marL="0" indent="0" algn="ctr" rtl="1">
              <a:lnSpc>
                <a:spcPct val="112000"/>
              </a:lnSpc>
              <a:buNone/>
            </a:pPr>
            <a:r>
              <a:rPr lang="en-US" sz="1300" dirty="0">
                <a:solidFill>
                  <a:srgbClr val="555555"/>
                </a:solidFill>
                <a:latin typeface="Tajawal" pitchFamily="34" charset="0"/>
                <a:ea typeface="Tajawal" pitchFamily="34" charset="-122"/>
                <a:cs typeface="mohammad bold art 1" pitchFamily="2" charset="-78"/>
              </a:rPr>
              <a:t>أن ينص صراحة على جواز الإدراج والتداول في البورصة</a:t>
            </a:r>
            <a:r>
              <a:rPr lang="ar-KW" sz="1300" dirty="0">
                <a:solidFill>
                  <a:srgbClr val="555555"/>
                </a:solidFill>
                <a:latin typeface="Tajawal" pitchFamily="34" charset="0"/>
                <a:ea typeface="Tajawal" pitchFamily="34" charset="-122"/>
                <a:cs typeface="mohammad bold art 1" pitchFamily="2" charset="-78"/>
              </a:rPr>
              <a:t>.</a:t>
            </a:r>
            <a:endParaRPr lang="en-US" sz="1300" dirty="0">
              <a:cs typeface="mohammad bold art 1" pitchFamily="2" charset="-78"/>
            </a:endParaRPr>
          </a:p>
        </p:txBody>
      </p:sp>
      <p:sp>
        <p:nvSpPr>
          <p:cNvPr id="46" name="Text 12">
            <a:extLst>
              <a:ext uri="{FF2B5EF4-FFF2-40B4-BE49-F238E27FC236}">
                <a16:creationId xmlns:a16="http://schemas.microsoft.com/office/drawing/2014/main" id="{567B949F-B6A7-3891-F461-C9E4F8EF9667}"/>
              </a:ext>
            </a:extLst>
          </p:cNvPr>
          <p:cNvSpPr/>
          <p:nvPr/>
        </p:nvSpPr>
        <p:spPr>
          <a:xfrm rot="10800000">
            <a:off x="4207800" y="3174512"/>
            <a:ext cx="275717" cy="330860"/>
          </a:xfrm>
          <a:prstGeom prst="rect">
            <a:avLst/>
          </a:prstGeom>
          <a:noFill/>
          <a:ln/>
        </p:spPr>
        <p:txBody>
          <a:bodyPr wrap="none" lIns="0" tIns="0" rIns="0" bIns="0" rtlCol="0" anchor="t">
            <a:spAutoFit/>
          </a:bodyPr>
          <a:lstStyle/>
          <a:p>
            <a:pPr marL="0" indent="0" algn="ctr" rtl="1">
              <a:buNone/>
            </a:pPr>
            <a:r>
              <a:rPr lang="en-US" sz="2150" dirty="0">
                <a:solidFill>
                  <a:srgbClr val="C49A45"/>
                </a:solidFill>
                <a:latin typeface="Tajawal" pitchFamily="34" charset="0"/>
                <a:ea typeface="Tajawal" pitchFamily="34" charset="-122"/>
                <a:cs typeface="mohammad bold art 1" pitchFamily="2" charset="-78"/>
              </a:rPr>
              <a:t>➔</a:t>
            </a:r>
            <a:endParaRPr lang="en-US" sz="2150" dirty="0">
              <a:cs typeface="mohammad bold art 1" pitchFamily="2" charset="-78"/>
            </a:endParaRPr>
          </a:p>
        </p:txBody>
      </p:sp>
      <p:sp>
        <p:nvSpPr>
          <p:cNvPr id="48" name="Shape 13">
            <a:extLst>
              <a:ext uri="{FF2B5EF4-FFF2-40B4-BE49-F238E27FC236}">
                <a16:creationId xmlns:a16="http://schemas.microsoft.com/office/drawing/2014/main" id="{29B5834E-7F6F-3AE7-EDE9-0483F0CA4173}"/>
              </a:ext>
            </a:extLst>
          </p:cNvPr>
          <p:cNvSpPr/>
          <p:nvPr/>
        </p:nvSpPr>
        <p:spPr>
          <a:xfrm>
            <a:off x="1183816" y="2487244"/>
            <a:ext cx="2286000" cy="1365517"/>
          </a:xfrm>
          <a:prstGeom prst="rect">
            <a:avLst/>
          </a:prstGeom>
          <a:solidFill>
            <a:srgbClr val="FFFFFF"/>
          </a:solidFill>
          <a:ln/>
        </p:spPr>
        <p:txBody>
          <a:bodyPr/>
          <a:lstStyle/>
          <a:p>
            <a:pPr algn="ctr" rtl="1"/>
            <a:endParaRPr lang="en-US">
              <a:cs typeface="mohammad bold art 1" pitchFamily="2" charset="-78"/>
            </a:endParaRPr>
          </a:p>
        </p:txBody>
      </p:sp>
      <p:sp>
        <p:nvSpPr>
          <p:cNvPr id="49" name="Shape 14">
            <a:extLst>
              <a:ext uri="{FF2B5EF4-FFF2-40B4-BE49-F238E27FC236}">
                <a16:creationId xmlns:a16="http://schemas.microsoft.com/office/drawing/2014/main" id="{13AA547E-DCDD-7E51-0774-B7F21E1D0B41}"/>
              </a:ext>
            </a:extLst>
          </p:cNvPr>
          <p:cNvSpPr/>
          <p:nvPr/>
        </p:nvSpPr>
        <p:spPr>
          <a:xfrm>
            <a:off x="962427" y="2425231"/>
            <a:ext cx="2997895" cy="65466"/>
          </a:xfrm>
          <a:prstGeom prst="rect">
            <a:avLst/>
          </a:prstGeom>
          <a:solidFill>
            <a:srgbClr val="C49A45"/>
          </a:solidFill>
          <a:ln/>
        </p:spPr>
        <p:txBody>
          <a:bodyPr/>
          <a:lstStyle/>
          <a:p>
            <a:pPr algn="ctr" rtl="1"/>
            <a:endParaRPr lang="en-US">
              <a:cs typeface="mohammad bold art 1" pitchFamily="2" charset="-78"/>
            </a:endParaRPr>
          </a:p>
        </p:txBody>
      </p:sp>
      <p:sp>
        <p:nvSpPr>
          <p:cNvPr id="51" name="Text 15">
            <a:extLst>
              <a:ext uri="{FF2B5EF4-FFF2-40B4-BE49-F238E27FC236}">
                <a16:creationId xmlns:a16="http://schemas.microsoft.com/office/drawing/2014/main" id="{1450D864-BB46-2A9A-4C75-1B6ACED574D4}"/>
              </a:ext>
            </a:extLst>
          </p:cNvPr>
          <p:cNvSpPr/>
          <p:nvPr/>
        </p:nvSpPr>
        <p:spPr>
          <a:xfrm>
            <a:off x="1703506" y="2998143"/>
            <a:ext cx="1207062" cy="215444"/>
          </a:xfrm>
          <a:prstGeom prst="rect">
            <a:avLst/>
          </a:prstGeom>
          <a:noFill/>
          <a:ln/>
        </p:spPr>
        <p:txBody>
          <a:bodyPr wrap="none" lIns="0" tIns="0" rIns="0" bIns="0" rtlCol="0" anchor="t">
            <a:spAutoFit/>
          </a:bodyPr>
          <a:lstStyle/>
          <a:p>
            <a:pPr marL="0" indent="0" algn="ctr" rtl="1">
              <a:buNone/>
            </a:pPr>
            <a:r>
              <a:rPr lang="ar-KW" sz="1400" b="1" dirty="0">
                <a:solidFill>
                  <a:srgbClr val="12377A"/>
                </a:solidFill>
                <a:latin typeface="Tajawal ExtraBold" pitchFamily="34" charset="0"/>
                <a:ea typeface="Tajawal ExtraBold" pitchFamily="34" charset="-122"/>
                <a:cs typeface="mohammad bold art 1" pitchFamily="2" charset="-78"/>
              </a:rPr>
              <a:t>3. </a:t>
            </a:r>
            <a:r>
              <a:rPr lang="en-US" sz="1400" b="1" dirty="0">
                <a:solidFill>
                  <a:srgbClr val="12377A"/>
                </a:solidFill>
                <a:latin typeface="Tajawal ExtraBold" pitchFamily="34" charset="0"/>
                <a:ea typeface="Tajawal ExtraBold" pitchFamily="34" charset="-122"/>
                <a:cs typeface="mohammad bold art 1" pitchFamily="2" charset="-78"/>
              </a:rPr>
              <a:t>المدة المتبقية</a:t>
            </a:r>
            <a:endParaRPr lang="en-US" sz="1400" dirty="0">
              <a:cs typeface="mohammad bold art 1" pitchFamily="2" charset="-78"/>
            </a:endParaRPr>
          </a:p>
        </p:txBody>
      </p:sp>
      <p:sp>
        <p:nvSpPr>
          <p:cNvPr id="52" name="Text 16">
            <a:extLst>
              <a:ext uri="{FF2B5EF4-FFF2-40B4-BE49-F238E27FC236}">
                <a16:creationId xmlns:a16="http://schemas.microsoft.com/office/drawing/2014/main" id="{DE9A921B-84EF-3D1A-9EF1-7E1B99C2A430}"/>
              </a:ext>
            </a:extLst>
          </p:cNvPr>
          <p:cNvSpPr/>
          <p:nvPr/>
        </p:nvSpPr>
        <p:spPr>
          <a:xfrm>
            <a:off x="1301939" y="3317608"/>
            <a:ext cx="2028825" cy="442109"/>
          </a:xfrm>
          <a:prstGeom prst="rect">
            <a:avLst/>
          </a:prstGeom>
          <a:noFill/>
          <a:ln/>
        </p:spPr>
        <p:txBody>
          <a:bodyPr wrap="square" lIns="0" tIns="0" rIns="0" bIns="0" rtlCol="0" anchor="t">
            <a:spAutoFit/>
          </a:bodyPr>
          <a:lstStyle/>
          <a:p>
            <a:pPr marL="0" indent="0" algn="ctr" rtl="1">
              <a:lnSpc>
                <a:spcPct val="112000"/>
              </a:lnSpc>
              <a:buNone/>
            </a:pPr>
            <a:r>
              <a:rPr lang="en-US" sz="1300" dirty="0">
                <a:solidFill>
                  <a:srgbClr val="555555"/>
                </a:solidFill>
                <a:latin typeface="Tajawal" pitchFamily="34" charset="0"/>
                <a:ea typeface="Tajawal" pitchFamily="34" charset="-122"/>
                <a:cs typeface="mohammad bold art 1" pitchFamily="2" charset="-78"/>
              </a:rPr>
              <a:t>ألا تقل المدة المتبقية للصندوق عن سنة من تاريخ طلب الإدراج</a:t>
            </a:r>
            <a:r>
              <a:rPr lang="ar-KW" sz="1300" dirty="0">
                <a:solidFill>
                  <a:srgbClr val="555555"/>
                </a:solidFill>
                <a:latin typeface="Tajawal" pitchFamily="34" charset="0"/>
                <a:ea typeface="Tajawal" pitchFamily="34" charset="-122"/>
                <a:cs typeface="mohammad bold art 1" pitchFamily="2" charset="-78"/>
              </a:rPr>
              <a:t>.</a:t>
            </a:r>
            <a:endParaRPr lang="en-US" sz="1300" dirty="0">
              <a:cs typeface="mohammad bold art 1" pitchFamily="2" charset="-78"/>
            </a:endParaRPr>
          </a:p>
        </p:txBody>
      </p:sp>
      <p:sp>
        <p:nvSpPr>
          <p:cNvPr id="53" name="Shape 17">
            <a:extLst>
              <a:ext uri="{FF2B5EF4-FFF2-40B4-BE49-F238E27FC236}">
                <a16:creationId xmlns:a16="http://schemas.microsoft.com/office/drawing/2014/main" id="{FCC9533D-E527-476E-7806-54F47AEC7276}"/>
              </a:ext>
            </a:extLst>
          </p:cNvPr>
          <p:cNvSpPr/>
          <p:nvPr/>
        </p:nvSpPr>
        <p:spPr>
          <a:xfrm>
            <a:off x="1128095" y="4076678"/>
            <a:ext cx="2286000" cy="1365517"/>
          </a:xfrm>
          <a:prstGeom prst="rect">
            <a:avLst/>
          </a:prstGeom>
          <a:solidFill>
            <a:srgbClr val="FFFFFF"/>
          </a:solidFill>
          <a:ln/>
        </p:spPr>
        <p:txBody>
          <a:bodyPr/>
          <a:lstStyle/>
          <a:p>
            <a:pPr algn="ctr" rtl="1"/>
            <a:endParaRPr lang="en-US">
              <a:cs typeface="mohammad bold art 1" pitchFamily="2" charset="-78"/>
            </a:endParaRPr>
          </a:p>
        </p:txBody>
      </p:sp>
      <p:sp>
        <p:nvSpPr>
          <p:cNvPr id="56" name="Text 19">
            <a:extLst>
              <a:ext uri="{FF2B5EF4-FFF2-40B4-BE49-F238E27FC236}">
                <a16:creationId xmlns:a16="http://schemas.microsoft.com/office/drawing/2014/main" id="{CB7AD50C-EFEB-F8B5-47C2-C5F60110BF6A}"/>
              </a:ext>
            </a:extLst>
          </p:cNvPr>
          <p:cNvSpPr/>
          <p:nvPr/>
        </p:nvSpPr>
        <p:spPr>
          <a:xfrm>
            <a:off x="1723672" y="4669609"/>
            <a:ext cx="1094852" cy="215444"/>
          </a:xfrm>
          <a:prstGeom prst="rect">
            <a:avLst/>
          </a:prstGeom>
          <a:noFill/>
          <a:ln/>
        </p:spPr>
        <p:txBody>
          <a:bodyPr wrap="none" lIns="0" tIns="0" rIns="0" bIns="0" rtlCol="0" anchor="t">
            <a:spAutoFit/>
          </a:bodyPr>
          <a:lstStyle/>
          <a:p>
            <a:pPr marL="0" indent="0" algn="ctr" rtl="1">
              <a:buNone/>
            </a:pPr>
            <a:r>
              <a:rPr lang="ar-KW" sz="1400" b="1" dirty="0">
                <a:solidFill>
                  <a:srgbClr val="12377A"/>
                </a:solidFill>
                <a:latin typeface="Tajawal ExtraBold" pitchFamily="34" charset="0"/>
                <a:ea typeface="Tajawal ExtraBold" pitchFamily="34" charset="-122"/>
                <a:cs typeface="mohammad bold art 1" pitchFamily="2" charset="-78"/>
              </a:rPr>
              <a:t>4. قابلة للتداول</a:t>
            </a:r>
            <a:endParaRPr lang="en-US" sz="1400" dirty="0">
              <a:cs typeface="mohammad bold art 1" pitchFamily="2" charset="-78"/>
            </a:endParaRPr>
          </a:p>
        </p:txBody>
      </p:sp>
      <p:sp>
        <p:nvSpPr>
          <p:cNvPr id="57" name="Text 20">
            <a:extLst>
              <a:ext uri="{FF2B5EF4-FFF2-40B4-BE49-F238E27FC236}">
                <a16:creationId xmlns:a16="http://schemas.microsoft.com/office/drawing/2014/main" id="{58D5DF58-5792-8B89-1CA8-08DA878AD288}"/>
              </a:ext>
            </a:extLst>
          </p:cNvPr>
          <p:cNvSpPr/>
          <p:nvPr/>
        </p:nvSpPr>
        <p:spPr>
          <a:xfrm>
            <a:off x="1256682" y="5005597"/>
            <a:ext cx="2028825" cy="442109"/>
          </a:xfrm>
          <a:prstGeom prst="rect">
            <a:avLst/>
          </a:prstGeom>
          <a:noFill/>
          <a:ln/>
        </p:spPr>
        <p:txBody>
          <a:bodyPr wrap="square" lIns="0" tIns="0" rIns="0" bIns="0" rtlCol="0" anchor="t">
            <a:spAutoFit/>
          </a:bodyPr>
          <a:lstStyle/>
          <a:p>
            <a:pPr marL="0" indent="0" algn="ctr" rtl="1">
              <a:lnSpc>
                <a:spcPct val="112000"/>
              </a:lnSpc>
              <a:buNone/>
            </a:pPr>
            <a:r>
              <a:rPr lang="en-US" sz="1300" dirty="0">
                <a:solidFill>
                  <a:srgbClr val="555555"/>
                </a:solidFill>
                <a:latin typeface="Tajawal" pitchFamily="34" charset="0"/>
                <a:ea typeface="Tajawal" pitchFamily="34" charset="-122"/>
                <a:cs typeface="mohammad bold art 1" pitchFamily="2" charset="-78"/>
              </a:rPr>
              <a:t>أن تكون الوحدات قابلة للتداول ونقل الملكية</a:t>
            </a:r>
            <a:r>
              <a:rPr lang="ar-KW" sz="1300" dirty="0">
                <a:solidFill>
                  <a:srgbClr val="555555"/>
                </a:solidFill>
                <a:latin typeface="Tajawal" pitchFamily="34" charset="0"/>
                <a:ea typeface="Tajawal" pitchFamily="34" charset="-122"/>
                <a:cs typeface="mohammad bold art 1" pitchFamily="2" charset="-78"/>
              </a:rPr>
              <a:t>.</a:t>
            </a:r>
            <a:endParaRPr lang="en-US" sz="1300" dirty="0">
              <a:cs typeface="mohammad bold art 1" pitchFamily="2" charset="-78"/>
            </a:endParaRPr>
          </a:p>
        </p:txBody>
      </p:sp>
      <p:sp>
        <p:nvSpPr>
          <p:cNvPr id="58" name="Text 21">
            <a:extLst>
              <a:ext uri="{FF2B5EF4-FFF2-40B4-BE49-F238E27FC236}">
                <a16:creationId xmlns:a16="http://schemas.microsoft.com/office/drawing/2014/main" id="{E71137E4-DF25-3ACD-D0F6-EFA720D42475}"/>
              </a:ext>
            </a:extLst>
          </p:cNvPr>
          <p:cNvSpPr/>
          <p:nvPr/>
        </p:nvSpPr>
        <p:spPr>
          <a:xfrm>
            <a:off x="4242852" y="4669609"/>
            <a:ext cx="275717" cy="330860"/>
          </a:xfrm>
          <a:prstGeom prst="rect">
            <a:avLst/>
          </a:prstGeom>
          <a:noFill/>
          <a:ln/>
        </p:spPr>
        <p:txBody>
          <a:bodyPr wrap="none" lIns="0" tIns="0" rIns="0" bIns="0" rtlCol="0" anchor="t">
            <a:spAutoFit/>
          </a:bodyPr>
          <a:lstStyle/>
          <a:p>
            <a:pPr marL="0" indent="0" algn="ctr" rtl="1">
              <a:buNone/>
            </a:pPr>
            <a:r>
              <a:rPr lang="en-US" sz="2150" dirty="0">
                <a:solidFill>
                  <a:srgbClr val="C49A45"/>
                </a:solidFill>
                <a:latin typeface="Tajawal" pitchFamily="34" charset="0"/>
                <a:ea typeface="Tajawal" pitchFamily="34" charset="-122"/>
                <a:cs typeface="mohammad bold art 1" pitchFamily="2" charset="-78"/>
              </a:rPr>
              <a:t>➔</a:t>
            </a:r>
            <a:endParaRPr lang="en-US" sz="2150" dirty="0">
              <a:cs typeface="mohammad bold art 1" pitchFamily="2" charset="-78"/>
            </a:endParaRPr>
          </a:p>
        </p:txBody>
      </p:sp>
      <p:sp>
        <p:nvSpPr>
          <p:cNvPr id="59" name="Shape 22">
            <a:extLst>
              <a:ext uri="{FF2B5EF4-FFF2-40B4-BE49-F238E27FC236}">
                <a16:creationId xmlns:a16="http://schemas.microsoft.com/office/drawing/2014/main" id="{959E7C4D-927D-52FC-5ED7-EF521F29FFE5}"/>
              </a:ext>
            </a:extLst>
          </p:cNvPr>
          <p:cNvSpPr/>
          <p:nvPr/>
        </p:nvSpPr>
        <p:spPr>
          <a:xfrm>
            <a:off x="5245917" y="4127399"/>
            <a:ext cx="2286000" cy="1365517"/>
          </a:xfrm>
          <a:prstGeom prst="rect">
            <a:avLst/>
          </a:prstGeom>
          <a:solidFill>
            <a:srgbClr val="FFFFFF"/>
          </a:solidFill>
          <a:ln/>
        </p:spPr>
        <p:txBody>
          <a:bodyPr/>
          <a:lstStyle/>
          <a:p>
            <a:pPr algn="ctr" rtl="1"/>
            <a:endParaRPr lang="en-US">
              <a:cs typeface="mohammad bold art 1" pitchFamily="2" charset="-78"/>
            </a:endParaRPr>
          </a:p>
        </p:txBody>
      </p:sp>
      <p:sp>
        <p:nvSpPr>
          <p:cNvPr id="62" name="Text 24">
            <a:extLst>
              <a:ext uri="{FF2B5EF4-FFF2-40B4-BE49-F238E27FC236}">
                <a16:creationId xmlns:a16="http://schemas.microsoft.com/office/drawing/2014/main" id="{A181B6B8-83A5-20F0-FBE7-9329CAF2D789}"/>
              </a:ext>
            </a:extLst>
          </p:cNvPr>
          <p:cNvSpPr/>
          <p:nvPr/>
        </p:nvSpPr>
        <p:spPr>
          <a:xfrm>
            <a:off x="6002427" y="4678651"/>
            <a:ext cx="766235" cy="215444"/>
          </a:xfrm>
          <a:prstGeom prst="rect">
            <a:avLst/>
          </a:prstGeom>
          <a:noFill/>
          <a:ln/>
        </p:spPr>
        <p:txBody>
          <a:bodyPr wrap="none" lIns="0" tIns="0" rIns="0" bIns="0" rtlCol="0" anchor="t">
            <a:spAutoFit/>
          </a:bodyPr>
          <a:lstStyle/>
          <a:p>
            <a:pPr marL="0" indent="0" algn="ctr" rtl="1">
              <a:buNone/>
            </a:pPr>
            <a:r>
              <a:rPr lang="ar-KW" sz="1400" b="1" dirty="0">
                <a:solidFill>
                  <a:srgbClr val="12377A"/>
                </a:solidFill>
                <a:latin typeface="Tajawal ExtraBold" pitchFamily="34" charset="0"/>
                <a:ea typeface="Tajawal ExtraBold" pitchFamily="34" charset="-122"/>
                <a:cs typeface="mohammad bold art 1" pitchFamily="2" charset="-78"/>
              </a:rPr>
              <a:t>5. </a:t>
            </a:r>
            <a:r>
              <a:rPr lang="en-US" sz="1400" b="1" dirty="0">
                <a:solidFill>
                  <a:srgbClr val="12377A"/>
                </a:solidFill>
                <a:latin typeface="Tajawal ExtraBold" pitchFamily="34" charset="0"/>
                <a:ea typeface="Tajawal ExtraBold" pitchFamily="34" charset="-122"/>
                <a:cs typeface="mohammad bold art 1" pitchFamily="2" charset="-78"/>
              </a:rPr>
              <a:t> الالتزام</a:t>
            </a:r>
            <a:endParaRPr lang="en-US" sz="1400" dirty="0">
              <a:cs typeface="mohammad bold art 1" pitchFamily="2" charset="-78"/>
            </a:endParaRPr>
          </a:p>
        </p:txBody>
      </p:sp>
      <p:sp>
        <p:nvSpPr>
          <p:cNvPr id="63" name="Text 25">
            <a:extLst>
              <a:ext uri="{FF2B5EF4-FFF2-40B4-BE49-F238E27FC236}">
                <a16:creationId xmlns:a16="http://schemas.microsoft.com/office/drawing/2014/main" id="{B35EABFA-DCAA-898E-ACCA-B3211D04AB36}"/>
              </a:ext>
            </a:extLst>
          </p:cNvPr>
          <p:cNvSpPr/>
          <p:nvPr/>
        </p:nvSpPr>
        <p:spPr>
          <a:xfrm>
            <a:off x="5310298" y="5028385"/>
            <a:ext cx="2028825" cy="442109"/>
          </a:xfrm>
          <a:prstGeom prst="rect">
            <a:avLst/>
          </a:prstGeom>
          <a:noFill/>
          <a:ln/>
        </p:spPr>
        <p:txBody>
          <a:bodyPr wrap="square" lIns="0" tIns="0" rIns="0" bIns="0" rtlCol="0" anchor="t">
            <a:spAutoFit/>
          </a:bodyPr>
          <a:lstStyle/>
          <a:p>
            <a:pPr marL="0" indent="0" algn="ctr" rtl="1">
              <a:lnSpc>
                <a:spcPct val="112000"/>
              </a:lnSpc>
              <a:buNone/>
            </a:pPr>
            <a:r>
              <a:rPr lang="en-US" sz="1300" dirty="0">
                <a:solidFill>
                  <a:srgbClr val="555555"/>
                </a:solidFill>
                <a:latin typeface="Tajawal" pitchFamily="34" charset="0"/>
                <a:ea typeface="Tajawal" pitchFamily="34" charset="-122"/>
                <a:cs typeface="mohammad bold art 1" pitchFamily="2" charset="-78"/>
              </a:rPr>
              <a:t>التزام مدير الصندوق بأحكام النظام الأساسي وتعديلاته</a:t>
            </a:r>
            <a:r>
              <a:rPr lang="ar-KW" sz="1300" dirty="0">
                <a:solidFill>
                  <a:srgbClr val="555555"/>
                </a:solidFill>
                <a:latin typeface="Tajawal" pitchFamily="34" charset="0"/>
                <a:ea typeface="Tajawal" pitchFamily="34" charset="-122"/>
                <a:cs typeface="mohammad bold art 1" pitchFamily="2" charset="-78"/>
              </a:rPr>
              <a:t>.</a:t>
            </a:r>
            <a:endParaRPr lang="en-US" sz="1300" dirty="0">
              <a:cs typeface="mohammad bold art 1" pitchFamily="2" charset="-78"/>
            </a:endParaRPr>
          </a:p>
        </p:txBody>
      </p:sp>
      <p:sp>
        <p:nvSpPr>
          <p:cNvPr id="64" name="Text 26">
            <a:extLst>
              <a:ext uri="{FF2B5EF4-FFF2-40B4-BE49-F238E27FC236}">
                <a16:creationId xmlns:a16="http://schemas.microsoft.com/office/drawing/2014/main" id="{623B36E2-34D9-0A4E-E32D-D1E6CCAE92A5}"/>
              </a:ext>
            </a:extLst>
          </p:cNvPr>
          <p:cNvSpPr/>
          <p:nvPr/>
        </p:nvSpPr>
        <p:spPr>
          <a:xfrm>
            <a:off x="7947267" y="4677398"/>
            <a:ext cx="275717" cy="330860"/>
          </a:xfrm>
          <a:prstGeom prst="rect">
            <a:avLst/>
          </a:prstGeom>
          <a:noFill/>
          <a:ln/>
        </p:spPr>
        <p:txBody>
          <a:bodyPr wrap="none" lIns="0" tIns="0" rIns="0" bIns="0" rtlCol="0" anchor="t">
            <a:spAutoFit/>
          </a:bodyPr>
          <a:lstStyle/>
          <a:p>
            <a:pPr marL="0" indent="0" algn="ctr" rtl="1">
              <a:buNone/>
            </a:pPr>
            <a:r>
              <a:rPr lang="en-US" sz="2150" dirty="0">
                <a:solidFill>
                  <a:srgbClr val="C49A45"/>
                </a:solidFill>
                <a:latin typeface="Tajawal" pitchFamily="34" charset="0"/>
                <a:ea typeface="Tajawal" pitchFamily="34" charset="-122"/>
                <a:cs typeface="mohammad bold art 1" pitchFamily="2" charset="-78"/>
              </a:rPr>
              <a:t>➔</a:t>
            </a:r>
            <a:endParaRPr lang="en-US" sz="2150" dirty="0">
              <a:cs typeface="mohammad bold art 1" pitchFamily="2" charset="-78"/>
            </a:endParaRPr>
          </a:p>
        </p:txBody>
      </p:sp>
      <p:sp>
        <p:nvSpPr>
          <p:cNvPr id="65" name="Shape 27">
            <a:extLst>
              <a:ext uri="{FF2B5EF4-FFF2-40B4-BE49-F238E27FC236}">
                <a16:creationId xmlns:a16="http://schemas.microsoft.com/office/drawing/2014/main" id="{6C92AAE7-5E6B-CBCA-5A6A-47D954EC60E2}"/>
              </a:ext>
            </a:extLst>
          </p:cNvPr>
          <p:cNvSpPr/>
          <p:nvPr/>
        </p:nvSpPr>
        <p:spPr>
          <a:xfrm>
            <a:off x="8764978" y="4267059"/>
            <a:ext cx="2286000" cy="1365517"/>
          </a:xfrm>
          <a:prstGeom prst="rect">
            <a:avLst/>
          </a:prstGeom>
          <a:solidFill>
            <a:srgbClr val="FFFFFF"/>
          </a:solidFill>
          <a:ln/>
        </p:spPr>
        <p:txBody>
          <a:bodyPr/>
          <a:lstStyle/>
          <a:p>
            <a:pPr algn="ctr" rtl="1"/>
            <a:endParaRPr lang="en-US">
              <a:cs typeface="mohammad bold art 1" pitchFamily="2" charset="-78"/>
            </a:endParaRPr>
          </a:p>
        </p:txBody>
      </p:sp>
      <p:pic>
        <p:nvPicPr>
          <p:cNvPr id="67" name="Image 7" descr="preencoded.png">
            <a:extLst>
              <a:ext uri="{FF2B5EF4-FFF2-40B4-BE49-F238E27FC236}">
                <a16:creationId xmlns:a16="http://schemas.microsoft.com/office/drawing/2014/main" id="{5209CA9B-3536-0296-8B30-5A6705C1FC0E}"/>
              </a:ext>
            </a:extLst>
          </p:cNvPr>
          <p:cNvPicPr>
            <a:picLocks noChangeAspect="1"/>
          </p:cNvPicPr>
          <p:nvPr/>
        </p:nvPicPr>
        <p:blipFill>
          <a:blip r:embed="rId9"/>
          <a:stretch>
            <a:fillRect/>
          </a:stretch>
        </p:blipFill>
        <p:spPr>
          <a:xfrm>
            <a:off x="9907979" y="4260558"/>
            <a:ext cx="357188" cy="357188"/>
          </a:xfrm>
          <a:prstGeom prst="rect">
            <a:avLst/>
          </a:prstGeom>
        </p:spPr>
      </p:pic>
      <p:sp>
        <p:nvSpPr>
          <p:cNvPr id="68" name="Text 29">
            <a:extLst>
              <a:ext uri="{FF2B5EF4-FFF2-40B4-BE49-F238E27FC236}">
                <a16:creationId xmlns:a16="http://schemas.microsoft.com/office/drawing/2014/main" id="{DDB13AD4-1420-3298-2FD9-DF6FDD86E0E4}"/>
              </a:ext>
            </a:extLst>
          </p:cNvPr>
          <p:cNvSpPr/>
          <p:nvPr/>
        </p:nvSpPr>
        <p:spPr>
          <a:xfrm>
            <a:off x="9306915" y="4708227"/>
            <a:ext cx="1537692" cy="215444"/>
          </a:xfrm>
          <a:prstGeom prst="rect">
            <a:avLst/>
          </a:prstGeom>
          <a:noFill/>
          <a:ln/>
        </p:spPr>
        <p:txBody>
          <a:bodyPr wrap="square" lIns="0" tIns="0" rIns="0" bIns="0" rtlCol="0" anchor="t">
            <a:spAutoFit/>
          </a:bodyPr>
          <a:lstStyle/>
          <a:p>
            <a:pPr marL="0" indent="0" algn="ctr" rtl="1">
              <a:buNone/>
            </a:pPr>
            <a:r>
              <a:rPr lang="ar-KW" sz="1400" b="1" dirty="0">
                <a:solidFill>
                  <a:srgbClr val="12377A"/>
                </a:solidFill>
                <a:latin typeface="Tajawal ExtraBold" pitchFamily="34" charset="0"/>
                <a:ea typeface="Tajawal ExtraBold" pitchFamily="34" charset="-122"/>
                <a:cs typeface="mohammad bold art 1" pitchFamily="2" charset="-78"/>
              </a:rPr>
              <a:t>6. </a:t>
            </a:r>
            <a:r>
              <a:rPr lang="en-US" sz="1400" b="1" dirty="0">
                <a:solidFill>
                  <a:srgbClr val="12377A"/>
                </a:solidFill>
                <a:latin typeface="Tajawal ExtraBold" pitchFamily="34" charset="0"/>
                <a:ea typeface="Tajawal ExtraBold" pitchFamily="34" charset="-122"/>
                <a:cs typeface="mohammad bold art 1" pitchFamily="2" charset="-78"/>
              </a:rPr>
              <a:t>الصناديق الأجنبية</a:t>
            </a:r>
            <a:endParaRPr lang="en-US" sz="1400" dirty="0">
              <a:cs typeface="mohammad bold art 1" pitchFamily="2" charset="-78"/>
            </a:endParaRPr>
          </a:p>
        </p:txBody>
      </p:sp>
      <p:sp>
        <p:nvSpPr>
          <p:cNvPr id="69" name="Text 30">
            <a:extLst>
              <a:ext uri="{FF2B5EF4-FFF2-40B4-BE49-F238E27FC236}">
                <a16:creationId xmlns:a16="http://schemas.microsoft.com/office/drawing/2014/main" id="{49C04059-3B5A-E9E1-DDC7-E19E5EE6D1B9}"/>
              </a:ext>
            </a:extLst>
          </p:cNvPr>
          <p:cNvSpPr/>
          <p:nvPr/>
        </p:nvSpPr>
        <p:spPr>
          <a:xfrm>
            <a:off x="8991542" y="5042061"/>
            <a:ext cx="2028825" cy="442109"/>
          </a:xfrm>
          <a:prstGeom prst="rect">
            <a:avLst/>
          </a:prstGeom>
          <a:noFill/>
          <a:ln/>
        </p:spPr>
        <p:txBody>
          <a:bodyPr wrap="square" lIns="0" tIns="0" rIns="0" bIns="0" rtlCol="0" anchor="t">
            <a:spAutoFit/>
          </a:bodyPr>
          <a:lstStyle/>
          <a:p>
            <a:pPr marL="0" indent="0" algn="ctr" rtl="1">
              <a:lnSpc>
                <a:spcPct val="112000"/>
              </a:lnSpc>
              <a:buNone/>
            </a:pPr>
            <a:r>
              <a:rPr lang="en-US" sz="1300" dirty="0">
                <a:solidFill>
                  <a:srgbClr val="555555"/>
                </a:solidFill>
                <a:latin typeface="Tajawal" pitchFamily="34" charset="0"/>
                <a:ea typeface="Tajawal" pitchFamily="34" charset="-122"/>
                <a:cs typeface="mohammad bold art 1" pitchFamily="2" charset="-78"/>
              </a:rPr>
              <a:t>يجوز إدراجها بشرط الحصول على ترخيص الهيئة</a:t>
            </a:r>
            <a:r>
              <a:rPr lang="ar-KW" sz="1300" dirty="0">
                <a:solidFill>
                  <a:srgbClr val="555555"/>
                </a:solidFill>
                <a:latin typeface="Tajawal" pitchFamily="34" charset="0"/>
                <a:ea typeface="Tajawal" pitchFamily="34" charset="-122"/>
                <a:cs typeface="mohammad bold art 1" pitchFamily="2" charset="-78"/>
              </a:rPr>
              <a:t>.</a:t>
            </a:r>
            <a:endParaRPr lang="en-US" sz="1300" dirty="0">
              <a:cs typeface="mohammad bold art 1" pitchFamily="2" charset="-78"/>
            </a:endParaRPr>
          </a:p>
        </p:txBody>
      </p:sp>
      <p:sp>
        <p:nvSpPr>
          <p:cNvPr id="70" name="Shape 4">
            <a:extLst>
              <a:ext uri="{FF2B5EF4-FFF2-40B4-BE49-F238E27FC236}">
                <a16:creationId xmlns:a16="http://schemas.microsoft.com/office/drawing/2014/main" id="{DC53FCD0-86FC-8DA2-0D70-4DA853E6831A}"/>
              </a:ext>
            </a:extLst>
          </p:cNvPr>
          <p:cNvSpPr/>
          <p:nvPr/>
        </p:nvSpPr>
        <p:spPr>
          <a:xfrm>
            <a:off x="8399266" y="4138076"/>
            <a:ext cx="3017425" cy="65466"/>
          </a:xfrm>
          <a:prstGeom prst="rect">
            <a:avLst/>
          </a:prstGeom>
          <a:solidFill>
            <a:srgbClr val="3D8BC1"/>
          </a:solidFill>
          <a:ln/>
        </p:spPr>
        <p:txBody>
          <a:bodyPr/>
          <a:lstStyle/>
          <a:p>
            <a:pPr algn="ctr" rtl="1"/>
            <a:endParaRPr lang="en-US">
              <a:cs typeface="mohammad bold art 1" pitchFamily="2" charset="-78"/>
            </a:endParaRPr>
          </a:p>
        </p:txBody>
      </p:sp>
      <p:sp>
        <p:nvSpPr>
          <p:cNvPr id="71" name="Shape 9">
            <a:extLst>
              <a:ext uri="{FF2B5EF4-FFF2-40B4-BE49-F238E27FC236}">
                <a16:creationId xmlns:a16="http://schemas.microsoft.com/office/drawing/2014/main" id="{B4D00AE7-8AE6-790C-B2F7-5918E7FD4BF8}"/>
              </a:ext>
            </a:extLst>
          </p:cNvPr>
          <p:cNvSpPr/>
          <p:nvPr/>
        </p:nvSpPr>
        <p:spPr>
          <a:xfrm>
            <a:off x="4760686" y="4142241"/>
            <a:ext cx="3017425" cy="57137"/>
          </a:xfrm>
          <a:prstGeom prst="rect">
            <a:avLst/>
          </a:prstGeom>
          <a:solidFill>
            <a:srgbClr val="12377A"/>
          </a:solidFill>
          <a:ln/>
        </p:spPr>
        <p:txBody>
          <a:bodyPr/>
          <a:lstStyle/>
          <a:p>
            <a:pPr algn="ctr" rtl="1"/>
            <a:endParaRPr lang="en-US">
              <a:cs typeface="mohammad bold art 1" pitchFamily="2" charset="-78"/>
            </a:endParaRPr>
          </a:p>
        </p:txBody>
      </p:sp>
      <p:sp>
        <p:nvSpPr>
          <p:cNvPr id="72" name="Shape 14">
            <a:extLst>
              <a:ext uri="{FF2B5EF4-FFF2-40B4-BE49-F238E27FC236}">
                <a16:creationId xmlns:a16="http://schemas.microsoft.com/office/drawing/2014/main" id="{6DD02C84-E967-2392-2419-4120CD8A34D0}"/>
              </a:ext>
            </a:extLst>
          </p:cNvPr>
          <p:cNvSpPr/>
          <p:nvPr/>
        </p:nvSpPr>
        <p:spPr>
          <a:xfrm>
            <a:off x="962427" y="4137365"/>
            <a:ext cx="2997895" cy="65466"/>
          </a:xfrm>
          <a:prstGeom prst="rect">
            <a:avLst/>
          </a:prstGeom>
          <a:solidFill>
            <a:srgbClr val="C49A45"/>
          </a:solidFill>
          <a:ln/>
        </p:spPr>
        <p:txBody>
          <a:bodyPr/>
          <a:lstStyle/>
          <a:p>
            <a:pPr algn="ctr" rtl="1"/>
            <a:endParaRPr lang="en-US">
              <a:cs typeface="mohammad bold art 1" pitchFamily="2" charset="-78"/>
            </a:endParaRPr>
          </a:p>
        </p:txBody>
      </p:sp>
      <p:pic>
        <p:nvPicPr>
          <p:cNvPr id="55" name="Image 5" descr="preencoded.png">
            <a:extLst>
              <a:ext uri="{FF2B5EF4-FFF2-40B4-BE49-F238E27FC236}">
                <a16:creationId xmlns:a16="http://schemas.microsoft.com/office/drawing/2014/main" id="{7700F883-7614-5794-15AE-D58DECCA3F4E}"/>
              </a:ext>
            </a:extLst>
          </p:cNvPr>
          <p:cNvPicPr>
            <a:picLocks noChangeAspect="1"/>
          </p:cNvPicPr>
          <p:nvPr/>
        </p:nvPicPr>
        <p:blipFill>
          <a:blip r:embed="rId10"/>
          <a:stretch>
            <a:fillRect/>
          </a:stretch>
        </p:blipFill>
        <p:spPr>
          <a:xfrm>
            <a:off x="6206950" y="4267059"/>
            <a:ext cx="357188" cy="357188"/>
          </a:xfrm>
          <a:prstGeom prst="rect">
            <a:avLst/>
          </a:prstGeom>
        </p:spPr>
      </p:pic>
      <p:pic>
        <p:nvPicPr>
          <p:cNvPr id="76" name="Graphic 75" descr="Loan with solid fill">
            <a:extLst>
              <a:ext uri="{FF2B5EF4-FFF2-40B4-BE49-F238E27FC236}">
                <a16:creationId xmlns:a16="http://schemas.microsoft.com/office/drawing/2014/main" id="{E1194D0C-1CF5-6934-F7D4-A7998F0569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38371" y="4235594"/>
            <a:ext cx="376891" cy="376891"/>
          </a:xfrm>
          <a:prstGeom prst="rect">
            <a:avLst/>
          </a:prstGeom>
        </p:spPr>
      </p:pic>
      <p:pic>
        <p:nvPicPr>
          <p:cNvPr id="78" name="Graphic 77" descr="Hourglass 30% with solid fill">
            <a:extLst>
              <a:ext uri="{FF2B5EF4-FFF2-40B4-BE49-F238E27FC236}">
                <a16:creationId xmlns:a16="http://schemas.microsoft.com/office/drawing/2014/main" id="{832C2ED9-92E8-DB2A-51D4-D213F638E2A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90382" y="2570027"/>
            <a:ext cx="370992" cy="370992"/>
          </a:xfrm>
          <a:prstGeom prst="rect">
            <a:avLst/>
          </a:prstGeom>
        </p:spPr>
      </p:pic>
      <p:pic>
        <p:nvPicPr>
          <p:cNvPr id="80" name="Graphic 79" descr="Clipboard with solid fill">
            <a:extLst>
              <a:ext uri="{FF2B5EF4-FFF2-40B4-BE49-F238E27FC236}">
                <a16:creationId xmlns:a16="http://schemas.microsoft.com/office/drawing/2014/main" id="{1D804E2D-D124-DCE5-2AAC-0E1B7411063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762445" y="2527122"/>
            <a:ext cx="439510" cy="439510"/>
          </a:xfrm>
          <a:prstGeom prst="rect">
            <a:avLst/>
          </a:prstGeom>
        </p:spPr>
      </p:pic>
    </p:spTree>
    <p:extLst>
      <p:ext uri="{BB962C8B-B14F-4D97-AF65-F5344CB8AC3E}">
        <p14:creationId xmlns:p14="http://schemas.microsoft.com/office/powerpoint/2010/main" val="2035088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4BE8-7655-9731-6BF1-18FE9AE32ADC}"/>
            </a:ext>
          </a:extLst>
        </p:cNvPr>
        <p:cNvGrpSpPr/>
        <p:nvPr/>
      </p:nvGrpSpPr>
      <p:grpSpPr>
        <a:xfrm>
          <a:off x="0" y="0"/>
          <a:ext cx="0" cy="0"/>
          <a:chOff x="0" y="0"/>
          <a:chExt cx="0" cy="0"/>
        </a:xfrm>
      </p:grpSpPr>
      <p:sp>
        <p:nvSpPr>
          <p:cNvPr id="37" name="TextBox 36">
            <a:extLst>
              <a:ext uri="{FF2B5EF4-FFF2-40B4-BE49-F238E27FC236}">
                <a16:creationId xmlns:a16="http://schemas.microsoft.com/office/drawing/2014/main" id="{653E3768-D508-06F3-D3C4-BBCA571910BF}"/>
              </a:ext>
            </a:extLst>
          </p:cNvPr>
          <p:cNvSpPr txBox="1"/>
          <p:nvPr/>
        </p:nvSpPr>
        <p:spPr>
          <a:xfrm>
            <a:off x="9774696" y="6224729"/>
            <a:ext cx="2261937" cy="529389"/>
          </a:xfrm>
          <a:prstGeom prst="rect">
            <a:avLst/>
          </a:prstGeom>
        </p:spPr>
        <p:txBody>
          <a:bodyPr vert="horz" wrap="square" lIns="0" tIns="0" rIns="0" bIns="0" rtlCol="0" anchor="t">
            <a:noAutofit/>
          </a:bodyPr>
          <a:lstStyle/>
          <a:p>
            <a:pPr>
              <a:lnSpc>
                <a:spcPct val="125000"/>
              </a:lnSpc>
              <a:spcBef>
                <a:spcPts val="1400"/>
              </a:spcBef>
              <a:buClr>
                <a:srgbClr val="000000"/>
              </a:buClr>
              <a:buFont typeface="Arial"/>
              <a:buNone/>
            </a:pPr>
            <a:endParaRPr lang="en-US" sz="1300" kern="0">
              <a:solidFill>
                <a:srgbClr val="6D6E70"/>
              </a:solidFill>
              <a:latin typeface="Open Sans" charset="0"/>
              <a:ea typeface="Open Sans" charset="0"/>
              <a:cs typeface="Open Sans" charset="0"/>
              <a:sym typeface="Arial"/>
            </a:endParaRPr>
          </a:p>
        </p:txBody>
      </p:sp>
      <p:sp>
        <p:nvSpPr>
          <p:cNvPr id="11" name="Slide Number Placeholder 10">
            <a:extLst>
              <a:ext uri="{FF2B5EF4-FFF2-40B4-BE49-F238E27FC236}">
                <a16:creationId xmlns:a16="http://schemas.microsoft.com/office/drawing/2014/main" id="{E59F5B38-0DAF-9793-6F8A-B7B05D7F382A}"/>
              </a:ext>
            </a:extLst>
          </p:cNvPr>
          <p:cNvSpPr>
            <a:spLocks noGrp="1"/>
          </p:cNvSpPr>
          <p:nvPr>
            <p:ph type="sldNum" sz="quarter" idx="12"/>
          </p:nvPr>
        </p:nvSpPr>
        <p:spPr/>
        <p:txBody>
          <a:bodyPr/>
          <a:lstStyle/>
          <a:p>
            <a:fld id="{B99D4975-D9DB-458B-8863-3206EBA360EF}" type="slidenum">
              <a:rPr lang="en-US" smtClean="0"/>
              <a:t>16</a:t>
            </a:fld>
            <a:endParaRPr lang="en-US"/>
          </a:p>
        </p:txBody>
      </p:sp>
      <p:sp>
        <p:nvSpPr>
          <p:cNvPr id="6" name="Rectangle 5">
            <a:extLst>
              <a:ext uri="{FF2B5EF4-FFF2-40B4-BE49-F238E27FC236}">
                <a16:creationId xmlns:a16="http://schemas.microsoft.com/office/drawing/2014/main" id="{924CE36C-DB64-67E1-C53C-D2C625CB5258}"/>
              </a:ext>
            </a:extLst>
          </p:cNvPr>
          <p:cNvSpPr/>
          <p:nvPr/>
        </p:nvSpPr>
        <p:spPr bwMode="auto">
          <a:xfrm>
            <a:off x="870713" y="1648342"/>
            <a:ext cx="3474946" cy="356009"/>
          </a:xfrm>
          <a:prstGeom prst="rect">
            <a:avLst/>
          </a:prstGeom>
          <a:no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defTabSz="995338" fontAlgn="base">
              <a:spcBef>
                <a:spcPct val="0"/>
              </a:spcBef>
              <a:spcAft>
                <a:spcPct val="0"/>
              </a:spcAft>
              <a:defRPr/>
            </a:pPr>
            <a:endParaRPr lang="en-US" sz="8800">
              <a:solidFill>
                <a:srgbClr val="002060"/>
              </a:solidFill>
              <a:latin typeface="Segoe UI Semilight" panose="020B0402040204020203" pitchFamily="34" charset="0"/>
              <a:cs typeface="Segoe UI Semilight" panose="020B0402040204020203" pitchFamily="34" charset="0"/>
              <a:sym typeface="Arial"/>
            </a:endParaRPr>
          </a:p>
        </p:txBody>
      </p:sp>
      <p:sp>
        <p:nvSpPr>
          <p:cNvPr id="2" name="Rectangle 1">
            <a:extLst>
              <a:ext uri="{FF2B5EF4-FFF2-40B4-BE49-F238E27FC236}">
                <a16:creationId xmlns:a16="http://schemas.microsoft.com/office/drawing/2014/main" id="{E773DB39-05B1-DE83-0F7C-28E8BB4DD7BB}"/>
              </a:ext>
            </a:extLst>
          </p:cNvPr>
          <p:cNvSpPr/>
          <p:nvPr/>
        </p:nvSpPr>
        <p:spPr>
          <a:xfrm>
            <a:off x="702527" y="669018"/>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graphicFrame>
        <p:nvGraphicFramePr>
          <p:cNvPr id="4" name="Diagram 3">
            <a:extLst>
              <a:ext uri="{FF2B5EF4-FFF2-40B4-BE49-F238E27FC236}">
                <a16:creationId xmlns:a16="http://schemas.microsoft.com/office/drawing/2014/main" id="{8EE88E70-22EA-D1DE-2268-FA7865920057}"/>
              </a:ext>
            </a:extLst>
          </p:cNvPr>
          <p:cNvGraphicFramePr/>
          <p:nvPr/>
        </p:nvGraphicFramePr>
        <p:xfrm>
          <a:off x="702527" y="740946"/>
          <a:ext cx="10561217" cy="648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1">
            <a:extLst>
              <a:ext uri="{FF2B5EF4-FFF2-40B4-BE49-F238E27FC236}">
                <a16:creationId xmlns:a16="http://schemas.microsoft.com/office/drawing/2014/main" id="{3456B653-5246-3900-F9C3-0984434BB4F9}"/>
              </a:ext>
            </a:extLst>
          </p:cNvPr>
          <p:cNvSpPr/>
          <p:nvPr/>
        </p:nvSpPr>
        <p:spPr>
          <a:xfrm>
            <a:off x="8250381" y="948804"/>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1. التأسيس والترخيص</a:t>
            </a:r>
          </a:p>
        </p:txBody>
      </p:sp>
      <p:sp>
        <p:nvSpPr>
          <p:cNvPr id="8" name="Title 1">
            <a:extLst>
              <a:ext uri="{FF2B5EF4-FFF2-40B4-BE49-F238E27FC236}">
                <a16:creationId xmlns:a16="http://schemas.microsoft.com/office/drawing/2014/main" id="{67A88F6F-61A0-4F86-A0EC-D00C2074BE4A}"/>
              </a:ext>
            </a:extLst>
          </p:cNvPr>
          <p:cNvSpPr txBox="1">
            <a:spLocks/>
          </p:cNvSpPr>
          <p:nvPr/>
        </p:nvSpPr>
        <p:spPr>
          <a:xfrm>
            <a:off x="1047170" y="203427"/>
            <a:ext cx="10515600" cy="854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2400" kern="0" dirty="0">
                <a:solidFill>
                  <a:srgbClr val="0D4A75"/>
                </a:solidFill>
                <a:latin typeface="Segoe UI Semibold" panose="020B0702040204020203" pitchFamily="34" charset="0"/>
                <a:ea typeface="+mn-ea"/>
                <a:cs typeface="mohammad bold art 1" pitchFamily="2" charset="-78"/>
              </a:rPr>
              <a:t>المراحل الرئيسية لصندوق المؤشرات المتداول</a:t>
            </a:r>
            <a:endParaRPr lang="en-US" sz="2400" kern="0" dirty="0">
              <a:solidFill>
                <a:srgbClr val="FF0000"/>
              </a:solidFill>
              <a:latin typeface="Segoe UI Semibold" panose="020B0702040204020203" pitchFamily="34" charset="0"/>
              <a:ea typeface="+mn-ea"/>
              <a:cs typeface="mohammad bold art 1" pitchFamily="2" charset="-78"/>
            </a:endParaRPr>
          </a:p>
        </p:txBody>
      </p:sp>
      <p:sp>
        <p:nvSpPr>
          <p:cNvPr id="10" name="Text 1">
            <a:extLst>
              <a:ext uri="{FF2B5EF4-FFF2-40B4-BE49-F238E27FC236}">
                <a16:creationId xmlns:a16="http://schemas.microsoft.com/office/drawing/2014/main" id="{ED603E39-C087-650E-E67E-A107F9F1387C}"/>
              </a:ext>
            </a:extLst>
          </p:cNvPr>
          <p:cNvSpPr/>
          <p:nvPr/>
        </p:nvSpPr>
        <p:spPr>
          <a:xfrm>
            <a:off x="5800167" y="941399"/>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2. الإدراج في البورصة</a:t>
            </a:r>
          </a:p>
        </p:txBody>
      </p:sp>
      <p:sp>
        <p:nvSpPr>
          <p:cNvPr id="12" name="Text 1">
            <a:extLst>
              <a:ext uri="{FF2B5EF4-FFF2-40B4-BE49-F238E27FC236}">
                <a16:creationId xmlns:a16="http://schemas.microsoft.com/office/drawing/2014/main" id="{535B8F67-0D79-F417-35B5-AFF87489D96B}"/>
              </a:ext>
            </a:extLst>
          </p:cNvPr>
          <p:cNvSpPr/>
          <p:nvPr/>
        </p:nvSpPr>
        <p:spPr>
          <a:xfrm>
            <a:off x="3466298" y="920137"/>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3. التداول والالتزامات المستمرة</a:t>
            </a:r>
          </a:p>
        </p:txBody>
      </p:sp>
      <p:sp>
        <p:nvSpPr>
          <p:cNvPr id="13" name="TextBox 12">
            <a:extLst>
              <a:ext uri="{FF2B5EF4-FFF2-40B4-BE49-F238E27FC236}">
                <a16:creationId xmlns:a16="http://schemas.microsoft.com/office/drawing/2014/main" id="{FACECA8C-FBA1-F177-B43C-98B4270D7A64}"/>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2981ACD8-307B-2370-F128-420C6D773470}"/>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5" name="Text 1">
            <a:extLst>
              <a:ext uri="{FF2B5EF4-FFF2-40B4-BE49-F238E27FC236}">
                <a16:creationId xmlns:a16="http://schemas.microsoft.com/office/drawing/2014/main" id="{5E59EEC4-ABAE-F8CF-D0ED-789548E163D4}"/>
              </a:ext>
            </a:extLst>
          </p:cNvPr>
          <p:cNvSpPr/>
          <p:nvPr/>
        </p:nvSpPr>
        <p:spPr>
          <a:xfrm>
            <a:off x="799805" y="941399"/>
            <a:ext cx="2516837" cy="246221"/>
          </a:xfrm>
          <a:prstGeom prst="rect">
            <a:avLst/>
          </a:prstGeom>
          <a:noFill/>
          <a:ln/>
        </p:spPr>
        <p:txBody>
          <a:bodyPr wrap="square" lIns="0" tIns="0" rIns="0" bIns="0" rtlCol="0" anchor="t">
            <a:spAutoFit/>
          </a:bodyPr>
          <a:lstStyle/>
          <a:p>
            <a:pPr algn="ctr" rtl="1"/>
            <a:r>
              <a:rPr lang="ar-KW" sz="1600" b="1" dirty="0">
                <a:solidFill>
                  <a:schemeClr val="bg1"/>
                </a:solidFill>
                <a:latin typeface="Sakkal Majalla" panose="02000000000000000000" pitchFamily="2" charset="-78"/>
                <a:ea typeface="Amiri Bold" pitchFamily="34" charset="-122"/>
                <a:cs typeface="mohammad bold art 1" pitchFamily="2" charset="-78"/>
              </a:rPr>
              <a:t>4. التسوية </a:t>
            </a:r>
            <a:r>
              <a:rPr lang="ar-KW" sz="1600" b="1" dirty="0" err="1">
                <a:solidFill>
                  <a:schemeClr val="bg1"/>
                </a:solidFill>
                <a:latin typeface="Sakkal Majalla" panose="02000000000000000000" pitchFamily="2" charset="-78"/>
                <a:ea typeface="Amiri Bold" pitchFamily="34" charset="-122"/>
                <a:cs typeface="mohammad bold art 1" pitchFamily="2" charset="-78"/>
              </a:rPr>
              <a:t>والتقاص</a:t>
            </a:r>
            <a:endParaRPr lang="ar-KW" sz="1600" b="1" dirty="0">
              <a:solidFill>
                <a:schemeClr val="bg1"/>
              </a:solidFill>
              <a:latin typeface="Sakkal Majalla" panose="02000000000000000000" pitchFamily="2" charset="-78"/>
              <a:ea typeface="Amiri Bold" pitchFamily="34" charset="-122"/>
              <a:cs typeface="mohammad bold art 1" pitchFamily="2" charset="-78"/>
            </a:endParaRPr>
          </a:p>
        </p:txBody>
      </p:sp>
      <p:pic>
        <p:nvPicPr>
          <p:cNvPr id="39" name="Picture 38">
            <a:extLst>
              <a:ext uri="{FF2B5EF4-FFF2-40B4-BE49-F238E27FC236}">
                <a16:creationId xmlns:a16="http://schemas.microsoft.com/office/drawing/2014/main" id="{25D3F426-892D-994D-1A20-151050595D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848261"/>
            <a:ext cx="12192000" cy="1017723"/>
          </a:xfrm>
          <a:prstGeom prst="rect">
            <a:avLst/>
          </a:prstGeom>
        </p:spPr>
      </p:pic>
      <p:sp>
        <p:nvSpPr>
          <p:cNvPr id="3" name="Text 2">
            <a:extLst>
              <a:ext uri="{FF2B5EF4-FFF2-40B4-BE49-F238E27FC236}">
                <a16:creationId xmlns:a16="http://schemas.microsoft.com/office/drawing/2014/main" id="{FD35DF8E-DE09-33D0-3208-64C8A8DF5135}"/>
              </a:ext>
            </a:extLst>
          </p:cNvPr>
          <p:cNvSpPr/>
          <p:nvPr/>
        </p:nvSpPr>
        <p:spPr>
          <a:xfrm>
            <a:off x="2705046" y="1463097"/>
            <a:ext cx="6556177" cy="430887"/>
          </a:xfrm>
          <a:prstGeom prst="rect">
            <a:avLst/>
          </a:prstGeom>
          <a:noFill/>
          <a:ln/>
        </p:spPr>
        <p:txBody>
          <a:bodyPr wrap="square" lIns="0" tIns="0" rIns="0" bIns="0" rtlCol="0" anchor="t">
            <a:spAutoFit/>
          </a:bodyPr>
          <a:lstStyle/>
          <a:p>
            <a:pPr marL="0" indent="0" algn="ctr" rtl="1">
              <a:buNone/>
            </a:pPr>
            <a:r>
              <a:rPr lang="ar-KW" sz="2800" b="1" dirty="0">
                <a:solidFill>
                  <a:srgbClr val="AF882D"/>
                </a:solidFill>
                <a:latin typeface="Tajawal ExtraBold" pitchFamily="34" charset="0"/>
                <a:ea typeface="Tajawal ExtraBold" pitchFamily="34" charset="-122"/>
                <a:cs typeface="mohammad bold art 1" pitchFamily="2" charset="-78"/>
              </a:rPr>
              <a:t>المتطلبات الفنية للإدراج في البورصة</a:t>
            </a:r>
            <a:endParaRPr lang="en-US" sz="2800" b="1" dirty="0">
              <a:solidFill>
                <a:srgbClr val="AF882D"/>
              </a:solidFill>
              <a:latin typeface="Tajawal ExtraBold" pitchFamily="34" charset="0"/>
              <a:ea typeface="Tajawal ExtraBold" pitchFamily="34" charset="-122"/>
              <a:cs typeface="mohammad bold art 1" pitchFamily="2" charset="-78"/>
            </a:endParaRPr>
          </a:p>
        </p:txBody>
      </p:sp>
      <p:sp>
        <p:nvSpPr>
          <p:cNvPr id="48" name="Shape 13">
            <a:extLst>
              <a:ext uri="{FF2B5EF4-FFF2-40B4-BE49-F238E27FC236}">
                <a16:creationId xmlns:a16="http://schemas.microsoft.com/office/drawing/2014/main" id="{DE0FDE99-C575-E462-E66A-50C75E2A5467}"/>
              </a:ext>
            </a:extLst>
          </p:cNvPr>
          <p:cNvSpPr/>
          <p:nvPr/>
        </p:nvSpPr>
        <p:spPr>
          <a:xfrm>
            <a:off x="1164034" y="2387272"/>
            <a:ext cx="2286000" cy="1365517"/>
          </a:xfrm>
          <a:prstGeom prst="rect">
            <a:avLst/>
          </a:prstGeom>
          <a:solidFill>
            <a:srgbClr val="FFFFFF"/>
          </a:solidFill>
          <a:ln/>
        </p:spPr>
        <p:txBody>
          <a:bodyPr/>
          <a:lstStyle/>
          <a:p>
            <a:pPr algn="ctr" rtl="1"/>
            <a:endParaRPr lang="en-US">
              <a:cs typeface="mohammad bold art 1" pitchFamily="2" charset="-78"/>
            </a:endParaRPr>
          </a:p>
        </p:txBody>
      </p:sp>
      <p:sp>
        <p:nvSpPr>
          <p:cNvPr id="90" name="Shape 3">
            <a:extLst>
              <a:ext uri="{FF2B5EF4-FFF2-40B4-BE49-F238E27FC236}">
                <a16:creationId xmlns:a16="http://schemas.microsoft.com/office/drawing/2014/main" id="{25CC3DA6-987C-055C-4D92-73CD6BCF8098}"/>
              </a:ext>
            </a:extLst>
          </p:cNvPr>
          <p:cNvSpPr/>
          <p:nvPr/>
        </p:nvSpPr>
        <p:spPr>
          <a:xfrm>
            <a:off x="8074672" y="2153087"/>
            <a:ext cx="3263707" cy="1915995"/>
          </a:xfrm>
          <a:prstGeom prst="rect">
            <a:avLst/>
          </a:prstGeom>
          <a:solidFill>
            <a:srgbClr val="FFFFFF"/>
          </a:solidFill>
          <a:ln w="12700">
            <a:solidFill>
              <a:srgbClr val="AF882D"/>
            </a:solidFill>
          </a:ln>
        </p:spPr>
        <p:txBody>
          <a:bodyPr/>
          <a:lstStyle/>
          <a:p>
            <a:pPr algn="r" rtl="1"/>
            <a:endParaRPr lang="en-US" sz="1300">
              <a:latin typeface="Sakkal Majalla" panose="02000000000000000000" pitchFamily="2" charset="-78"/>
              <a:cs typeface="mohammad bold art 1" pitchFamily="2" charset="-78"/>
            </a:endParaRPr>
          </a:p>
        </p:txBody>
      </p:sp>
      <p:sp>
        <p:nvSpPr>
          <p:cNvPr id="91" name="Shape 4">
            <a:extLst>
              <a:ext uri="{FF2B5EF4-FFF2-40B4-BE49-F238E27FC236}">
                <a16:creationId xmlns:a16="http://schemas.microsoft.com/office/drawing/2014/main" id="{6D68D924-125D-B55A-426D-002B1487D15E}"/>
              </a:ext>
            </a:extLst>
          </p:cNvPr>
          <p:cNvSpPr/>
          <p:nvPr/>
        </p:nvSpPr>
        <p:spPr>
          <a:xfrm>
            <a:off x="8281382" y="2121191"/>
            <a:ext cx="2643188" cy="42863"/>
          </a:xfrm>
          <a:prstGeom prst="rect">
            <a:avLst/>
          </a:prstGeom>
          <a:solidFill>
            <a:srgbClr val="12377A"/>
          </a:solidFill>
          <a:ln/>
        </p:spPr>
        <p:txBody>
          <a:bodyPr/>
          <a:lstStyle/>
          <a:p>
            <a:pPr algn="r" rtl="1"/>
            <a:endParaRPr lang="en-US" sz="1300">
              <a:latin typeface="Sakkal Majalla" panose="02000000000000000000" pitchFamily="2" charset="-78"/>
              <a:cs typeface="mohammad bold art 1" pitchFamily="2" charset="-78"/>
            </a:endParaRPr>
          </a:p>
        </p:txBody>
      </p:sp>
      <p:sp>
        <p:nvSpPr>
          <p:cNvPr id="92" name="Shape 5">
            <a:extLst>
              <a:ext uri="{FF2B5EF4-FFF2-40B4-BE49-F238E27FC236}">
                <a16:creationId xmlns:a16="http://schemas.microsoft.com/office/drawing/2014/main" id="{8C2EA1CC-BCC7-E998-F3FC-D7A03458C1FC}"/>
              </a:ext>
            </a:extLst>
          </p:cNvPr>
          <p:cNvSpPr/>
          <p:nvPr/>
        </p:nvSpPr>
        <p:spPr>
          <a:xfrm>
            <a:off x="10788956" y="2014035"/>
            <a:ext cx="250031" cy="250031"/>
          </a:xfrm>
          <a:prstGeom prst="rect">
            <a:avLst/>
          </a:prstGeom>
          <a:solidFill>
            <a:srgbClr val="C49A45"/>
          </a:solidFill>
          <a:ln/>
        </p:spPr>
        <p:txBody>
          <a:bodyPr/>
          <a:lstStyle/>
          <a:p>
            <a:pPr algn="r" rtl="1"/>
            <a:endParaRPr lang="en-US" sz="1300">
              <a:latin typeface="Sakkal Majalla" panose="02000000000000000000" pitchFamily="2" charset="-78"/>
              <a:cs typeface="mohammad bold art 1" pitchFamily="2" charset="-78"/>
            </a:endParaRPr>
          </a:p>
        </p:txBody>
      </p:sp>
      <p:sp>
        <p:nvSpPr>
          <p:cNvPr id="93" name="Text 6">
            <a:extLst>
              <a:ext uri="{FF2B5EF4-FFF2-40B4-BE49-F238E27FC236}">
                <a16:creationId xmlns:a16="http://schemas.microsoft.com/office/drawing/2014/main" id="{39F43390-F81C-016D-C23B-9622847659FE}"/>
              </a:ext>
            </a:extLst>
          </p:cNvPr>
          <p:cNvSpPr/>
          <p:nvPr/>
        </p:nvSpPr>
        <p:spPr>
          <a:xfrm>
            <a:off x="10872293" y="2015940"/>
            <a:ext cx="83357" cy="246221"/>
          </a:xfrm>
          <a:prstGeom prst="rect">
            <a:avLst/>
          </a:prstGeom>
          <a:noFill/>
          <a:ln/>
        </p:spPr>
        <p:txBody>
          <a:bodyPr wrap="none" lIns="0" tIns="0" rIns="0" bIns="0" rtlCol="0" anchor="ctr">
            <a:spAutoFit/>
          </a:bodyPr>
          <a:lstStyle/>
          <a:p>
            <a:pPr marL="0" indent="0" algn="ctr" rtl="1">
              <a:buNone/>
            </a:pPr>
            <a:r>
              <a:rPr lang="en-US" sz="1600" b="1" dirty="0">
                <a:solidFill>
                  <a:srgbClr val="FFFFFF"/>
                </a:solidFill>
                <a:latin typeface="Sakkal Majalla" panose="02000000000000000000" pitchFamily="2" charset="-78"/>
                <a:ea typeface="Tajawal Black" pitchFamily="34" charset="-122"/>
                <a:cs typeface="mohammad bold art 1" pitchFamily="2" charset="-78"/>
              </a:rPr>
              <a:t>1</a:t>
            </a:r>
            <a:endParaRPr lang="en-US" sz="1600" dirty="0">
              <a:latin typeface="Sakkal Majalla" panose="02000000000000000000" pitchFamily="2" charset="-78"/>
              <a:cs typeface="mohammad bold art 1" pitchFamily="2" charset="-78"/>
            </a:endParaRPr>
          </a:p>
        </p:txBody>
      </p:sp>
      <p:sp>
        <p:nvSpPr>
          <p:cNvPr id="94" name="Text 7">
            <a:extLst>
              <a:ext uri="{FF2B5EF4-FFF2-40B4-BE49-F238E27FC236}">
                <a16:creationId xmlns:a16="http://schemas.microsoft.com/office/drawing/2014/main" id="{EC282FE9-5EC5-4607-0754-1C67BBF9DBCD}"/>
              </a:ext>
            </a:extLst>
          </p:cNvPr>
          <p:cNvSpPr/>
          <p:nvPr/>
        </p:nvSpPr>
        <p:spPr>
          <a:xfrm>
            <a:off x="8481013" y="2326525"/>
            <a:ext cx="2428875" cy="285976"/>
          </a:xfrm>
          <a:prstGeom prst="rect">
            <a:avLst/>
          </a:prstGeom>
          <a:noFill/>
          <a:ln/>
        </p:spPr>
        <p:txBody>
          <a:bodyPr wrap="square" lIns="0" tIns="0" rIns="0" bIns="85090" rtlCol="0" anchor="t">
            <a:spAutoFit/>
          </a:bodyPr>
          <a:lstStyle/>
          <a:p>
            <a:pPr marL="0" indent="0" algn="ctr" rtl="1">
              <a:buNone/>
            </a:pPr>
            <a:r>
              <a:rPr lang="en-US" sz="1300" b="1" dirty="0">
                <a:solidFill>
                  <a:srgbClr val="12377A"/>
                </a:solidFill>
                <a:latin typeface="Sakkal Majalla" panose="02000000000000000000" pitchFamily="2" charset="-78"/>
                <a:ea typeface="Tajawal ExtraBold" pitchFamily="34" charset="-122"/>
                <a:cs typeface="mohammad bold art 1" pitchFamily="2" charset="-78"/>
              </a:rPr>
              <a:t>تحديد نوع الصندوق</a:t>
            </a:r>
            <a:endParaRPr lang="en-US" sz="1300" dirty="0">
              <a:latin typeface="Sakkal Majalla" panose="02000000000000000000" pitchFamily="2" charset="-78"/>
              <a:cs typeface="mohammad bold art 1" pitchFamily="2" charset="-78"/>
            </a:endParaRPr>
          </a:p>
        </p:txBody>
      </p:sp>
      <p:sp>
        <p:nvSpPr>
          <p:cNvPr id="95" name="Text 8">
            <a:extLst>
              <a:ext uri="{FF2B5EF4-FFF2-40B4-BE49-F238E27FC236}">
                <a16:creationId xmlns:a16="http://schemas.microsoft.com/office/drawing/2014/main" id="{970BCEB0-FD48-373A-C310-818BBD06D009}"/>
              </a:ext>
            </a:extLst>
          </p:cNvPr>
          <p:cNvSpPr/>
          <p:nvPr/>
        </p:nvSpPr>
        <p:spPr>
          <a:xfrm>
            <a:off x="8250381" y="2562017"/>
            <a:ext cx="3013363" cy="1241109"/>
          </a:xfrm>
          <a:prstGeom prst="rect">
            <a:avLst/>
          </a:prstGeom>
          <a:noFill/>
          <a:ln/>
        </p:spPr>
        <p:txBody>
          <a:bodyPr wrap="square" lIns="0" tIns="0" rIns="0" bIns="0" rtlCol="0" anchor="t">
            <a:spAutoFit/>
          </a:bodyPr>
          <a:lstStyle/>
          <a:p>
            <a:pPr marL="0" indent="0" algn="ctr" rtl="1">
              <a:lnSpc>
                <a:spcPct val="112000"/>
              </a:lnSpc>
              <a:buNone/>
            </a:pPr>
            <a:r>
              <a:rPr lang="ar-SA" sz="1200" dirty="0">
                <a:solidFill>
                  <a:srgbClr val="444444"/>
                </a:solidFill>
                <a:latin typeface="Sakkal Majalla" panose="02000000000000000000" pitchFamily="2" charset="-78"/>
                <a:cs typeface="mohammad bold art 1" pitchFamily="2" charset="-78"/>
              </a:rPr>
              <a:t>أن  يكون صندوقاً عاماً مغلقاً مرخصاً من الهيئة، أو يكون صندوقاً مغلقاً مؤسساً - خارج دولة الكويت ومرخص له من الهيئة بتسويق وحداته في دولة الكويت بغرض الإدراج.</a:t>
            </a:r>
            <a:endParaRPr lang="en-US" sz="1200" b="1" dirty="0">
              <a:solidFill>
                <a:srgbClr val="AF882D"/>
              </a:solidFill>
              <a:latin typeface="Sakkal Majalla" panose="02000000000000000000" pitchFamily="2" charset="-78"/>
              <a:ea typeface="Tajawal Bold" pitchFamily="34" charset="-122"/>
              <a:cs typeface="mohammad bold art 1" pitchFamily="2" charset="-78"/>
            </a:endParaRPr>
          </a:p>
          <a:p>
            <a:pPr marL="0" indent="0" algn="ctr" rtl="1">
              <a:lnSpc>
                <a:spcPct val="112000"/>
              </a:lnSpc>
              <a:buNone/>
            </a:pPr>
            <a:r>
              <a:rPr lang="en-US" sz="1200" b="1" dirty="0">
                <a:solidFill>
                  <a:srgbClr val="AF882D"/>
                </a:solidFill>
                <a:latin typeface="Sakkal Majalla" panose="02000000000000000000" pitchFamily="2" charset="-78"/>
                <a:ea typeface="Tajawal Bold" pitchFamily="34" charset="-122"/>
                <a:cs typeface="mohammad bold art 1" pitchFamily="2" charset="-78"/>
              </a:rPr>
              <a:t>صناديق المؤشرات المتداولة:</a:t>
            </a:r>
            <a:r>
              <a:rPr lang="en-US" sz="1200" dirty="0">
                <a:solidFill>
                  <a:srgbClr val="444444"/>
                </a:solidFill>
                <a:latin typeface="Sakkal Majalla" panose="02000000000000000000" pitchFamily="2" charset="-78"/>
                <a:ea typeface="Tajawal" pitchFamily="34" charset="-122"/>
                <a:cs typeface="mohammad bold art 1" pitchFamily="2" charset="-78"/>
              </a:rPr>
              <a:t>
عاماً مفتوحاً مرخص، أو صندوقاً مفتوحاً أجنبي مرخص له بتسويق وحداته في الكويت بغرض الإدراج</a:t>
            </a:r>
            <a:r>
              <a:rPr lang="ar-KW" sz="1200" dirty="0">
                <a:solidFill>
                  <a:srgbClr val="444444"/>
                </a:solidFill>
                <a:latin typeface="Sakkal Majalla" panose="02000000000000000000" pitchFamily="2" charset="-78"/>
                <a:ea typeface="Tajawal" pitchFamily="34" charset="-122"/>
                <a:cs typeface="mohammad bold art 1" pitchFamily="2" charset="-78"/>
              </a:rPr>
              <a:t>.</a:t>
            </a:r>
            <a:endParaRPr lang="en-US" sz="1200" dirty="0">
              <a:latin typeface="Sakkal Majalla" panose="02000000000000000000" pitchFamily="2" charset="-78"/>
              <a:cs typeface="mohammad bold art 1" pitchFamily="2" charset="-78"/>
            </a:endParaRPr>
          </a:p>
        </p:txBody>
      </p:sp>
      <p:sp>
        <p:nvSpPr>
          <p:cNvPr id="97" name="Shape 10">
            <a:extLst>
              <a:ext uri="{FF2B5EF4-FFF2-40B4-BE49-F238E27FC236}">
                <a16:creationId xmlns:a16="http://schemas.microsoft.com/office/drawing/2014/main" id="{16318966-3B77-82FE-A4D1-E5722AC9906A}"/>
              </a:ext>
            </a:extLst>
          </p:cNvPr>
          <p:cNvSpPr/>
          <p:nvPr/>
        </p:nvSpPr>
        <p:spPr>
          <a:xfrm>
            <a:off x="1047170" y="2133297"/>
            <a:ext cx="6106513" cy="1722649"/>
          </a:xfrm>
          <a:prstGeom prst="rect">
            <a:avLst/>
          </a:prstGeom>
          <a:solidFill>
            <a:srgbClr val="FFFFFF"/>
          </a:solidFill>
          <a:ln w="12700">
            <a:solidFill>
              <a:srgbClr val="AF882D"/>
            </a:solidFill>
          </a:ln>
        </p:spPr>
        <p:txBody>
          <a:bodyPr/>
          <a:lstStyle/>
          <a:p>
            <a:pPr algn="r" rtl="1"/>
            <a:endParaRPr lang="en-US">
              <a:latin typeface="Sakkal Majalla" panose="02000000000000000000" pitchFamily="2" charset="-78"/>
              <a:cs typeface="Sakkal Majalla" panose="02000000000000000000" pitchFamily="2" charset="-78"/>
            </a:endParaRPr>
          </a:p>
        </p:txBody>
      </p:sp>
      <p:sp>
        <p:nvSpPr>
          <p:cNvPr id="98" name="Shape 11">
            <a:extLst>
              <a:ext uri="{FF2B5EF4-FFF2-40B4-BE49-F238E27FC236}">
                <a16:creationId xmlns:a16="http://schemas.microsoft.com/office/drawing/2014/main" id="{72F1C2EE-4F21-657C-99D1-0821BE42ED3F}"/>
              </a:ext>
            </a:extLst>
          </p:cNvPr>
          <p:cNvSpPr/>
          <p:nvPr/>
        </p:nvSpPr>
        <p:spPr>
          <a:xfrm>
            <a:off x="996371" y="2097578"/>
            <a:ext cx="6134245" cy="45719"/>
          </a:xfrm>
          <a:prstGeom prst="rect">
            <a:avLst/>
          </a:prstGeom>
          <a:solidFill>
            <a:srgbClr val="C49A45"/>
          </a:solidFill>
          <a:ln/>
        </p:spPr>
        <p:txBody>
          <a:bodyPr/>
          <a:lstStyle/>
          <a:p>
            <a:pPr algn="r" rtl="1"/>
            <a:endParaRPr lang="en-US">
              <a:latin typeface="Sakkal Majalla" panose="02000000000000000000" pitchFamily="2" charset="-78"/>
              <a:cs typeface="Sakkal Majalla" panose="02000000000000000000" pitchFamily="2" charset="-78"/>
            </a:endParaRPr>
          </a:p>
        </p:txBody>
      </p:sp>
      <p:sp>
        <p:nvSpPr>
          <p:cNvPr id="99" name="Shape 12">
            <a:extLst>
              <a:ext uri="{FF2B5EF4-FFF2-40B4-BE49-F238E27FC236}">
                <a16:creationId xmlns:a16="http://schemas.microsoft.com/office/drawing/2014/main" id="{7FA3F8A7-C093-B338-1E08-401165A5FC89}"/>
              </a:ext>
            </a:extLst>
          </p:cNvPr>
          <p:cNvSpPr/>
          <p:nvPr/>
        </p:nvSpPr>
        <p:spPr>
          <a:xfrm>
            <a:off x="7038540" y="1990422"/>
            <a:ext cx="250031" cy="250031"/>
          </a:xfrm>
          <a:prstGeom prst="rect">
            <a:avLst/>
          </a:prstGeom>
          <a:solidFill>
            <a:srgbClr val="AF882D"/>
          </a:solidFill>
          <a:ln/>
        </p:spPr>
        <p:txBody>
          <a:bodyPr/>
          <a:lstStyle/>
          <a:p>
            <a:endParaRPr lang="en-US"/>
          </a:p>
        </p:txBody>
      </p:sp>
      <p:sp>
        <p:nvSpPr>
          <p:cNvPr id="100" name="Text 13">
            <a:extLst>
              <a:ext uri="{FF2B5EF4-FFF2-40B4-BE49-F238E27FC236}">
                <a16:creationId xmlns:a16="http://schemas.microsoft.com/office/drawing/2014/main" id="{72FF225A-86DF-9D4D-8A44-CAD48BD63B4C}"/>
              </a:ext>
            </a:extLst>
          </p:cNvPr>
          <p:cNvSpPr/>
          <p:nvPr/>
        </p:nvSpPr>
        <p:spPr>
          <a:xfrm>
            <a:off x="7121877" y="1992327"/>
            <a:ext cx="83356" cy="246221"/>
          </a:xfrm>
          <a:prstGeom prst="rect">
            <a:avLst/>
          </a:prstGeom>
          <a:noFill/>
          <a:ln/>
        </p:spPr>
        <p:txBody>
          <a:bodyPr wrap="none" lIns="0" tIns="0" rIns="0" bIns="0" rtlCol="0" anchor="ctr">
            <a:spAutoFit/>
          </a:bodyPr>
          <a:lstStyle/>
          <a:p>
            <a:pPr marL="0" indent="0" algn="ctr" rtl="1">
              <a:buNone/>
            </a:pPr>
            <a:r>
              <a:rPr lang="en-US" sz="1600" b="1" dirty="0">
                <a:solidFill>
                  <a:srgbClr val="FFFFFF"/>
                </a:solidFill>
                <a:latin typeface="Sakkal Majalla" panose="02000000000000000000" pitchFamily="2" charset="-78"/>
                <a:ea typeface="Tajawal Black" pitchFamily="34" charset="-122"/>
                <a:cs typeface="Sakkal Majalla" panose="02000000000000000000" pitchFamily="2" charset="-78"/>
              </a:rPr>
              <a:t>2</a:t>
            </a:r>
            <a:endParaRPr lang="en-US" sz="1600" dirty="0">
              <a:latin typeface="Sakkal Majalla" panose="02000000000000000000" pitchFamily="2" charset="-78"/>
              <a:cs typeface="Sakkal Majalla" panose="02000000000000000000" pitchFamily="2" charset="-78"/>
            </a:endParaRPr>
          </a:p>
        </p:txBody>
      </p:sp>
      <p:sp>
        <p:nvSpPr>
          <p:cNvPr id="101" name="Text 14">
            <a:extLst>
              <a:ext uri="{FF2B5EF4-FFF2-40B4-BE49-F238E27FC236}">
                <a16:creationId xmlns:a16="http://schemas.microsoft.com/office/drawing/2014/main" id="{0279AA1D-BDF1-2C00-C01B-3C14E6538B97}"/>
              </a:ext>
            </a:extLst>
          </p:cNvPr>
          <p:cNvSpPr/>
          <p:nvPr/>
        </p:nvSpPr>
        <p:spPr>
          <a:xfrm>
            <a:off x="1542446" y="2220498"/>
            <a:ext cx="4857750" cy="285976"/>
          </a:xfrm>
          <a:prstGeom prst="rect">
            <a:avLst/>
          </a:prstGeom>
          <a:noFill/>
          <a:ln/>
        </p:spPr>
        <p:txBody>
          <a:bodyPr wrap="square" lIns="0" tIns="0" rIns="0" bIns="85090" rtlCol="0" anchor="t">
            <a:spAutoFit/>
          </a:bodyPr>
          <a:lstStyle/>
          <a:p>
            <a:pPr marL="0" indent="0" algn="ctr" rtl="1">
              <a:buNone/>
            </a:pPr>
            <a:r>
              <a:rPr lang="en-US" sz="1300" b="1" dirty="0">
                <a:solidFill>
                  <a:srgbClr val="12377A"/>
                </a:solidFill>
                <a:latin typeface="Sakkal Majalla" panose="02000000000000000000" pitchFamily="2" charset="-78"/>
                <a:ea typeface="Tajawal ExtraBold" pitchFamily="34" charset="-122"/>
                <a:cs typeface="mohammad bold art 1" pitchFamily="2" charset="-78"/>
              </a:rPr>
              <a:t>رأس المال</a:t>
            </a:r>
          </a:p>
        </p:txBody>
      </p:sp>
      <p:sp>
        <p:nvSpPr>
          <p:cNvPr id="102" name="Text 15">
            <a:extLst>
              <a:ext uri="{FF2B5EF4-FFF2-40B4-BE49-F238E27FC236}">
                <a16:creationId xmlns:a16="http://schemas.microsoft.com/office/drawing/2014/main" id="{9F2C48E8-AC15-5C03-F51A-F32C0AF92B22}"/>
              </a:ext>
            </a:extLst>
          </p:cNvPr>
          <p:cNvSpPr/>
          <p:nvPr/>
        </p:nvSpPr>
        <p:spPr>
          <a:xfrm>
            <a:off x="3229402" y="2486251"/>
            <a:ext cx="1615828" cy="241285"/>
          </a:xfrm>
          <a:prstGeom prst="rect">
            <a:avLst/>
          </a:prstGeom>
          <a:noFill/>
          <a:ln/>
        </p:spPr>
        <p:txBody>
          <a:bodyPr wrap="none" lIns="0" tIns="0" rIns="0" bIns="0" rtlCol="0" anchor="t">
            <a:spAutoFit/>
          </a:bodyPr>
          <a:lstStyle/>
          <a:p>
            <a:pPr marL="0" indent="0" algn="ctr" rtl="1">
              <a:lnSpc>
                <a:spcPct val="112000"/>
              </a:lnSpc>
              <a:buNone/>
            </a:pPr>
            <a:r>
              <a:rPr lang="en-US" sz="1400" b="1" dirty="0">
                <a:solidFill>
                  <a:srgbClr val="AF882D"/>
                </a:solidFill>
                <a:latin typeface="Sakkal Majalla" panose="02000000000000000000" pitchFamily="2" charset="-78"/>
                <a:ea typeface="Tajawal Bold" pitchFamily="34" charset="-122"/>
                <a:cs typeface="mohammad bold art 1" pitchFamily="2" charset="-78"/>
              </a:rPr>
              <a:t>ألا يقل عن </a:t>
            </a:r>
            <a:r>
              <a:rPr lang="ar-KW" sz="1400" b="1" dirty="0">
                <a:solidFill>
                  <a:srgbClr val="AF882D"/>
                </a:solidFill>
                <a:latin typeface="Sakkal Majalla" panose="02000000000000000000" pitchFamily="2" charset="-78"/>
                <a:ea typeface="Tajawal Bold" pitchFamily="34" charset="-122"/>
                <a:cs typeface="mohammad bold art 1" pitchFamily="2" charset="-78"/>
              </a:rPr>
              <a:t>2 </a:t>
            </a:r>
            <a:r>
              <a:rPr lang="en-US" sz="1400" b="1" dirty="0">
                <a:solidFill>
                  <a:srgbClr val="AF882D"/>
                </a:solidFill>
                <a:latin typeface="Sakkal Majalla" panose="02000000000000000000" pitchFamily="2" charset="-78"/>
                <a:ea typeface="Tajawal Bold" pitchFamily="34" charset="-122"/>
                <a:cs typeface="mohammad bold art 1" pitchFamily="2" charset="-78"/>
              </a:rPr>
              <a:t> مليون د.ك</a:t>
            </a:r>
            <a:endParaRPr lang="en-US" sz="1400" dirty="0">
              <a:solidFill>
                <a:srgbClr val="AF882D"/>
              </a:solidFill>
              <a:latin typeface="Sakkal Majalla" panose="02000000000000000000" pitchFamily="2" charset="-78"/>
              <a:cs typeface="mohammad bold art 1" pitchFamily="2" charset="-78"/>
            </a:endParaRPr>
          </a:p>
        </p:txBody>
      </p:sp>
      <p:sp>
        <p:nvSpPr>
          <p:cNvPr id="103" name="Shape 16">
            <a:extLst>
              <a:ext uri="{FF2B5EF4-FFF2-40B4-BE49-F238E27FC236}">
                <a16:creationId xmlns:a16="http://schemas.microsoft.com/office/drawing/2014/main" id="{76FFCCB0-642E-E2DC-0CED-B3D30C909C67}"/>
              </a:ext>
            </a:extLst>
          </p:cNvPr>
          <p:cNvSpPr/>
          <p:nvPr/>
        </p:nvSpPr>
        <p:spPr>
          <a:xfrm>
            <a:off x="5091868" y="2839970"/>
            <a:ext cx="1801723" cy="840249"/>
          </a:xfrm>
          <a:prstGeom prst="rect">
            <a:avLst/>
          </a:prstGeom>
          <a:solidFill>
            <a:srgbClr val="F1F5FB"/>
          </a:solidFill>
          <a:ln/>
        </p:spPr>
        <p:txBody>
          <a:bodyPr/>
          <a:lstStyle/>
          <a:p>
            <a:endParaRPr lang="en-US"/>
          </a:p>
        </p:txBody>
      </p:sp>
      <p:sp>
        <p:nvSpPr>
          <p:cNvPr id="104" name="Shape 17">
            <a:extLst>
              <a:ext uri="{FF2B5EF4-FFF2-40B4-BE49-F238E27FC236}">
                <a16:creationId xmlns:a16="http://schemas.microsoft.com/office/drawing/2014/main" id="{97B40EBD-AD14-D336-D6A6-925AD0C77ED3}"/>
              </a:ext>
            </a:extLst>
          </p:cNvPr>
          <p:cNvSpPr/>
          <p:nvPr/>
        </p:nvSpPr>
        <p:spPr>
          <a:xfrm>
            <a:off x="6879693" y="2839970"/>
            <a:ext cx="45719" cy="840249"/>
          </a:xfrm>
          <a:prstGeom prst="rect">
            <a:avLst/>
          </a:prstGeom>
          <a:solidFill>
            <a:srgbClr val="3D8BC1"/>
          </a:solidFill>
          <a:ln/>
        </p:spPr>
        <p:txBody>
          <a:bodyPr/>
          <a:lstStyle/>
          <a:p>
            <a:endParaRPr lang="en-US"/>
          </a:p>
        </p:txBody>
      </p:sp>
      <p:sp>
        <p:nvSpPr>
          <p:cNvPr id="105" name="Text 18">
            <a:extLst>
              <a:ext uri="{FF2B5EF4-FFF2-40B4-BE49-F238E27FC236}">
                <a16:creationId xmlns:a16="http://schemas.microsoft.com/office/drawing/2014/main" id="{AF7E6581-E333-99A0-BFDB-B50296A397BE}"/>
              </a:ext>
            </a:extLst>
          </p:cNvPr>
          <p:cNvSpPr/>
          <p:nvPr/>
        </p:nvSpPr>
        <p:spPr>
          <a:xfrm>
            <a:off x="5153305" y="2893100"/>
            <a:ext cx="1723142" cy="725840"/>
          </a:xfrm>
          <a:prstGeom prst="rect">
            <a:avLst/>
          </a:prstGeom>
          <a:noFill/>
          <a:ln/>
        </p:spPr>
        <p:txBody>
          <a:bodyPr wrap="square" lIns="85090" tIns="85090" rIns="85090" bIns="85090" rtlCol="0" anchor="t">
            <a:spAutoFit/>
          </a:bodyPr>
          <a:lstStyle/>
          <a:p>
            <a:pPr marL="0" indent="0" algn="ctr" rtl="1">
              <a:buNone/>
            </a:pPr>
            <a:r>
              <a:rPr lang="en-US" sz="1200" dirty="0">
                <a:solidFill>
                  <a:srgbClr val="333333"/>
                </a:solidFill>
                <a:latin typeface="Sakkal Majalla" panose="02000000000000000000" pitchFamily="2" charset="-78"/>
                <a:ea typeface="Tajawal" pitchFamily="34" charset="-122"/>
                <a:cs typeface="mohammad bold art 1" pitchFamily="2" charset="-78"/>
              </a:rPr>
              <a:t>ألا يقل عدد حملة الوحدات عن </a:t>
            </a:r>
            <a:r>
              <a:rPr lang="ar-KW" sz="1200" b="1" dirty="0">
                <a:solidFill>
                  <a:srgbClr val="333333"/>
                </a:solidFill>
                <a:latin typeface="Sakkal Majalla" panose="02000000000000000000" pitchFamily="2" charset="-78"/>
                <a:ea typeface="Tajawal Bold" pitchFamily="34" charset="-122"/>
                <a:cs typeface="mohammad bold art 1" pitchFamily="2" charset="-78"/>
              </a:rPr>
              <a:t>225</a:t>
            </a:r>
            <a:r>
              <a:rPr lang="en-US" sz="1200" dirty="0">
                <a:solidFill>
                  <a:srgbClr val="333333"/>
                </a:solidFill>
                <a:latin typeface="Sakkal Majalla" panose="02000000000000000000" pitchFamily="2" charset="-78"/>
                <a:ea typeface="Tajawal" pitchFamily="34" charset="-122"/>
                <a:cs typeface="mohammad bold art 1" pitchFamily="2" charset="-78"/>
              </a:rPr>
              <a:t>، يمتلك كل منهم </a:t>
            </a:r>
            <a:r>
              <a:rPr lang="ar-KW" sz="1200" b="1" dirty="0">
                <a:solidFill>
                  <a:srgbClr val="333333"/>
                </a:solidFill>
                <a:latin typeface="Sakkal Majalla" panose="02000000000000000000" pitchFamily="2" charset="-78"/>
                <a:ea typeface="Tajawal Bold" pitchFamily="34" charset="-122"/>
                <a:cs typeface="mohammad bold art 1" pitchFamily="2" charset="-78"/>
              </a:rPr>
              <a:t>5000</a:t>
            </a:r>
            <a:r>
              <a:rPr lang="en-US" sz="1200" b="1" dirty="0">
                <a:solidFill>
                  <a:srgbClr val="333333"/>
                </a:solidFill>
                <a:latin typeface="Sakkal Majalla" panose="02000000000000000000" pitchFamily="2" charset="-78"/>
                <a:ea typeface="Tajawal Bold" pitchFamily="34" charset="-122"/>
                <a:cs typeface="mohammad bold art 1" pitchFamily="2" charset="-78"/>
              </a:rPr>
              <a:t> </a:t>
            </a:r>
            <a:r>
              <a:rPr lang="ar-KW" sz="1200" b="1" dirty="0">
                <a:solidFill>
                  <a:srgbClr val="333333"/>
                </a:solidFill>
                <a:latin typeface="Sakkal Majalla" panose="02000000000000000000" pitchFamily="2" charset="-78"/>
                <a:ea typeface="Tajawal Bold" pitchFamily="34" charset="-122"/>
                <a:cs typeface="mohammad bold art 1" pitchFamily="2" charset="-78"/>
              </a:rPr>
              <a:t>د.</a:t>
            </a:r>
            <a:r>
              <a:rPr lang="en-US" sz="1200" b="1" dirty="0">
                <a:solidFill>
                  <a:srgbClr val="333333"/>
                </a:solidFill>
                <a:latin typeface="Sakkal Majalla" panose="02000000000000000000" pitchFamily="2" charset="-78"/>
                <a:ea typeface="Tajawal Bold" pitchFamily="34" charset="-122"/>
                <a:cs typeface="mohammad bold art 1" pitchFamily="2" charset="-78"/>
              </a:rPr>
              <a:t>ك</a:t>
            </a:r>
            <a:endParaRPr lang="en-US" sz="1200" dirty="0">
              <a:latin typeface="Sakkal Majalla" panose="02000000000000000000" pitchFamily="2" charset="-78"/>
              <a:cs typeface="mohammad bold art 1" pitchFamily="2" charset="-78"/>
            </a:endParaRPr>
          </a:p>
        </p:txBody>
      </p:sp>
      <p:sp>
        <p:nvSpPr>
          <p:cNvPr id="111" name="Shape 25">
            <a:extLst>
              <a:ext uri="{FF2B5EF4-FFF2-40B4-BE49-F238E27FC236}">
                <a16:creationId xmlns:a16="http://schemas.microsoft.com/office/drawing/2014/main" id="{2BFACE08-FF90-A583-12A6-BF13D05E949A}"/>
              </a:ext>
            </a:extLst>
          </p:cNvPr>
          <p:cNvSpPr/>
          <p:nvPr/>
        </p:nvSpPr>
        <p:spPr>
          <a:xfrm>
            <a:off x="9397908" y="4283780"/>
            <a:ext cx="1706609" cy="990079"/>
          </a:xfrm>
          <a:prstGeom prst="rect">
            <a:avLst/>
          </a:prstGeom>
          <a:solidFill>
            <a:srgbClr val="FFFFFF"/>
          </a:solidFill>
          <a:ln w="12700">
            <a:solidFill>
              <a:srgbClr val="AF882D"/>
            </a:solidFill>
          </a:ln>
        </p:spPr>
        <p:txBody>
          <a:bodyPr/>
          <a:lstStyle/>
          <a:p>
            <a:endParaRPr lang="en-US" sz="1200">
              <a:cs typeface="mohammad bold art 1" pitchFamily="2" charset="-78"/>
            </a:endParaRPr>
          </a:p>
        </p:txBody>
      </p:sp>
      <p:sp>
        <p:nvSpPr>
          <p:cNvPr id="112" name="Shape 26">
            <a:extLst>
              <a:ext uri="{FF2B5EF4-FFF2-40B4-BE49-F238E27FC236}">
                <a16:creationId xmlns:a16="http://schemas.microsoft.com/office/drawing/2014/main" id="{354064B9-EB70-150B-64BD-6205091A6848}"/>
              </a:ext>
            </a:extLst>
          </p:cNvPr>
          <p:cNvSpPr/>
          <p:nvPr/>
        </p:nvSpPr>
        <p:spPr>
          <a:xfrm>
            <a:off x="9378118" y="4276837"/>
            <a:ext cx="1601383" cy="45719"/>
          </a:xfrm>
          <a:prstGeom prst="rect">
            <a:avLst/>
          </a:prstGeom>
          <a:solidFill>
            <a:srgbClr val="002060"/>
          </a:solidFill>
          <a:ln/>
        </p:spPr>
        <p:txBody>
          <a:bodyPr/>
          <a:lstStyle/>
          <a:p>
            <a:endParaRPr lang="en-US"/>
          </a:p>
        </p:txBody>
      </p:sp>
      <p:sp>
        <p:nvSpPr>
          <p:cNvPr id="113" name="Shape 27">
            <a:extLst>
              <a:ext uri="{FF2B5EF4-FFF2-40B4-BE49-F238E27FC236}">
                <a16:creationId xmlns:a16="http://schemas.microsoft.com/office/drawing/2014/main" id="{D543F3B5-645E-62AD-4227-163D811EAB1D}"/>
              </a:ext>
            </a:extLst>
          </p:cNvPr>
          <p:cNvSpPr/>
          <p:nvPr/>
        </p:nvSpPr>
        <p:spPr>
          <a:xfrm>
            <a:off x="10979501" y="4145886"/>
            <a:ext cx="250031" cy="250031"/>
          </a:xfrm>
          <a:prstGeom prst="rect">
            <a:avLst/>
          </a:prstGeom>
          <a:solidFill>
            <a:srgbClr val="AF882D"/>
          </a:solidFill>
          <a:ln/>
        </p:spPr>
        <p:txBody>
          <a:bodyPr/>
          <a:lstStyle/>
          <a:p>
            <a:endParaRPr lang="en-US"/>
          </a:p>
        </p:txBody>
      </p:sp>
      <p:sp>
        <p:nvSpPr>
          <p:cNvPr id="114" name="Text 29">
            <a:extLst>
              <a:ext uri="{FF2B5EF4-FFF2-40B4-BE49-F238E27FC236}">
                <a16:creationId xmlns:a16="http://schemas.microsoft.com/office/drawing/2014/main" id="{6A922B21-DF40-9EB9-9582-8D73B96FC8AA}"/>
              </a:ext>
            </a:extLst>
          </p:cNvPr>
          <p:cNvSpPr/>
          <p:nvPr/>
        </p:nvSpPr>
        <p:spPr>
          <a:xfrm>
            <a:off x="9619789" y="4517145"/>
            <a:ext cx="1285875" cy="576120"/>
          </a:xfrm>
          <a:prstGeom prst="rect">
            <a:avLst/>
          </a:prstGeom>
          <a:noFill/>
          <a:ln/>
        </p:spPr>
        <p:txBody>
          <a:bodyPr wrap="square" lIns="0" tIns="0" rIns="0" bIns="0" rtlCol="0" anchor="t">
            <a:spAutoFit/>
          </a:bodyPr>
          <a:lstStyle/>
          <a:p>
            <a:pPr marL="0" indent="0" algn="ctr">
              <a:lnSpc>
                <a:spcPct val="104000"/>
              </a:lnSpc>
              <a:buNone/>
            </a:pPr>
            <a:r>
              <a:rPr lang="en-US" sz="1200" dirty="0">
                <a:solidFill>
                  <a:srgbClr val="002060"/>
                </a:solidFill>
                <a:latin typeface="Tajawal Bold" pitchFamily="34" charset="0"/>
                <a:ea typeface="Tajawal Bold" pitchFamily="34" charset="-122"/>
                <a:cs typeface="mohammad bold art 1" pitchFamily="2" charset="-78"/>
              </a:rPr>
              <a:t>يودع سجل حملة الوحدات لدى وكالة مقاصة</a:t>
            </a:r>
            <a:r>
              <a:rPr lang="ar-KW" sz="1200" dirty="0">
                <a:solidFill>
                  <a:srgbClr val="002060"/>
                </a:solidFill>
                <a:latin typeface="Tajawal Bold" pitchFamily="34" charset="0"/>
                <a:ea typeface="Tajawal Bold" pitchFamily="34" charset="-122"/>
                <a:cs typeface="mohammad bold art 1" pitchFamily="2" charset="-78"/>
              </a:rPr>
              <a:t>.</a:t>
            </a:r>
            <a:endParaRPr lang="en-US" sz="1200" dirty="0">
              <a:solidFill>
                <a:srgbClr val="002060"/>
              </a:solidFill>
              <a:cs typeface="mohammad bold art 1" pitchFamily="2" charset="-78"/>
            </a:endParaRPr>
          </a:p>
        </p:txBody>
      </p:sp>
      <p:sp>
        <p:nvSpPr>
          <p:cNvPr id="116" name="Shape 31">
            <a:extLst>
              <a:ext uri="{FF2B5EF4-FFF2-40B4-BE49-F238E27FC236}">
                <a16:creationId xmlns:a16="http://schemas.microsoft.com/office/drawing/2014/main" id="{EDDD3B78-10F4-2CB7-39CC-89AC50BA932D}"/>
              </a:ext>
            </a:extLst>
          </p:cNvPr>
          <p:cNvSpPr/>
          <p:nvPr/>
        </p:nvSpPr>
        <p:spPr>
          <a:xfrm>
            <a:off x="7224001" y="4298294"/>
            <a:ext cx="1695298" cy="990079"/>
          </a:xfrm>
          <a:prstGeom prst="rect">
            <a:avLst/>
          </a:prstGeom>
          <a:solidFill>
            <a:srgbClr val="FFFFFF"/>
          </a:solidFill>
          <a:ln w="12700">
            <a:solidFill>
              <a:srgbClr val="AF882D"/>
            </a:solidFill>
          </a:ln>
        </p:spPr>
        <p:txBody>
          <a:bodyPr/>
          <a:lstStyle/>
          <a:p>
            <a:endParaRPr lang="en-US"/>
          </a:p>
        </p:txBody>
      </p:sp>
      <p:sp>
        <p:nvSpPr>
          <p:cNvPr id="118" name="Text 34">
            <a:extLst>
              <a:ext uri="{FF2B5EF4-FFF2-40B4-BE49-F238E27FC236}">
                <a16:creationId xmlns:a16="http://schemas.microsoft.com/office/drawing/2014/main" id="{E5AC63CD-B03C-FB60-C1F6-55CDF7603419}"/>
              </a:ext>
            </a:extLst>
          </p:cNvPr>
          <p:cNvSpPr/>
          <p:nvPr/>
        </p:nvSpPr>
        <p:spPr>
          <a:xfrm>
            <a:off x="8377993" y="4408796"/>
            <a:ext cx="250031" cy="250031"/>
          </a:xfrm>
          <a:prstGeom prst="rect">
            <a:avLst/>
          </a:prstGeom>
          <a:noFill/>
          <a:ln/>
        </p:spPr>
        <p:txBody>
          <a:bodyPr wrap="none" lIns="0" tIns="0" rIns="0" bIns="0" rtlCol="0" anchor="ctr">
            <a:spAutoFit/>
          </a:bodyPr>
          <a:lstStyle/>
          <a:p>
            <a:pPr marL="0" indent="0" algn="ctr">
              <a:buNone/>
            </a:pPr>
            <a:r>
              <a:rPr lang="en-US" sz="1000" b="1" dirty="0">
                <a:solidFill>
                  <a:srgbClr val="FFFFFF"/>
                </a:solidFill>
                <a:latin typeface="Tajawal Black" pitchFamily="34" charset="0"/>
                <a:ea typeface="Tajawal Black" pitchFamily="34" charset="-122"/>
                <a:cs typeface="Tajawal Black" pitchFamily="34" charset="-120"/>
              </a:rPr>
              <a:t>4</a:t>
            </a:r>
            <a:endParaRPr lang="en-US" sz="1000" dirty="0"/>
          </a:p>
        </p:txBody>
      </p:sp>
      <p:sp>
        <p:nvSpPr>
          <p:cNvPr id="119" name="Text 35">
            <a:extLst>
              <a:ext uri="{FF2B5EF4-FFF2-40B4-BE49-F238E27FC236}">
                <a16:creationId xmlns:a16="http://schemas.microsoft.com/office/drawing/2014/main" id="{7123B9A3-024D-2991-E2BB-98C600771307}"/>
              </a:ext>
            </a:extLst>
          </p:cNvPr>
          <p:cNvSpPr/>
          <p:nvPr/>
        </p:nvSpPr>
        <p:spPr>
          <a:xfrm>
            <a:off x="7381095" y="4594797"/>
            <a:ext cx="1285875" cy="384080"/>
          </a:xfrm>
          <a:prstGeom prst="rect">
            <a:avLst/>
          </a:prstGeom>
          <a:noFill/>
          <a:ln/>
        </p:spPr>
        <p:txBody>
          <a:bodyPr wrap="square" lIns="0" tIns="0" rIns="0" bIns="0" rtlCol="0" anchor="t">
            <a:spAutoFit/>
          </a:bodyPr>
          <a:lstStyle/>
          <a:p>
            <a:pPr marL="0" indent="0" algn="ctr">
              <a:lnSpc>
                <a:spcPct val="104000"/>
              </a:lnSpc>
              <a:buNone/>
            </a:pPr>
            <a:r>
              <a:rPr lang="en-US" sz="1200" dirty="0">
                <a:solidFill>
                  <a:srgbClr val="002060"/>
                </a:solidFill>
                <a:latin typeface="Tajawal Bold" pitchFamily="34" charset="0"/>
                <a:ea typeface="Tajawal Bold" pitchFamily="34" charset="-122"/>
                <a:cs typeface="mohammad bold art 1" pitchFamily="2" charset="-78"/>
              </a:rPr>
              <a:t>متوافق مع شروط الاستثمار للهيئة</a:t>
            </a:r>
            <a:r>
              <a:rPr lang="ar-KW" sz="1200" dirty="0">
                <a:solidFill>
                  <a:srgbClr val="002060"/>
                </a:solidFill>
                <a:latin typeface="Tajawal Bold" pitchFamily="34" charset="0"/>
                <a:ea typeface="Tajawal Bold" pitchFamily="34" charset="-122"/>
                <a:cs typeface="mohammad bold art 1" pitchFamily="2" charset="-78"/>
              </a:rPr>
              <a:t>.</a:t>
            </a:r>
            <a:endParaRPr lang="en-US" sz="1200" dirty="0">
              <a:solidFill>
                <a:srgbClr val="002060"/>
              </a:solidFill>
              <a:cs typeface="mohammad bold art 1" pitchFamily="2" charset="-78"/>
            </a:endParaRPr>
          </a:p>
        </p:txBody>
      </p:sp>
      <p:sp>
        <p:nvSpPr>
          <p:cNvPr id="121" name="Shape 37">
            <a:extLst>
              <a:ext uri="{FF2B5EF4-FFF2-40B4-BE49-F238E27FC236}">
                <a16:creationId xmlns:a16="http://schemas.microsoft.com/office/drawing/2014/main" id="{5F1F4B61-DEA7-8426-5980-05D1F6B6AB1A}"/>
              </a:ext>
            </a:extLst>
          </p:cNvPr>
          <p:cNvSpPr/>
          <p:nvPr/>
        </p:nvSpPr>
        <p:spPr>
          <a:xfrm>
            <a:off x="5070366" y="4335468"/>
            <a:ext cx="1675026" cy="990079"/>
          </a:xfrm>
          <a:prstGeom prst="rect">
            <a:avLst/>
          </a:prstGeom>
          <a:solidFill>
            <a:srgbClr val="FFFFFF"/>
          </a:solidFill>
          <a:ln w="12700">
            <a:solidFill>
              <a:srgbClr val="AF882D"/>
            </a:solidFill>
          </a:ln>
        </p:spPr>
        <p:txBody>
          <a:bodyPr/>
          <a:lstStyle/>
          <a:p>
            <a:endParaRPr lang="en-US"/>
          </a:p>
        </p:txBody>
      </p:sp>
      <p:sp>
        <p:nvSpPr>
          <p:cNvPr id="124" name="Text 41">
            <a:extLst>
              <a:ext uri="{FF2B5EF4-FFF2-40B4-BE49-F238E27FC236}">
                <a16:creationId xmlns:a16="http://schemas.microsoft.com/office/drawing/2014/main" id="{1098A6CD-5E08-160B-035E-626BB52A98BD}"/>
              </a:ext>
            </a:extLst>
          </p:cNvPr>
          <p:cNvSpPr/>
          <p:nvPr/>
        </p:nvSpPr>
        <p:spPr>
          <a:xfrm>
            <a:off x="5264941" y="4619945"/>
            <a:ext cx="1285875" cy="384080"/>
          </a:xfrm>
          <a:prstGeom prst="rect">
            <a:avLst/>
          </a:prstGeom>
          <a:noFill/>
          <a:ln/>
        </p:spPr>
        <p:txBody>
          <a:bodyPr wrap="square" lIns="0" tIns="0" rIns="0" bIns="0" rtlCol="0" anchor="t">
            <a:spAutoFit/>
          </a:bodyPr>
          <a:lstStyle/>
          <a:p>
            <a:pPr marL="0" indent="0" algn="ctr">
              <a:lnSpc>
                <a:spcPct val="104000"/>
              </a:lnSpc>
              <a:buNone/>
            </a:pPr>
            <a:r>
              <a:rPr lang="en-US" sz="1200" dirty="0">
                <a:solidFill>
                  <a:srgbClr val="002060"/>
                </a:solidFill>
                <a:latin typeface="Tajawal Bold" pitchFamily="34" charset="0"/>
                <a:ea typeface="Tajawal Bold" pitchFamily="34" charset="-122"/>
                <a:cs typeface="mohammad bold art 1" pitchFamily="2" charset="-78"/>
              </a:rPr>
              <a:t>قابل للتداول ونقل الملكية</a:t>
            </a:r>
            <a:r>
              <a:rPr lang="ar-KW" sz="1200" dirty="0">
                <a:solidFill>
                  <a:srgbClr val="002060"/>
                </a:solidFill>
                <a:latin typeface="Tajawal Bold" pitchFamily="34" charset="0"/>
                <a:ea typeface="Tajawal Bold" pitchFamily="34" charset="-122"/>
                <a:cs typeface="mohammad bold art 1" pitchFamily="2" charset="-78"/>
              </a:rPr>
              <a:t>.</a:t>
            </a:r>
            <a:endParaRPr lang="en-US" sz="1200" dirty="0">
              <a:solidFill>
                <a:srgbClr val="002060"/>
              </a:solidFill>
              <a:cs typeface="mohammad bold art 1" pitchFamily="2" charset="-78"/>
            </a:endParaRPr>
          </a:p>
        </p:txBody>
      </p:sp>
      <p:sp>
        <p:nvSpPr>
          <p:cNvPr id="126" name="Shape 43">
            <a:extLst>
              <a:ext uri="{FF2B5EF4-FFF2-40B4-BE49-F238E27FC236}">
                <a16:creationId xmlns:a16="http://schemas.microsoft.com/office/drawing/2014/main" id="{F989E468-02FD-BD1F-405E-21DAFB3B0D9E}"/>
              </a:ext>
            </a:extLst>
          </p:cNvPr>
          <p:cNvSpPr/>
          <p:nvPr/>
        </p:nvSpPr>
        <p:spPr>
          <a:xfrm>
            <a:off x="2875923" y="4346556"/>
            <a:ext cx="1697099" cy="990079"/>
          </a:xfrm>
          <a:prstGeom prst="rect">
            <a:avLst/>
          </a:prstGeom>
          <a:solidFill>
            <a:srgbClr val="FFFFFF"/>
          </a:solidFill>
          <a:ln w="12700">
            <a:solidFill>
              <a:srgbClr val="AF882D"/>
            </a:solidFill>
          </a:ln>
        </p:spPr>
        <p:txBody>
          <a:bodyPr/>
          <a:lstStyle/>
          <a:p>
            <a:endParaRPr lang="en-US"/>
          </a:p>
        </p:txBody>
      </p:sp>
      <p:sp>
        <p:nvSpPr>
          <p:cNvPr id="129" name="Text 47">
            <a:extLst>
              <a:ext uri="{FF2B5EF4-FFF2-40B4-BE49-F238E27FC236}">
                <a16:creationId xmlns:a16="http://schemas.microsoft.com/office/drawing/2014/main" id="{D12E8D72-AE54-9A5D-E0D2-6767A114188E}"/>
              </a:ext>
            </a:extLst>
          </p:cNvPr>
          <p:cNvSpPr/>
          <p:nvPr/>
        </p:nvSpPr>
        <p:spPr>
          <a:xfrm>
            <a:off x="3060475" y="4686759"/>
            <a:ext cx="1247514" cy="192040"/>
          </a:xfrm>
          <a:prstGeom prst="rect">
            <a:avLst/>
          </a:prstGeom>
          <a:noFill/>
          <a:ln/>
        </p:spPr>
        <p:txBody>
          <a:bodyPr wrap="square" lIns="0" tIns="0" rIns="0" bIns="0" rtlCol="0" anchor="t">
            <a:spAutoFit/>
          </a:bodyPr>
          <a:lstStyle/>
          <a:p>
            <a:pPr marL="0" indent="0" algn="ctr">
              <a:lnSpc>
                <a:spcPct val="104000"/>
              </a:lnSpc>
              <a:buNone/>
            </a:pPr>
            <a:r>
              <a:rPr lang="en-US" sz="1200" dirty="0">
                <a:solidFill>
                  <a:srgbClr val="002060"/>
                </a:solidFill>
                <a:latin typeface="Tajawal Bold" pitchFamily="34" charset="0"/>
                <a:ea typeface="Tajawal Bold" pitchFamily="34" charset="-122"/>
                <a:cs typeface="mohammad bold art 1" pitchFamily="2" charset="-78"/>
              </a:rPr>
              <a:t>تعيين مستشار إدراج</a:t>
            </a:r>
            <a:r>
              <a:rPr lang="ar-KW" sz="1200" dirty="0">
                <a:solidFill>
                  <a:srgbClr val="002060"/>
                </a:solidFill>
                <a:latin typeface="Tajawal Bold" pitchFamily="34" charset="0"/>
                <a:ea typeface="Tajawal Bold" pitchFamily="34" charset="-122"/>
                <a:cs typeface="mohammad bold art 1" pitchFamily="2" charset="-78"/>
              </a:rPr>
              <a:t>.</a:t>
            </a:r>
            <a:endParaRPr lang="en-US" sz="1200" dirty="0">
              <a:solidFill>
                <a:srgbClr val="002060"/>
              </a:solidFill>
              <a:cs typeface="mohammad bold art 1" pitchFamily="2" charset="-78"/>
            </a:endParaRPr>
          </a:p>
        </p:txBody>
      </p:sp>
      <p:sp>
        <p:nvSpPr>
          <p:cNvPr id="131" name="Shape 49">
            <a:extLst>
              <a:ext uri="{FF2B5EF4-FFF2-40B4-BE49-F238E27FC236}">
                <a16:creationId xmlns:a16="http://schemas.microsoft.com/office/drawing/2014/main" id="{AE3966FA-A8AC-7999-BF08-E8D937219DC8}"/>
              </a:ext>
            </a:extLst>
          </p:cNvPr>
          <p:cNvSpPr/>
          <p:nvPr/>
        </p:nvSpPr>
        <p:spPr>
          <a:xfrm>
            <a:off x="882344" y="4450390"/>
            <a:ext cx="1428750" cy="990079"/>
          </a:xfrm>
          <a:prstGeom prst="rect">
            <a:avLst/>
          </a:prstGeom>
          <a:solidFill>
            <a:srgbClr val="FFFFFF"/>
          </a:solidFill>
          <a:ln/>
        </p:spPr>
        <p:txBody>
          <a:bodyPr/>
          <a:lstStyle/>
          <a:p>
            <a:endParaRPr lang="en-US"/>
          </a:p>
        </p:txBody>
      </p:sp>
      <p:sp>
        <p:nvSpPr>
          <p:cNvPr id="135" name="Text 7">
            <a:extLst>
              <a:ext uri="{FF2B5EF4-FFF2-40B4-BE49-F238E27FC236}">
                <a16:creationId xmlns:a16="http://schemas.microsoft.com/office/drawing/2014/main" id="{DE5C694C-B95B-DFD4-841E-D6486DE90596}"/>
              </a:ext>
            </a:extLst>
          </p:cNvPr>
          <p:cNvSpPr/>
          <p:nvPr/>
        </p:nvSpPr>
        <p:spPr>
          <a:xfrm rot="10800000">
            <a:off x="7655448" y="2727579"/>
            <a:ext cx="275717" cy="330860"/>
          </a:xfrm>
          <a:prstGeom prst="rect">
            <a:avLst/>
          </a:prstGeom>
          <a:noFill/>
          <a:ln/>
        </p:spPr>
        <p:txBody>
          <a:bodyPr wrap="none" lIns="0" tIns="0" rIns="0" bIns="0" rtlCol="0" anchor="t">
            <a:spAutoFit/>
          </a:bodyPr>
          <a:lstStyle/>
          <a:p>
            <a:pPr marL="0" indent="0" algn="ctr" rtl="1">
              <a:buNone/>
            </a:pPr>
            <a:r>
              <a:rPr lang="en-US" sz="2150" dirty="0">
                <a:solidFill>
                  <a:srgbClr val="C49A45"/>
                </a:solidFill>
                <a:latin typeface="Tajawal" pitchFamily="34" charset="0"/>
                <a:ea typeface="Tajawal" pitchFamily="34" charset="-122"/>
                <a:cs typeface="mohammad bold art 1" pitchFamily="2" charset="-78"/>
              </a:rPr>
              <a:t>➔</a:t>
            </a:r>
            <a:endParaRPr lang="en-US" sz="2150" dirty="0">
              <a:cs typeface="mohammad bold art 1" pitchFamily="2" charset="-78"/>
            </a:endParaRPr>
          </a:p>
        </p:txBody>
      </p:sp>
      <p:sp>
        <p:nvSpPr>
          <p:cNvPr id="136" name="Shape 16">
            <a:extLst>
              <a:ext uri="{FF2B5EF4-FFF2-40B4-BE49-F238E27FC236}">
                <a16:creationId xmlns:a16="http://schemas.microsoft.com/office/drawing/2014/main" id="{81633BEC-52E9-C18B-6CC8-5C99B5A2B293}"/>
              </a:ext>
            </a:extLst>
          </p:cNvPr>
          <p:cNvSpPr/>
          <p:nvPr/>
        </p:nvSpPr>
        <p:spPr>
          <a:xfrm>
            <a:off x="3071526" y="2839970"/>
            <a:ext cx="1801723" cy="840249"/>
          </a:xfrm>
          <a:prstGeom prst="rect">
            <a:avLst/>
          </a:prstGeom>
          <a:solidFill>
            <a:srgbClr val="F1F5FB"/>
          </a:solidFill>
          <a:ln/>
        </p:spPr>
        <p:txBody>
          <a:bodyPr/>
          <a:lstStyle/>
          <a:p>
            <a:endParaRPr lang="en-US"/>
          </a:p>
        </p:txBody>
      </p:sp>
      <p:sp>
        <p:nvSpPr>
          <p:cNvPr id="107" name="Text 21">
            <a:extLst>
              <a:ext uri="{FF2B5EF4-FFF2-40B4-BE49-F238E27FC236}">
                <a16:creationId xmlns:a16="http://schemas.microsoft.com/office/drawing/2014/main" id="{16CE51E1-1E17-1691-241B-3631348D566B}"/>
              </a:ext>
            </a:extLst>
          </p:cNvPr>
          <p:cNvSpPr/>
          <p:nvPr/>
        </p:nvSpPr>
        <p:spPr>
          <a:xfrm>
            <a:off x="3172552" y="2909300"/>
            <a:ext cx="1672678" cy="725840"/>
          </a:xfrm>
          <a:prstGeom prst="rect">
            <a:avLst/>
          </a:prstGeom>
          <a:noFill/>
          <a:ln/>
        </p:spPr>
        <p:txBody>
          <a:bodyPr wrap="square" lIns="85090" tIns="85090" rIns="85090" bIns="85090" rtlCol="0" anchor="t">
            <a:spAutoFit/>
          </a:bodyPr>
          <a:lstStyle/>
          <a:p>
            <a:pPr marL="0" indent="0" algn="ctr" rtl="1">
              <a:buNone/>
            </a:pPr>
            <a:r>
              <a:rPr lang="en-US" sz="1200" dirty="0">
                <a:solidFill>
                  <a:srgbClr val="333333"/>
                </a:solidFill>
                <a:latin typeface="Sakkal Majalla" panose="02000000000000000000" pitchFamily="2" charset="-78"/>
                <a:ea typeface="Tajawal" pitchFamily="34" charset="-122"/>
                <a:cs typeface="mohammad bold art 1" pitchFamily="2" charset="-78"/>
              </a:rPr>
              <a:t>ألا يقل عدد حملة الوحدات عن </a:t>
            </a:r>
            <a:r>
              <a:rPr lang="ar-KW" sz="1200" b="1" dirty="0">
                <a:solidFill>
                  <a:srgbClr val="333333"/>
                </a:solidFill>
                <a:latin typeface="Sakkal Majalla" panose="02000000000000000000" pitchFamily="2" charset="-78"/>
                <a:ea typeface="Tajawal Bold" pitchFamily="34" charset="-122"/>
                <a:cs typeface="mohammad bold art 1" pitchFamily="2" charset="-78"/>
              </a:rPr>
              <a:t>450</a:t>
            </a:r>
            <a:r>
              <a:rPr lang="en-US" sz="1200" dirty="0">
                <a:solidFill>
                  <a:srgbClr val="333333"/>
                </a:solidFill>
                <a:latin typeface="Sakkal Majalla" panose="02000000000000000000" pitchFamily="2" charset="-78"/>
                <a:ea typeface="Tajawal" pitchFamily="34" charset="-122"/>
                <a:cs typeface="mohammad bold art 1" pitchFamily="2" charset="-78"/>
              </a:rPr>
              <a:t>، يمتلك كل منهم </a:t>
            </a:r>
            <a:r>
              <a:rPr lang="en-US" sz="1200" b="1" dirty="0">
                <a:solidFill>
                  <a:srgbClr val="333333"/>
                </a:solidFill>
                <a:latin typeface="Sakkal Majalla" panose="02000000000000000000" pitchFamily="2" charset="-78"/>
                <a:ea typeface="Tajawal Bold" pitchFamily="34" charset="-122"/>
                <a:cs typeface="mohammad bold art 1" pitchFamily="2" charset="-78"/>
              </a:rPr>
              <a:t> </a:t>
            </a:r>
            <a:r>
              <a:rPr lang="ar-KW" sz="1200" b="1" dirty="0">
                <a:solidFill>
                  <a:srgbClr val="333333"/>
                </a:solidFill>
                <a:latin typeface="Sakkal Majalla" panose="02000000000000000000" pitchFamily="2" charset="-78"/>
                <a:ea typeface="Tajawal Bold" pitchFamily="34" charset="-122"/>
                <a:cs typeface="mohammad bold art 1" pitchFamily="2" charset="-78"/>
              </a:rPr>
              <a:t>2500 </a:t>
            </a:r>
            <a:r>
              <a:rPr lang="en-US" sz="1200" b="1" dirty="0">
                <a:solidFill>
                  <a:srgbClr val="333333"/>
                </a:solidFill>
                <a:latin typeface="Sakkal Majalla" panose="02000000000000000000" pitchFamily="2" charset="-78"/>
                <a:ea typeface="Tajawal Bold" pitchFamily="34" charset="-122"/>
                <a:cs typeface="mohammad bold art 1" pitchFamily="2" charset="-78"/>
              </a:rPr>
              <a:t>د</a:t>
            </a:r>
            <a:r>
              <a:rPr lang="ar-KW" sz="1200" b="1" dirty="0">
                <a:solidFill>
                  <a:srgbClr val="333333"/>
                </a:solidFill>
                <a:latin typeface="Sakkal Majalla" panose="02000000000000000000" pitchFamily="2" charset="-78"/>
                <a:ea typeface="Tajawal Bold" pitchFamily="34" charset="-122"/>
                <a:cs typeface="mohammad bold art 1" pitchFamily="2" charset="-78"/>
              </a:rPr>
              <a:t>.</a:t>
            </a:r>
            <a:r>
              <a:rPr lang="en-US" sz="1200" b="1" dirty="0">
                <a:solidFill>
                  <a:srgbClr val="333333"/>
                </a:solidFill>
                <a:latin typeface="Sakkal Majalla" panose="02000000000000000000" pitchFamily="2" charset="-78"/>
                <a:ea typeface="Tajawal Bold" pitchFamily="34" charset="-122"/>
                <a:cs typeface="mohammad bold art 1" pitchFamily="2" charset="-78"/>
              </a:rPr>
              <a:t>ك</a:t>
            </a:r>
            <a:endParaRPr lang="en-US" sz="1200" dirty="0">
              <a:latin typeface="Sakkal Majalla" panose="02000000000000000000" pitchFamily="2" charset="-78"/>
              <a:cs typeface="mohammad bold art 1" pitchFamily="2" charset="-78"/>
            </a:endParaRPr>
          </a:p>
        </p:txBody>
      </p:sp>
      <p:sp>
        <p:nvSpPr>
          <p:cNvPr id="138" name="Shape 16">
            <a:extLst>
              <a:ext uri="{FF2B5EF4-FFF2-40B4-BE49-F238E27FC236}">
                <a16:creationId xmlns:a16="http://schemas.microsoft.com/office/drawing/2014/main" id="{BD5AA5D4-8745-20A0-90BF-067AAF5AA19E}"/>
              </a:ext>
            </a:extLst>
          </p:cNvPr>
          <p:cNvSpPr/>
          <p:nvPr/>
        </p:nvSpPr>
        <p:spPr>
          <a:xfrm>
            <a:off x="1107538" y="2839456"/>
            <a:ext cx="1723114" cy="840249"/>
          </a:xfrm>
          <a:prstGeom prst="rect">
            <a:avLst/>
          </a:prstGeom>
          <a:solidFill>
            <a:srgbClr val="F1F5FB"/>
          </a:solidFill>
          <a:ln/>
        </p:spPr>
        <p:txBody>
          <a:bodyPr/>
          <a:lstStyle/>
          <a:p>
            <a:endParaRPr lang="en-US"/>
          </a:p>
        </p:txBody>
      </p:sp>
      <p:sp>
        <p:nvSpPr>
          <p:cNvPr id="110" name="Text 24">
            <a:extLst>
              <a:ext uri="{FF2B5EF4-FFF2-40B4-BE49-F238E27FC236}">
                <a16:creationId xmlns:a16="http://schemas.microsoft.com/office/drawing/2014/main" id="{BA1AE2A4-33A3-BCFE-2182-CCA887B65787}"/>
              </a:ext>
            </a:extLst>
          </p:cNvPr>
          <p:cNvSpPr/>
          <p:nvPr/>
        </p:nvSpPr>
        <p:spPr>
          <a:xfrm>
            <a:off x="1028929" y="2873211"/>
            <a:ext cx="1801723" cy="725840"/>
          </a:xfrm>
          <a:prstGeom prst="rect">
            <a:avLst/>
          </a:prstGeom>
          <a:noFill/>
          <a:ln/>
        </p:spPr>
        <p:txBody>
          <a:bodyPr wrap="square" lIns="85090" tIns="85090" rIns="85090" bIns="85090" rtlCol="0" anchor="t">
            <a:spAutoFit/>
          </a:bodyPr>
          <a:lstStyle/>
          <a:p>
            <a:pPr marL="0" indent="0" algn="ctr" rtl="1">
              <a:buNone/>
            </a:pPr>
            <a:r>
              <a:rPr lang="en-US" sz="1200" dirty="0">
                <a:solidFill>
                  <a:srgbClr val="333333"/>
                </a:solidFill>
                <a:latin typeface="Sakkal Majalla" panose="02000000000000000000" pitchFamily="2" charset="-78"/>
                <a:ea typeface="Tajawal" pitchFamily="34" charset="-122"/>
                <a:cs typeface="mohammad bold art 1" pitchFamily="2" charset="-78"/>
              </a:rPr>
              <a:t>ألا يقل عدد حملة الوحدات عن </a:t>
            </a:r>
            <a:r>
              <a:rPr lang="ar-KW" sz="1200" b="1" dirty="0">
                <a:solidFill>
                  <a:srgbClr val="333333"/>
                </a:solidFill>
                <a:latin typeface="Sakkal Majalla" panose="02000000000000000000" pitchFamily="2" charset="-78"/>
                <a:ea typeface="Tajawal Bold" pitchFamily="34" charset="-122"/>
                <a:cs typeface="mohammad bold art 1" pitchFamily="2" charset="-78"/>
              </a:rPr>
              <a:t>900</a:t>
            </a:r>
            <a:r>
              <a:rPr lang="en-US" sz="1200" dirty="0">
                <a:solidFill>
                  <a:srgbClr val="333333"/>
                </a:solidFill>
                <a:latin typeface="Sakkal Majalla" panose="02000000000000000000" pitchFamily="2" charset="-78"/>
                <a:ea typeface="Tajawal" pitchFamily="34" charset="-122"/>
                <a:cs typeface="mohammad bold art 1" pitchFamily="2" charset="-78"/>
              </a:rPr>
              <a:t>، يمتلك كل منهم </a:t>
            </a:r>
            <a:r>
              <a:rPr lang="ar-KW" sz="1200" b="1" dirty="0">
                <a:solidFill>
                  <a:srgbClr val="333333"/>
                </a:solidFill>
                <a:latin typeface="Sakkal Majalla" panose="02000000000000000000" pitchFamily="2" charset="-78"/>
                <a:ea typeface="Tajawal Bold" pitchFamily="34" charset="-122"/>
                <a:cs typeface="mohammad bold art 1" pitchFamily="2" charset="-78"/>
              </a:rPr>
              <a:t>1250</a:t>
            </a:r>
            <a:r>
              <a:rPr lang="en-US" sz="1200" b="1" dirty="0">
                <a:solidFill>
                  <a:srgbClr val="333333"/>
                </a:solidFill>
                <a:latin typeface="Sakkal Majalla" panose="02000000000000000000" pitchFamily="2" charset="-78"/>
                <a:ea typeface="Tajawal Bold" pitchFamily="34" charset="-122"/>
                <a:cs typeface="mohammad bold art 1" pitchFamily="2" charset="-78"/>
              </a:rPr>
              <a:t> د</a:t>
            </a:r>
            <a:r>
              <a:rPr lang="ar-KW" sz="1200" b="1" dirty="0">
                <a:solidFill>
                  <a:srgbClr val="333333"/>
                </a:solidFill>
                <a:latin typeface="Sakkal Majalla" panose="02000000000000000000" pitchFamily="2" charset="-78"/>
                <a:ea typeface="Tajawal Bold" pitchFamily="34" charset="-122"/>
                <a:cs typeface="mohammad bold art 1" pitchFamily="2" charset="-78"/>
              </a:rPr>
              <a:t>.ك</a:t>
            </a:r>
            <a:endParaRPr lang="en-US" sz="1200" dirty="0">
              <a:latin typeface="Sakkal Majalla" panose="02000000000000000000" pitchFamily="2" charset="-78"/>
              <a:cs typeface="mohammad bold art 1" pitchFamily="2" charset="-78"/>
            </a:endParaRPr>
          </a:p>
        </p:txBody>
      </p:sp>
      <p:sp>
        <p:nvSpPr>
          <p:cNvPr id="139" name="Shape 17">
            <a:extLst>
              <a:ext uri="{FF2B5EF4-FFF2-40B4-BE49-F238E27FC236}">
                <a16:creationId xmlns:a16="http://schemas.microsoft.com/office/drawing/2014/main" id="{56B64352-D7EF-2789-AA84-A813ADEB5471}"/>
              </a:ext>
            </a:extLst>
          </p:cNvPr>
          <p:cNvSpPr/>
          <p:nvPr/>
        </p:nvSpPr>
        <p:spPr>
          <a:xfrm>
            <a:off x="4869986" y="2855659"/>
            <a:ext cx="45719" cy="840249"/>
          </a:xfrm>
          <a:prstGeom prst="rect">
            <a:avLst/>
          </a:prstGeom>
          <a:solidFill>
            <a:srgbClr val="3D8BC1"/>
          </a:solidFill>
          <a:ln/>
        </p:spPr>
        <p:txBody>
          <a:bodyPr/>
          <a:lstStyle/>
          <a:p>
            <a:endParaRPr lang="en-US"/>
          </a:p>
        </p:txBody>
      </p:sp>
      <p:sp>
        <p:nvSpPr>
          <p:cNvPr id="140" name="Shape 17">
            <a:extLst>
              <a:ext uri="{FF2B5EF4-FFF2-40B4-BE49-F238E27FC236}">
                <a16:creationId xmlns:a16="http://schemas.microsoft.com/office/drawing/2014/main" id="{E54DCCD2-AC88-5B73-BCFD-5F4CA3B01219}"/>
              </a:ext>
            </a:extLst>
          </p:cNvPr>
          <p:cNvSpPr/>
          <p:nvPr/>
        </p:nvSpPr>
        <p:spPr>
          <a:xfrm>
            <a:off x="2838510" y="2840201"/>
            <a:ext cx="45719" cy="840249"/>
          </a:xfrm>
          <a:prstGeom prst="rect">
            <a:avLst/>
          </a:prstGeom>
          <a:solidFill>
            <a:srgbClr val="3D8BC1"/>
          </a:solidFill>
          <a:ln/>
        </p:spPr>
        <p:txBody>
          <a:bodyPr/>
          <a:lstStyle/>
          <a:p>
            <a:endParaRPr lang="en-US"/>
          </a:p>
        </p:txBody>
      </p:sp>
      <p:sp>
        <p:nvSpPr>
          <p:cNvPr id="141" name="Shape 25">
            <a:extLst>
              <a:ext uri="{FF2B5EF4-FFF2-40B4-BE49-F238E27FC236}">
                <a16:creationId xmlns:a16="http://schemas.microsoft.com/office/drawing/2014/main" id="{53BC5C3E-091F-D02F-7A49-3C16BA8F5BF2}"/>
              </a:ext>
            </a:extLst>
          </p:cNvPr>
          <p:cNvSpPr/>
          <p:nvPr/>
        </p:nvSpPr>
        <p:spPr>
          <a:xfrm>
            <a:off x="798549" y="4343170"/>
            <a:ext cx="1697098" cy="990079"/>
          </a:xfrm>
          <a:prstGeom prst="rect">
            <a:avLst/>
          </a:prstGeom>
          <a:solidFill>
            <a:srgbClr val="FFFFFF"/>
          </a:solidFill>
          <a:ln w="12700">
            <a:solidFill>
              <a:srgbClr val="AF882D"/>
            </a:solidFill>
          </a:ln>
        </p:spPr>
        <p:txBody>
          <a:bodyPr/>
          <a:lstStyle/>
          <a:p>
            <a:endParaRPr lang="en-US" sz="1200">
              <a:cs typeface="mohammad bold art 1" pitchFamily="2" charset="-78"/>
            </a:endParaRPr>
          </a:p>
        </p:txBody>
      </p:sp>
      <p:sp>
        <p:nvSpPr>
          <p:cNvPr id="134" name="Text 53">
            <a:extLst>
              <a:ext uri="{FF2B5EF4-FFF2-40B4-BE49-F238E27FC236}">
                <a16:creationId xmlns:a16="http://schemas.microsoft.com/office/drawing/2014/main" id="{FFA2C28B-648B-FE71-F101-A6FE5B581DCA}"/>
              </a:ext>
            </a:extLst>
          </p:cNvPr>
          <p:cNvSpPr/>
          <p:nvPr/>
        </p:nvSpPr>
        <p:spPr>
          <a:xfrm>
            <a:off x="939757" y="4464987"/>
            <a:ext cx="1285875" cy="768159"/>
          </a:xfrm>
          <a:prstGeom prst="rect">
            <a:avLst/>
          </a:prstGeom>
          <a:noFill/>
          <a:ln/>
        </p:spPr>
        <p:txBody>
          <a:bodyPr wrap="square" lIns="0" tIns="0" rIns="0" bIns="0" rtlCol="0" anchor="t">
            <a:spAutoFit/>
          </a:bodyPr>
          <a:lstStyle/>
          <a:p>
            <a:pPr marL="0" indent="0" algn="ctr">
              <a:lnSpc>
                <a:spcPct val="104000"/>
              </a:lnSpc>
              <a:buNone/>
            </a:pPr>
            <a:r>
              <a:rPr lang="en-US" sz="1200" dirty="0">
                <a:solidFill>
                  <a:srgbClr val="002060"/>
                </a:solidFill>
                <a:latin typeface="Tajawal Bold" pitchFamily="34" charset="0"/>
                <a:ea typeface="Tajawal Bold" pitchFamily="34" charset="-122"/>
                <a:cs typeface="mohammad bold art 1" pitchFamily="2" charset="-78"/>
              </a:rPr>
              <a:t>الاستثمار الفعلي للمبالغ المكتتب بها في أغراض الصندوق قبل تاريخ الإدراج</a:t>
            </a:r>
            <a:r>
              <a:rPr lang="ar-KW" sz="1200" dirty="0">
                <a:solidFill>
                  <a:srgbClr val="002060"/>
                </a:solidFill>
                <a:latin typeface="Tajawal Bold" pitchFamily="34" charset="0"/>
                <a:ea typeface="Tajawal Bold" pitchFamily="34" charset="-122"/>
                <a:cs typeface="mohammad bold art 1" pitchFamily="2" charset="-78"/>
              </a:rPr>
              <a:t>.</a:t>
            </a:r>
            <a:endParaRPr lang="en-US" sz="1200" dirty="0">
              <a:solidFill>
                <a:srgbClr val="002060"/>
              </a:solidFill>
              <a:cs typeface="mohammad bold art 1" pitchFamily="2" charset="-78"/>
            </a:endParaRPr>
          </a:p>
        </p:txBody>
      </p:sp>
      <p:sp>
        <p:nvSpPr>
          <p:cNvPr id="146" name="Shape 26">
            <a:extLst>
              <a:ext uri="{FF2B5EF4-FFF2-40B4-BE49-F238E27FC236}">
                <a16:creationId xmlns:a16="http://schemas.microsoft.com/office/drawing/2014/main" id="{06771281-B893-8D56-8429-B43B497E79BE}"/>
              </a:ext>
            </a:extLst>
          </p:cNvPr>
          <p:cNvSpPr/>
          <p:nvPr/>
        </p:nvSpPr>
        <p:spPr>
          <a:xfrm>
            <a:off x="7181415" y="4289716"/>
            <a:ext cx="1601383" cy="45719"/>
          </a:xfrm>
          <a:prstGeom prst="rect">
            <a:avLst/>
          </a:prstGeom>
          <a:solidFill>
            <a:srgbClr val="002060"/>
          </a:solidFill>
          <a:ln/>
        </p:spPr>
        <p:txBody>
          <a:bodyPr/>
          <a:lstStyle/>
          <a:p>
            <a:endParaRPr lang="en-US"/>
          </a:p>
        </p:txBody>
      </p:sp>
      <p:sp>
        <p:nvSpPr>
          <p:cNvPr id="147" name="Shape 27">
            <a:extLst>
              <a:ext uri="{FF2B5EF4-FFF2-40B4-BE49-F238E27FC236}">
                <a16:creationId xmlns:a16="http://schemas.microsoft.com/office/drawing/2014/main" id="{2274B7E1-989A-DB31-55DB-E06BC1C90A79}"/>
              </a:ext>
            </a:extLst>
          </p:cNvPr>
          <p:cNvSpPr/>
          <p:nvPr/>
        </p:nvSpPr>
        <p:spPr>
          <a:xfrm>
            <a:off x="8782798" y="4158765"/>
            <a:ext cx="250031" cy="250031"/>
          </a:xfrm>
          <a:prstGeom prst="rect">
            <a:avLst/>
          </a:prstGeom>
          <a:solidFill>
            <a:srgbClr val="AF882D"/>
          </a:solidFill>
          <a:ln/>
        </p:spPr>
        <p:txBody>
          <a:bodyPr/>
          <a:lstStyle/>
          <a:p>
            <a:endParaRPr lang="en-US"/>
          </a:p>
        </p:txBody>
      </p:sp>
      <p:sp>
        <p:nvSpPr>
          <p:cNvPr id="148" name="Shape 26">
            <a:extLst>
              <a:ext uri="{FF2B5EF4-FFF2-40B4-BE49-F238E27FC236}">
                <a16:creationId xmlns:a16="http://schemas.microsoft.com/office/drawing/2014/main" id="{B2E296B7-28B9-E5F8-890E-974F42019B9C}"/>
              </a:ext>
            </a:extLst>
          </p:cNvPr>
          <p:cNvSpPr/>
          <p:nvPr/>
        </p:nvSpPr>
        <p:spPr>
          <a:xfrm>
            <a:off x="5017718" y="4304675"/>
            <a:ext cx="1601383" cy="45719"/>
          </a:xfrm>
          <a:prstGeom prst="rect">
            <a:avLst/>
          </a:prstGeom>
          <a:solidFill>
            <a:srgbClr val="002060"/>
          </a:solidFill>
          <a:ln/>
        </p:spPr>
        <p:txBody>
          <a:bodyPr/>
          <a:lstStyle/>
          <a:p>
            <a:endParaRPr lang="en-US"/>
          </a:p>
        </p:txBody>
      </p:sp>
      <p:sp>
        <p:nvSpPr>
          <p:cNvPr id="149" name="Shape 27">
            <a:extLst>
              <a:ext uri="{FF2B5EF4-FFF2-40B4-BE49-F238E27FC236}">
                <a16:creationId xmlns:a16="http://schemas.microsoft.com/office/drawing/2014/main" id="{321F5CB3-A929-ED35-CA37-D8FE87FF5BA4}"/>
              </a:ext>
            </a:extLst>
          </p:cNvPr>
          <p:cNvSpPr/>
          <p:nvPr/>
        </p:nvSpPr>
        <p:spPr>
          <a:xfrm>
            <a:off x="6619101" y="4173724"/>
            <a:ext cx="250031" cy="250031"/>
          </a:xfrm>
          <a:prstGeom prst="rect">
            <a:avLst/>
          </a:prstGeom>
          <a:solidFill>
            <a:srgbClr val="AF882D"/>
          </a:solidFill>
          <a:ln/>
        </p:spPr>
        <p:txBody>
          <a:bodyPr/>
          <a:lstStyle/>
          <a:p>
            <a:endParaRPr lang="en-US"/>
          </a:p>
        </p:txBody>
      </p:sp>
      <p:sp>
        <p:nvSpPr>
          <p:cNvPr id="150" name="Shape 26">
            <a:extLst>
              <a:ext uri="{FF2B5EF4-FFF2-40B4-BE49-F238E27FC236}">
                <a16:creationId xmlns:a16="http://schemas.microsoft.com/office/drawing/2014/main" id="{E6E6B3E6-E7C7-2926-DA6D-607D00BFAAA6}"/>
              </a:ext>
            </a:extLst>
          </p:cNvPr>
          <p:cNvSpPr/>
          <p:nvPr/>
        </p:nvSpPr>
        <p:spPr>
          <a:xfrm>
            <a:off x="2844833" y="4310366"/>
            <a:ext cx="1601383" cy="45719"/>
          </a:xfrm>
          <a:prstGeom prst="rect">
            <a:avLst/>
          </a:prstGeom>
          <a:solidFill>
            <a:srgbClr val="002060"/>
          </a:solidFill>
          <a:ln/>
        </p:spPr>
        <p:txBody>
          <a:bodyPr/>
          <a:lstStyle/>
          <a:p>
            <a:endParaRPr lang="en-US"/>
          </a:p>
        </p:txBody>
      </p:sp>
      <p:sp>
        <p:nvSpPr>
          <p:cNvPr id="151" name="Shape 27">
            <a:extLst>
              <a:ext uri="{FF2B5EF4-FFF2-40B4-BE49-F238E27FC236}">
                <a16:creationId xmlns:a16="http://schemas.microsoft.com/office/drawing/2014/main" id="{2894F3E3-EB0C-D250-8AD8-7ADA7AD36CDC}"/>
              </a:ext>
            </a:extLst>
          </p:cNvPr>
          <p:cNvSpPr/>
          <p:nvPr/>
        </p:nvSpPr>
        <p:spPr>
          <a:xfrm>
            <a:off x="4446216" y="4179415"/>
            <a:ext cx="250031" cy="250031"/>
          </a:xfrm>
          <a:prstGeom prst="rect">
            <a:avLst/>
          </a:prstGeom>
          <a:solidFill>
            <a:srgbClr val="AF882D"/>
          </a:solidFill>
          <a:ln/>
        </p:spPr>
        <p:txBody>
          <a:bodyPr/>
          <a:lstStyle/>
          <a:p>
            <a:endParaRPr lang="en-US"/>
          </a:p>
        </p:txBody>
      </p:sp>
      <p:sp>
        <p:nvSpPr>
          <p:cNvPr id="152" name="Shape 26">
            <a:extLst>
              <a:ext uri="{FF2B5EF4-FFF2-40B4-BE49-F238E27FC236}">
                <a16:creationId xmlns:a16="http://schemas.microsoft.com/office/drawing/2014/main" id="{B8B45104-ADF9-86C5-EB15-58C0FA1CEE2F}"/>
              </a:ext>
            </a:extLst>
          </p:cNvPr>
          <p:cNvSpPr/>
          <p:nvPr/>
        </p:nvSpPr>
        <p:spPr>
          <a:xfrm>
            <a:off x="745430" y="4319166"/>
            <a:ext cx="1601383" cy="45719"/>
          </a:xfrm>
          <a:prstGeom prst="rect">
            <a:avLst/>
          </a:prstGeom>
          <a:solidFill>
            <a:srgbClr val="002060"/>
          </a:solidFill>
          <a:ln/>
        </p:spPr>
        <p:txBody>
          <a:bodyPr/>
          <a:lstStyle/>
          <a:p>
            <a:endParaRPr lang="en-US"/>
          </a:p>
        </p:txBody>
      </p:sp>
      <p:sp>
        <p:nvSpPr>
          <p:cNvPr id="153" name="Shape 27">
            <a:extLst>
              <a:ext uri="{FF2B5EF4-FFF2-40B4-BE49-F238E27FC236}">
                <a16:creationId xmlns:a16="http://schemas.microsoft.com/office/drawing/2014/main" id="{FB34D228-CE60-CC42-10F2-566FEDE3AB5A}"/>
              </a:ext>
            </a:extLst>
          </p:cNvPr>
          <p:cNvSpPr/>
          <p:nvPr/>
        </p:nvSpPr>
        <p:spPr>
          <a:xfrm>
            <a:off x="2346813" y="4188215"/>
            <a:ext cx="250031" cy="250031"/>
          </a:xfrm>
          <a:prstGeom prst="rect">
            <a:avLst/>
          </a:prstGeom>
          <a:solidFill>
            <a:srgbClr val="AF882D"/>
          </a:solidFill>
          <a:ln/>
        </p:spPr>
        <p:txBody>
          <a:bodyPr/>
          <a:lstStyle/>
          <a:p>
            <a:endParaRPr lang="en-US"/>
          </a:p>
        </p:txBody>
      </p:sp>
      <p:sp>
        <p:nvSpPr>
          <p:cNvPr id="154" name="Text 6">
            <a:extLst>
              <a:ext uri="{FF2B5EF4-FFF2-40B4-BE49-F238E27FC236}">
                <a16:creationId xmlns:a16="http://schemas.microsoft.com/office/drawing/2014/main" id="{3FF11F88-A8A6-E3F4-3643-6A0B2D5ABC20}"/>
              </a:ext>
            </a:extLst>
          </p:cNvPr>
          <p:cNvSpPr/>
          <p:nvPr/>
        </p:nvSpPr>
        <p:spPr>
          <a:xfrm flipH="1">
            <a:off x="2225632" y="4190106"/>
            <a:ext cx="492394" cy="246221"/>
          </a:xfrm>
          <a:prstGeom prst="rect">
            <a:avLst/>
          </a:prstGeom>
          <a:noFill/>
          <a:ln/>
        </p:spPr>
        <p:txBody>
          <a:bodyPr wrap="square" lIns="0" tIns="0" rIns="0" bIns="0" rtlCol="0" anchor="ctr">
            <a:spAutoFit/>
          </a:bodyPr>
          <a:lstStyle/>
          <a:p>
            <a:pPr marL="0" indent="0" algn="ctr" rtl="1">
              <a:buNone/>
            </a:pPr>
            <a:r>
              <a:rPr lang="en-US" sz="1600" b="1" dirty="0">
                <a:solidFill>
                  <a:srgbClr val="FFFFFF"/>
                </a:solidFill>
                <a:latin typeface="Sakkal Majalla" panose="02000000000000000000" pitchFamily="2" charset="-78"/>
                <a:ea typeface="Tajawal Black" pitchFamily="34" charset="-122"/>
                <a:cs typeface="mohammad bold art 1" pitchFamily="2" charset="-78"/>
              </a:rPr>
              <a:t>3</a:t>
            </a:r>
            <a:endParaRPr lang="en-US" sz="1600" dirty="0">
              <a:latin typeface="Sakkal Majalla" panose="02000000000000000000" pitchFamily="2" charset="-78"/>
              <a:cs typeface="mohammad bold art 1" pitchFamily="2" charset="-78"/>
            </a:endParaRPr>
          </a:p>
        </p:txBody>
      </p:sp>
      <p:sp>
        <p:nvSpPr>
          <p:cNvPr id="156" name="Text 6">
            <a:extLst>
              <a:ext uri="{FF2B5EF4-FFF2-40B4-BE49-F238E27FC236}">
                <a16:creationId xmlns:a16="http://schemas.microsoft.com/office/drawing/2014/main" id="{87C3C663-A41A-C124-A25E-B8D0EE1500A9}"/>
              </a:ext>
            </a:extLst>
          </p:cNvPr>
          <p:cNvSpPr/>
          <p:nvPr/>
        </p:nvSpPr>
        <p:spPr>
          <a:xfrm flipH="1">
            <a:off x="4317376" y="4220090"/>
            <a:ext cx="507712" cy="246221"/>
          </a:xfrm>
          <a:prstGeom prst="rect">
            <a:avLst/>
          </a:prstGeom>
          <a:noFill/>
          <a:ln/>
        </p:spPr>
        <p:txBody>
          <a:bodyPr wrap="square" lIns="0" tIns="0" rIns="0" bIns="0" rtlCol="0" anchor="ctr">
            <a:spAutoFit/>
          </a:bodyPr>
          <a:lstStyle/>
          <a:p>
            <a:pPr marL="0" indent="0" algn="ctr" rtl="1">
              <a:buNone/>
            </a:pPr>
            <a:r>
              <a:rPr lang="en-US" sz="1600" b="1" dirty="0">
                <a:solidFill>
                  <a:srgbClr val="FFFFFF"/>
                </a:solidFill>
                <a:latin typeface="Sakkal Majalla" panose="02000000000000000000" pitchFamily="2" charset="-78"/>
                <a:ea typeface="Tajawal Black" pitchFamily="34" charset="-122"/>
                <a:cs typeface="mohammad bold art 1" pitchFamily="2" charset="-78"/>
              </a:rPr>
              <a:t>4</a:t>
            </a:r>
            <a:endParaRPr lang="en-US" sz="1600" dirty="0">
              <a:latin typeface="Sakkal Majalla" panose="02000000000000000000" pitchFamily="2" charset="-78"/>
              <a:cs typeface="mohammad bold art 1" pitchFamily="2" charset="-78"/>
            </a:endParaRPr>
          </a:p>
        </p:txBody>
      </p:sp>
      <p:sp>
        <p:nvSpPr>
          <p:cNvPr id="161" name="Text 6">
            <a:extLst>
              <a:ext uri="{FF2B5EF4-FFF2-40B4-BE49-F238E27FC236}">
                <a16:creationId xmlns:a16="http://schemas.microsoft.com/office/drawing/2014/main" id="{A1DBA77A-69A5-C457-8386-3E182AF4DC0A}"/>
              </a:ext>
            </a:extLst>
          </p:cNvPr>
          <p:cNvSpPr/>
          <p:nvPr/>
        </p:nvSpPr>
        <p:spPr>
          <a:xfrm flipH="1">
            <a:off x="6490260" y="4217568"/>
            <a:ext cx="507712" cy="246221"/>
          </a:xfrm>
          <a:prstGeom prst="rect">
            <a:avLst/>
          </a:prstGeom>
          <a:noFill/>
          <a:ln/>
        </p:spPr>
        <p:txBody>
          <a:bodyPr wrap="square" lIns="0" tIns="0" rIns="0" bIns="0" rtlCol="0" anchor="ctr">
            <a:spAutoFit/>
          </a:bodyPr>
          <a:lstStyle/>
          <a:p>
            <a:pPr marL="0" indent="0" algn="ctr" rtl="1">
              <a:buNone/>
            </a:pPr>
            <a:r>
              <a:rPr lang="en-US" sz="1600" b="1" dirty="0">
                <a:solidFill>
                  <a:srgbClr val="FFFFFF"/>
                </a:solidFill>
                <a:latin typeface="Sakkal Majalla" panose="02000000000000000000" pitchFamily="2" charset="-78"/>
                <a:ea typeface="Tajawal Black" pitchFamily="34" charset="-122"/>
                <a:cs typeface="mohammad bold art 1" pitchFamily="2" charset="-78"/>
              </a:rPr>
              <a:t>5</a:t>
            </a:r>
            <a:endParaRPr lang="en-US" sz="1600" dirty="0">
              <a:latin typeface="Sakkal Majalla" panose="02000000000000000000" pitchFamily="2" charset="-78"/>
              <a:cs typeface="mohammad bold art 1" pitchFamily="2" charset="-78"/>
            </a:endParaRPr>
          </a:p>
        </p:txBody>
      </p:sp>
      <p:sp>
        <p:nvSpPr>
          <p:cNvPr id="162" name="Text 6">
            <a:extLst>
              <a:ext uri="{FF2B5EF4-FFF2-40B4-BE49-F238E27FC236}">
                <a16:creationId xmlns:a16="http://schemas.microsoft.com/office/drawing/2014/main" id="{7C52C926-24A2-E38A-DF86-ECAA7496B16F}"/>
              </a:ext>
            </a:extLst>
          </p:cNvPr>
          <p:cNvSpPr/>
          <p:nvPr/>
        </p:nvSpPr>
        <p:spPr>
          <a:xfrm flipH="1">
            <a:off x="8652456" y="4195184"/>
            <a:ext cx="507712" cy="246221"/>
          </a:xfrm>
          <a:prstGeom prst="rect">
            <a:avLst/>
          </a:prstGeom>
          <a:noFill/>
          <a:ln/>
        </p:spPr>
        <p:txBody>
          <a:bodyPr wrap="square" lIns="0" tIns="0" rIns="0" bIns="0" rtlCol="0" anchor="ctr">
            <a:spAutoFit/>
          </a:bodyPr>
          <a:lstStyle/>
          <a:p>
            <a:pPr marL="0" indent="0" algn="ctr" rtl="1">
              <a:buNone/>
            </a:pPr>
            <a:r>
              <a:rPr lang="en-US" sz="1600" b="1" dirty="0">
                <a:solidFill>
                  <a:srgbClr val="FFFFFF"/>
                </a:solidFill>
                <a:latin typeface="Sakkal Majalla" panose="02000000000000000000" pitchFamily="2" charset="-78"/>
                <a:ea typeface="Tajawal Black" pitchFamily="34" charset="-122"/>
                <a:cs typeface="mohammad bold art 1" pitchFamily="2" charset="-78"/>
              </a:rPr>
              <a:t>6</a:t>
            </a:r>
            <a:endParaRPr lang="en-US" sz="1600" dirty="0">
              <a:latin typeface="Sakkal Majalla" panose="02000000000000000000" pitchFamily="2" charset="-78"/>
              <a:cs typeface="mohammad bold art 1" pitchFamily="2" charset="-78"/>
            </a:endParaRPr>
          </a:p>
        </p:txBody>
      </p:sp>
      <p:sp>
        <p:nvSpPr>
          <p:cNvPr id="163" name="Text 6">
            <a:extLst>
              <a:ext uri="{FF2B5EF4-FFF2-40B4-BE49-F238E27FC236}">
                <a16:creationId xmlns:a16="http://schemas.microsoft.com/office/drawing/2014/main" id="{E3D9C4F5-3B3D-DAE6-27A1-AECB954884DA}"/>
              </a:ext>
            </a:extLst>
          </p:cNvPr>
          <p:cNvSpPr/>
          <p:nvPr/>
        </p:nvSpPr>
        <p:spPr>
          <a:xfrm flipH="1">
            <a:off x="10830667" y="4166017"/>
            <a:ext cx="507712" cy="246221"/>
          </a:xfrm>
          <a:prstGeom prst="rect">
            <a:avLst/>
          </a:prstGeom>
          <a:noFill/>
          <a:ln/>
        </p:spPr>
        <p:txBody>
          <a:bodyPr wrap="square" lIns="0" tIns="0" rIns="0" bIns="0" rtlCol="0" anchor="ctr">
            <a:spAutoFit/>
          </a:bodyPr>
          <a:lstStyle/>
          <a:p>
            <a:pPr marL="0" indent="0" algn="ctr" rtl="1">
              <a:buNone/>
            </a:pPr>
            <a:r>
              <a:rPr lang="en-US" sz="1600" b="1" dirty="0">
                <a:solidFill>
                  <a:srgbClr val="FFFFFF"/>
                </a:solidFill>
                <a:latin typeface="Sakkal Majalla" panose="02000000000000000000" pitchFamily="2" charset="-78"/>
                <a:ea typeface="Tajawal Black" pitchFamily="34" charset="-122"/>
                <a:cs typeface="mohammad bold art 1" pitchFamily="2" charset="-78"/>
              </a:rPr>
              <a:t>7</a:t>
            </a:r>
            <a:endParaRPr lang="en-US" sz="1600" dirty="0">
              <a:latin typeface="Sakkal Majalla" panose="02000000000000000000" pitchFamily="2" charset="-78"/>
              <a:cs typeface="mohammad bold art 1" pitchFamily="2" charset="-78"/>
            </a:endParaRPr>
          </a:p>
        </p:txBody>
      </p:sp>
      <p:sp>
        <p:nvSpPr>
          <p:cNvPr id="164" name="Text 21">
            <a:extLst>
              <a:ext uri="{FF2B5EF4-FFF2-40B4-BE49-F238E27FC236}">
                <a16:creationId xmlns:a16="http://schemas.microsoft.com/office/drawing/2014/main" id="{47E33366-3A2F-47E8-29ED-013E9FB4F7C4}"/>
              </a:ext>
            </a:extLst>
          </p:cNvPr>
          <p:cNvSpPr/>
          <p:nvPr/>
        </p:nvSpPr>
        <p:spPr>
          <a:xfrm>
            <a:off x="2545172" y="4693671"/>
            <a:ext cx="275717" cy="330860"/>
          </a:xfrm>
          <a:prstGeom prst="rect">
            <a:avLst/>
          </a:prstGeom>
          <a:noFill/>
          <a:ln/>
        </p:spPr>
        <p:txBody>
          <a:bodyPr wrap="none" lIns="0" tIns="0" rIns="0" bIns="0" rtlCol="0" anchor="t">
            <a:spAutoFit/>
          </a:bodyPr>
          <a:lstStyle/>
          <a:p>
            <a:pPr marL="0" indent="0" algn="ctr" rtl="1">
              <a:buNone/>
            </a:pPr>
            <a:r>
              <a:rPr lang="en-US" sz="2150" dirty="0">
                <a:solidFill>
                  <a:srgbClr val="C49A45"/>
                </a:solidFill>
                <a:latin typeface="Tajawal" pitchFamily="34" charset="0"/>
                <a:ea typeface="Tajawal" pitchFamily="34" charset="-122"/>
                <a:cs typeface="mohammad bold art 1" pitchFamily="2" charset="-78"/>
              </a:rPr>
              <a:t>➔</a:t>
            </a:r>
            <a:endParaRPr lang="en-US" sz="2150" dirty="0">
              <a:cs typeface="mohammad bold art 1" pitchFamily="2" charset="-78"/>
            </a:endParaRPr>
          </a:p>
        </p:txBody>
      </p:sp>
      <p:sp>
        <p:nvSpPr>
          <p:cNvPr id="165" name="Text 21">
            <a:extLst>
              <a:ext uri="{FF2B5EF4-FFF2-40B4-BE49-F238E27FC236}">
                <a16:creationId xmlns:a16="http://schemas.microsoft.com/office/drawing/2014/main" id="{1D649132-4B3B-7AD0-793E-5110DB4FCA9F}"/>
              </a:ext>
            </a:extLst>
          </p:cNvPr>
          <p:cNvSpPr/>
          <p:nvPr/>
        </p:nvSpPr>
        <p:spPr>
          <a:xfrm>
            <a:off x="4678279" y="4669609"/>
            <a:ext cx="275717" cy="330860"/>
          </a:xfrm>
          <a:prstGeom prst="rect">
            <a:avLst/>
          </a:prstGeom>
          <a:noFill/>
          <a:ln/>
        </p:spPr>
        <p:txBody>
          <a:bodyPr wrap="none" lIns="0" tIns="0" rIns="0" bIns="0" rtlCol="0" anchor="t">
            <a:spAutoFit/>
          </a:bodyPr>
          <a:lstStyle/>
          <a:p>
            <a:pPr marL="0" indent="0" algn="ctr" rtl="1">
              <a:buNone/>
            </a:pPr>
            <a:r>
              <a:rPr lang="en-US" sz="2150" dirty="0">
                <a:solidFill>
                  <a:srgbClr val="C49A45"/>
                </a:solidFill>
                <a:latin typeface="Tajawal" pitchFamily="34" charset="0"/>
                <a:ea typeface="Tajawal" pitchFamily="34" charset="-122"/>
                <a:cs typeface="mohammad bold art 1" pitchFamily="2" charset="-78"/>
              </a:rPr>
              <a:t>➔</a:t>
            </a:r>
            <a:endParaRPr lang="en-US" sz="2150" dirty="0">
              <a:cs typeface="mohammad bold art 1" pitchFamily="2" charset="-78"/>
            </a:endParaRPr>
          </a:p>
        </p:txBody>
      </p:sp>
      <p:sp>
        <p:nvSpPr>
          <p:cNvPr id="166" name="Text 21">
            <a:extLst>
              <a:ext uri="{FF2B5EF4-FFF2-40B4-BE49-F238E27FC236}">
                <a16:creationId xmlns:a16="http://schemas.microsoft.com/office/drawing/2014/main" id="{E2813A30-8D31-10E2-0E58-286F154A669F}"/>
              </a:ext>
            </a:extLst>
          </p:cNvPr>
          <p:cNvSpPr/>
          <p:nvPr/>
        </p:nvSpPr>
        <p:spPr>
          <a:xfrm>
            <a:off x="6833640" y="4669609"/>
            <a:ext cx="275717" cy="330860"/>
          </a:xfrm>
          <a:prstGeom prst="rect">
            <a:avLst/>
          </a:prstGeom>
          <a:noFill/>
          <a:ln/>
        </p:spPr>
        <p:txBody>
          <a:bodyPr wrap="none" lIns="0" tIns="0" rIns="0" bIns="0" rtlCol="0" anchor="t">
            <a:spAutoFit/>
          </a:bodyPr>
          <a:lstStyle/>
          <a:p>
            <a:pPr marL="0" indent="0" algn="ctr" rtl="1">
              <a:buNone/>
            </a:pPr>
            <a:r>
              <a:rPr lang="en-US" sz="2150" dirty="0">
                <a:solidFill>
                  <a:srgbClr val="C49A45"/>
                </a:solidFill>
                <a:latin typeface="Tajawal" pitchFamily="34" charset="0"/>
                <a:ea typeface="Tajawal" pitchFamily="34" charset="-122"/>
                <a:cs typeface="mohammad bold art 1" pitchFamily="2" charset="-78"/>
              </a:rPr>
              <a:t>➔</a:t>
            </a:r>
            <a:endParaRPr lang="en-US" sz="2150" dirty="0">
              <a:cs typeface="mohammad bold art 1" pitchFamily="2" charset="-78"/>
            </a:endParaRPr>
          </a:p>
        </p:txBody>
      </p:sp>
      <p:sp>
        <p:nvSpPr>
          <p:cNvPr id="167" name="Text 21">
            <a:extLst>
              <a:ext uri="{FF2B5EF4-FFF2-40B4-BE49-F238E27FC236}">
                <a16:creationId xmlns:a16="http://schemas.microsoft.com/office/drawing/2014/main" id="{74D3BE46-254B-8E85-9F2E-83138A22C912}"/>
              </a:ext>
            </a:extLst>
          </p:cNvPr>
          <p:cNvSpPr/>
          <p:nvPr/>
        </p:nvSpPr>
        <p:spPr>
          <a:xfrm>
            <a:off x="9025286" y="4669609"/>
            <a:ext cx="275717" cy="330860"/>
          </a:xfrm>
          <a:prstGeom prst="rect">
            <a:avLst/>
          </a:prstGeom>
          <a:noFill/>
          <a:ln/>
        </p:spPr>
        <p:txBody>
          <a:bodyPr wrap="none" lIns="0" tIns="0" rIns="0" bIns="0" rtlCol="0" anchor="t">
            <a:spAutoFit/>
          </a:bodyPr>
          <a:lstStyle/>
          <a:p>
            <a:pPr marL="0" indent="0" algn="ctr" rtl="1">
              <a:buNone/>
            </a:pPr>
            <a:r>
              <a:rPr lang="en-US" sz="2150" dirty="0">
                <a:solidFill>
                  <a:srgbClr val="C49A45"/>
                </a:solidFill>
                <a:latin typeface="Tajawal" pitchFamily="34" charset="0"/>
                <a:ea typeface="Tajawal" pitchFamily="34" charset="-122"/>
                <a:cs typeface="mohammad bold art 1" pitchFamily="2" charset="-78"/>
              </a:rPr>
              <a:t>➔</a:t>
            </a:r>
            <a:endParaRPr lang="en-US" sz="2150" dirty="0">
              <a:cs typeface="mohammad bold art 1" pitchFamily="2" charset="-78"/>
            </a:endParaRPr>
          </a:p>
        </p:txBody>
      </p:sp>
    </p:spTree>
    <p:extLst>
      <p:ext uri="{BB962C8B-B14F-4D97-AF65-F5344CB8AC3E}">
        <p14:creationId xmlns:p14="http://schemas.microsoft.com/office/powerpoint/2010/main" val="1114137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527D7-190A-1E9B-C278-EC409184ED70}"/>
            </a:ext>
          </a:extLst>
        </p:cNvPr>
        <p:cNvGrpSpPr/>
        <p:nvPr/>
      </p:nvGrpSpPr>
      <p:grpSpPr>
        <a:xfrm>
          <a:off x="0" y="0"/>
          <a:ext cx="0" cy="0"/>
          <a:chOff x="0" y="0"/>
          <a:chExt cx="0" cy="0"/>
        </a:xfrm>
      </p:grpSpPr>
      <p:sp>
        <p:nvSpPr>
          <p:cNvPr id="37" name="TextBox 36">
            <a:extLst>
              <a:ext uri="{FF2B5EF4-FFF2-40B4-BE49-F238E27FC236}">
                <a16:creationId xmlns:a16="http://schemas.microsoft.com/office/drawing/2014/main" id="{EE4D013E-35A2-8C00-80B3-A41CB84D96C0}"/>
              </a:ext>
            </a:extLst>
          </p:cNvPr>
          <p:cNvSpPr txBox="1"/>
          <p:nvPr/>
        </p:nvSpPr>
        <p:spPr>
          <a:xfrm>
            <a:off x="9774696" y="6224729"/>
            <a:ext cx="2261937" cy="529389"/>
          </a:xfrm>
          <a:prstGeom prst="rect">
            <a:avLst/>
          </a:prstGeom>
        </p:spPr>
        <p:txBody>
          <a:bodyPr vert="horz" wrap="square" lIns="0" tIns="0" rIns="0" bIns="0" rtlCol="0" anchor="t">
            <a:noAutofit/>
          </a:bodyPr>
          <a:lstStyle/>
          <a:p>
            <a:pPr>
              <a:lnSpc>
                <a:spcPct val="125000"/>
              </a:lnSpc>
              <a:spcBef>
                <a:spcPts val="1400"/>
              </a:spcBef>
              <a:buClr>
                <a:srgbClr val="000000"/>
              </a:buClr>
              <a:buFont typeface="Arial"/>
              <a:buNone/>
            </a:pPr>
            <a:endParaRPr lang="en-US" sz="1300" kern="0">
              <a:solidFill>
                <a:srgbClr val="6D6E70"/>
              </a:solidFill>
              <a:latin typeface="Open Sans" charset="0"/>
              <a:ea typeface="Open Sans" charset="0"/>
              <a:cs typeface="Open Sans" charset="0"/>
              <a:sym typeface="Arial"/>
            </a:endParaRPr>
          </a:p>
        </p:txBody>
      </p:sp>
      <p:sp>
        <p:nvSpPr>
          <p:cNvPr id="11" name="Slide Number Placeholder 10">
            <a:extLst>
              <a:ext uri="{FF2B5EF4-FFF2-40B4-BE49-F238E27FC236}">
                <a16:creationId xmlns:a16="http://schemas.microsoft.com/office/drawing/2014/main" id="{A3FE32FD-9FBE-91D9-D19C-3CDE5224D7E3}"/>
              </a:ext>
            </a:extLst>
          </p:cNvPr>
          <p:cNvSpPr>
            <a:spLocks noGrp="1"/>
          </p:cNvSpPr>
          <p:nvPr>
            <p:ph type="sldNum" sz="quarter" idx="12"/>
          </p:nvPr>
        </p:nvSpPr>
        <p:spPr/>
        <p:txBody>
          <a:bodyPr/>
          <a:lstStyle/>
          <a:p>
            <a:fld id="{B99D4975-D9DB-458B-8863-3206EBA360EF}" type="slidenum">
              <a:rPr lang="en-US" smtClean="0"/>
              <a:t>17</a:t>
            </a:fld>
            <a:endParaRPr lang="en-US"/>
          </a:p>
        </p:txBody>
      </p:sp>
      <p:sp>
        <p:nvSpPr>
          <p:cNvPr id="6" name="Rectangle 5">
            <a:extLst>
              <a:ext uri="{FF2B5EF4-FFF2-40B4-BE49-F238E27FC236}">
                <a16:creationId xmlns:a16="http://schemas.microsoft.com/office/drawing/2014/main" id="{BC18BAE9-00B7-8D6F-7A26-DA14D42635C8}"/>
              </a:ext>
            </a:extLst>
          </p:cNvPr>
          <p:cNvSpPr/>
          <p:nvPr/>
        </p:nvSpPr>
        <p:spPr bwMode="auto">
          <a:xfrm>
            <a:off x="870713" y="1648342"/>
            <a:ext cx="3474946" cy="356009"/>
          </a:xfrm>
          <a:prstGeom prst="rect">
            <a:avLst/>
          </a:prstGeom>
          <a:no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defTabSz="995338" fontAlgn="base">
              <a:spcBef>
                <a:spcPct val="0"/>
              </a:spcBef>
              <a:spcAft>
                <a:spcPct val="0"/>
              </a:spcAft>
              <a:defRPr/>
            </a:pPr>
            <a:endParaRPr lang="en-US" sz="8800">
              <a:solidFill>
                <a:srgbClr val="002060"/>
              </a:solidFill>
              <a:latin typeface="Segoe UI Semilight" panose="020B0402040204020203" pitchFamily="34" charset="0"/>
              <a:cs typeface="Segoe UI Semilight" panose="020B0402040204020203" pitchFamily="34" charset="0"/>
              <a:sym typeface="Arial"/>
            </a:endParaRPr>
          </a:p>
        </p:txBody>
      </p:sp>
      <p:sp>
        <p:nvSpPr>
          <p:cNvPr id="2" name="Rectangle 1">
            <a:extLst>
              <a:ext uri="{FF2B5EF4-FFF2-40B4-BE49-F238E27FC236}">
                <a16:creationId xmlns:a16="http://schemas.microsoft.com/office/drawing/2014/main" id="{6E29B7DC-4746-F1DC-6BF7-00332E1923A5}"/>
              </a:ext>
            </a:extLst>
          </p:cNvPr>
          <p:cNvSpPr/>
          <p:nvPr/>
        </p:nvSpPr>
        <p:spPr>
          <a:xfrm>
            <a:off x="702527" y="669018"/>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graphicFrame>
        <p:nvGraphicFramePr>
          <p:cNvPr id="4" name="Diagram 3">
            <a:extLst>
              <a:ext uri="{FF2B5EF4-FFF2-40B4-BE49-F238E27FC236}">
                <a16:creationId xmlns:a16="http://schemas.microsoft.com/office/drawing/2014/main" id="{30CD231B-8E36-98A9-F3A8-3B777DEDBA81}"/>
              </a:ext>
            </a:extLst>
          </p:cNvPr>
          <p:cNvGraphicFramePr/>
          <p:nvPr>
            <p:extLst>
              <p:ext uri="{D42A27DB-BD31-4B8C-83A1-F6EECF244321}">
                <p14:modId xmlns:p14="http://schemas.microsoft.com/office/powerpoint/2010/main" val="533671449"/>
              </p:ext>
            </p:extLst>
          </p:nvPr>
        </p:nvGraphicFramePr>
        <p:xfrm>
          <a:off x="702527" y="740946"/>
          <a:ext cx="10561217" cy="648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1">
            <a:extLst>
              <a:ext uri="{FF2B5EF4-FFF2-40B4-BE49-F238E27FC236}">
                <a16:creationId xmlns:a16="http://schemas.microsoft.com/office/drawing/2014/main" id="{44C0C4DC-8BA2-F32A-E0BF-D2957C986548}"/>
              </a:ext>
            </a:extLst>
          </p:cNvPr>
          <p:cNvSpPr/>
          <p:nvPr/>
        </p:nvSpPr>
        <p:spPr>
          <a:xfrm>
            <a:off x="8250381" y="948804"/>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1. التأسيس والترخيص</a:t>
            </a:r>
          </a:p>
        </p:txBody>
      </p:sp>
      <p:sp>
        <p:nvSpPr>
          <p:cNvPr id="8" name="Title 1">
            <a:extLst>
              <a:ext uri="{FF2B5EF4-FFF2-40B4-BE49-F238E27FC236}">
                <a16:creationId xmlns:a16="http://schemas.microsoft.com/office/drawing/2014/main" id="{AEA6D205-3E3D-3E5C-B726-1C6C1696B961}"/>
              </a:ext>
            </a:extLst>
          </p:cNvPr>
          <p:cNvSpPr txBox="1">
            <a:spLocks/>
          </p:cNvSpPr>
          <p:nvPr/>
        </p:nvSpPr>
        <p:spPr>
          <a:xfrm>
            <a:off x="1047170" y="203427"/>
            <a:ext cx="10515600" cy="854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2400" kern="0" dirty="0">
                <a:solidFill>
                  <a:srgbClr val="0D4A75"/>
                </a:solidFill>
                <a:latin typeface="Segoe UI Semibold" panose="020B0702040204020203" pitchFamily="34" charset="0"/>
                <a:ea typeface="+mn-ea"/>
                <a:cs typeface="mohammad bold art 1" pitchFamily="2" charset="-78"/>
              </a:rPr>
              <a:t>المراحل الرئيسية لصندوق المؤشرات المتداول</a:t>
            </a:r>
            <a:endParaRPr lang="en-US" sz="2400" kern="0" dirty="0">
              <a:solidFill>
                <a:srgbClr val="FF0000"/>
              </a:solidFill>
              <a:latin typeface="Segoe UI Semibold" panose="020B0702040204020203" pitchFamily="34" charset="0"/>
              <a:ea typeface="+mn-ea"/>
              <a:cs typeface="mohammad bold art 1" pitchFamily="2" charset="-78"/>
            </a:endParaRPr>
          </a:p>
        </p:txBody>
      </p:sp>
      <p:sp>
        <p:nvSpPr>
          <p:cNvPr id="10" name="Text 1">
            <a:extLst>
              <a:ext uri="{FF2B5EF4-FFF2-40B4-BE49-F238E27FC236}">
                <a16:creationId xmlns:a16="http://schemas.microsoft.com/office/drawing/2014/main" id="{A6875912-B8E8-E97A-B491-F20195A57663}"/>
              </a:ext>
            </a:extLst>
          </p:cNvPr>
          <p:cNvSpPr/>
          <p:nvPr/>
        </p:nvSpPr>
        <p:spPr>
          <a:xfrm>
            <a:off x="5800167" y="941399"/>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2. الإدراج في البورصة</a:t>
            </a:r>
          </a:p>
        </p:txBody>
      </p:sp>
      <p:sp>
        <p:nvSpPr>
          <p:cNvPr id="12" name="Text 1">
            <a:extLst>
              <a:ext uri="{FF2B5EF4-FFF2-40B4-BE49-F238E27FC236}">
                <a16:creationId xmlns:a16="http://schemas.microsoft.com/office/drawing/2014/main" id="{C23EB71D-6C96-87C3-A69A-3EDE5F757C9A}"/>
              </a:ext>
            </a:extLst>
          </p:cNvPr>
          <p:cNvSpPr/>
          <p:nvPr/>
        </p:nvSpPr>
        <p:spPr>
          <a:xfrm>
            <a:off x="3466298" y="920137"/>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3. التداول والالتزامات المستمرة</a:t>
            </a:r>
          </a:p>
        </p:txBody>
      </p:sp>
      <p:sp>
        <p:nvSpPr>
          <p:cNvPr id="13" name="TextBox 12">
            <a:extLst>
              <a:ext uri="{FF2B5EF4-FFF2-40B4-BE49-F238E27FC236}">
                <a16:creationId xmlns:a16="http://schemas.microsoft.com/office/drawing/2014/main" id="{1F4552CC-1DBD-28DD-D9C5-67546DBAFA57}"/>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7805B9E7-96C9-4974-AA5B-FFD1BA0F46BA}"/>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5" name="Text 1">
            <a:extLst>
              <a:ext uri="{FF2B5EF4-FFF2-40B4-BE49-F238E27FC236}">
                <a16:creationId xmlns:a16="http://schemas.microsoft.com/office/drawing/2014/main" id="{A6D77714-91D0-FACB-7643-7C5269936098}"/>
              </a:ext>
            </a:extLst>
          </p:cNvPr>
          <p:cNvSpPr/>
          <p:nvPr/>
        </p:nvSpPr>
        <p:spPr>
          <a:xfrm>
            <a:off x="799805" y="941399"/>
            <a:ext cx="2516837" cy="246221"/>
          </a:xfrm>
          <a:prstGeom prst="rect">
            <a:avLst/>
          </a:prstGeom>
          <a:noFill/>
          <a:ln/>
        </p:spPr>
        <p:txBody>
          <a:bodyPr wrap="square" lIns="0" tIns="0" rIns="0" bIns="0" rtlCol="0" anchor="t">
            <a:spAutoFit/>
          </a:bodyPr>
          <a:lstStyle/>
          <a:p>
            <a:pPr algn="ctr" rtl="1"/>
            <a:r>
              <a:rPr lang="ar-KW" sz="1600" b="1" dirty="0">
                <a:solidFill>
                  <a:schemeClr val="bg1"/>
                </a:solidFill>
                <a:latin typeface="Sakkal Majalla" panose="02000000000000000000" pitchFamily="2" charset="-78"/>
                <a:ea typeface="Amiri Bold" pitchFamily="34" charset="-122"/>
                <a:cs typeface="mohammad bold art 1" pitchFamily="2" charset="-78"/>
              </a:rPr>
              <a:t>4. التسوية </a:t>
            </a:r>
            <a:r>
              <a:rPr lang="ar-KW" sz="1600" b="1" dirty="0" err="1">
                <a:solidFill>
                  <a:schemeClr val="bg1"/>
                </a:solidFill>
                <a:latin typeface="Sakkal Majalla" panose="02000000000000000000" pitchFamily="2" charset="-78"/>
                <a:ea typeface="Amiri Bold" pitchFamily="34" charset="-122"/>
                <a:cs typeface="mohammad bold art 1" pitchFamily="2" charset="-78"/>
              </a:rPr>
              <a:t>والتقاص</a:t>
            </a:r>
            <a:endParaRPr lang="ar-KW" sz="1600" b="1" dirty="0">
              <a:solidFill>
                <a:schemeClr val="bg1"/>
              </a:solidFill>
              <a:latin typeface="Sakkal Majalla" panose="02000000000000000000" pitchFamily="2" charset="-78"/>
              <a:ea typeface="Amiri Bold" pitchFamily="34" charset="-122"/>
              <a:cs typeface="mohammad bold art 1" pitchFamily="2" charset="-78"/>
            </a:endParaRPr>
          </a:p>
        </p:txBody>
      </p:sp>
      <p:pic>
        <p:nvPicPr>
          <p:cNvPr id="39" name="Picture 38">
            <a:extLst>
              <a:ext uri="{FF2B5EF4-FFF2-40B4-BE49-F238E27FC236}">
                <a16:creationId xmlns:a16="http://schemas.microsoft.com/office/drawing/2014/main" id="{DEE42A1B-DD7C-709F-53AE-AA6C817134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48261"/>
            <a:ext cx="12192000" cy="1017723"/>
          </a:xfrm>
          <a:prstGeom prst="rect">
            <a:avLst/>
          </a:prstGeom>
        </p:spPr>
      </p:pic>
      <p:sp>
        <p:nvSpPr>
          <p:cNvPr id="3" name="Text 2">
            <a:extLst>
              <a:ext uri="{FF2B5EF4-FFF2-40B4-BE49-F238E27FC236}">
                <a16:creationId xmlns:a16="http://schemas.microsoft.com/office/drawing/2014/main" id="{36DEBB4A-793D-7DC2-0C97-82BE607124FF}"/>
              </a:ext>
            </a:extLst>
          </p:cNvPr>
          <p:cNvSpPr/>
          <p:nvPr/>
        </p:nvSpPr>
        <p:spPr>
          <a:xfrm>
            <a:off x="2953657" y="1571493"/>
            <a:ext cx="6248399" cy="369332"/>
          </a:xfrm>
          <a:prstGeom prst="rect">
            <a:avLst/>
          </a:prstGeom>
          <a:noFill/>
          <a:ln/>
        </p:spPr>
        <p:txBody>
          <a:bodyPr wrap="square" lIns="0" tIns="0" rIns="0" bIns="0" rtlCol="0" anchor="t">
            <a:spAutoFit/>
          </a:bodyPr>
          <a:lstStyle/>
          <a:p>
            <a:pPr marL="0" indent="0" algn="ctr" rtl="1">
              <a:buNone/>
            </a:pPr>
            <a:r>
              <a:rPr lang="en-US" sz="2400" b="1" dirty="0">
                <a:solidFill>
                  <a:srgbClr val="AF882D"/>
                </a:solidFill>
                <a:latin typeface="Tajawal ExtraBold" pitchFamily="34" charset="0"/>
                <a:ea typeface="Tajawal ExtraBold" pitchFamily="34" charset="-122"/>
                <a:cs typeface="mohammad bold art 1" pitchFamily="2" charset="-78"/>
              </a:rPr>
              <a:t>الالتزامات المستمرة على صناديق المؤشرات المتداولة</a:t>
            </a:r>
          </a:p>
        </p:txBody>
      </p:sp>
      <p:sp>
        <p:nvSpPr>
          <p:cNvPr id="9" name="Shape 3">
            <a:extLst>
              <a:ext uri="{FF2B5EF4-FFF2-40B4-BE49-F238E27FC236}">
                <a16:creationId xmlns:a16="http://schemas.microsoft.com/office/drawing/2014/main" id="{61B2240E-CD3E-D387-0E47-3A8232C08998}"/>
              </a:ext>
            </a:extLst>
          </p:cNvPr>
          <p:cNvSpPr/>
          <p:nvPr/>
        </p:nvSpPr>
        <p:spPr>
          <a:xfrm>
            <a:off x="9267825" y="2018073"/>
            <a:ext cx="2143125" cy="3718322"/>
          </a:xfrm>
          <a:prstGeom prst="rect">
            <a:avLst/>
          </a:prstGeom>
          <a:solidFill>
            <a:srgbClr val="12377A"/>
          </a:solidFill>
          <a:ln/>
        </p:spPr>
        <p:txBody>
          <a:bodyPr/>
          <a:lstStyle/>
          <a:p>
            <a:endParaRPr lang="en-US" sz="1200">
              <a:cs typeface="mohammad bold art 1" pitchFamily="2" charset="-78"/>
            </a:endParaRPr>
          </a:p>
        </p:txBody>
      </p:sp>
      <p:sp>
        <p:nvSpPr>
          <p:cNvPr id="16" name="Shape 4">
            <a:extLst>
              <a:ext uri="{FF2B5EF4-FFF2-40B4-BE49-F238E27FC236}">
                <a16:creationId xmlns:a16="http://schemas.microsoft.com/office/drawing/2014/main" id="{5D885726-DAE5-70B0-7C7C-ABB498057F83}"/>
              </a:ext>
            </a:extLst>
          </p:cNvPr>
          <p:cNvSpPr/>
          <p:nvPr/>
        </p:nvSpPr>
        <p:spPr>
          <a:xfrm>
            <a:off x="11353800" y="2018073"/>
            <a:ext cx="57150" cy="3718322"/>
          </a:xfrm>
          <a:prstGeom prst="rect">
            <a:avLst/>
          </a:prstGeom>
          <a:solidFill>
            <a:srgbClr val="C49A45"/>
          </a:solidFill>
          <a:ln/>
        </p:spPr>
        <p:txBody>
          <a:bodyPr/>
          <a:lstStyle/>
          <a:p>
            <a:endParaRPr lang="en-US" sz="1200">
              <a:cs typeface="mohammad bold art 1" pitchFamily="2" charset="-78"/>
            </a:endParaRPr>
          </a:p>
        </p:txBody>
      </p:sp>
      <p:pic>
        <p:nvPicPr>
          <p:cNvPr id="18" name="Image 2" descr="preencoded.png">
            <a:extLst>
              <a:ext uri="{FF2B5EF4-FFF2-40B4-BE49-F238E27FC236}">
                <a16:creationId xmlns:a16="http://schemas.microsoft.com/office/drawing/2014/main" id="{72C4E077-2385-3011-75B1-D5CC34D87B28}"/>
              </a:ext>
            </a:extLst>
          </p:cNvPr>
          <p:cNvPicPr>
            <a:picLocks noChangeAspect="1"/>
          </p:cNvPicPr>
          <p:nvPr/>
        </p:nvPicPr>
        <p:blipFill>
          <a:blip r:embed="rId8"/>
          <a:stretch>
            <a:fillRect/>
          </a:stretch>
        </p:blipFill>
        <p:spPr>
          <a:xfrm>
            <a:off x="9803606" y="3085115"/>
            <a:ext cx="1071563" cy="994209"/>
          </a:xfrm>
          <a:prstGeom prst="rect">
            <a:avLst/>
          </a:prstGeom>
        </p:spPr>
      </p:pic>
      <p:sp>
        <p:nvSpPr>
          <p:cNvPr id="19" name="Text 5">
            <a:extLst>
              <a:ext uri="{FF2B5EF4-FFF2-40B4-BE49-F238E27FC236}">
                <a16:creationId xmlns:a16="http://schemas.microsoft.com/office/drawing/2014/main" id="{97E1C673-BFAF-E6DD-B5CC-7830952AE38E}"/>
              </a:ext>
            </a:extLst>
          </p:cNvPr>
          <p:cNvSpPr/>
          <p:nvPr/>
        </p:nvSpPr>
        <p:spPr>
          <a:xfrm>
            <a:off x="9374981" y="4186481"/>
            <a:ext cx="1928813" cy="192040"/>
          </a:xfrm>
          <a:prstGeom prst="rect">
            <a:avLst/>
          </a:prstGeom>
          <a:noFill/>
          <a:ln/>
        </p:spPr>
        <p:txBody>
          <a:bodyPr wrap="square" lIns="0" tIns="0" rIns="0" bIns="0" rtlCol="0" anchor="t">
            <a:spAutoFit/>
          </a:bodyPr>
          <a:lstStyle/>
          <a:p>
            <a:pPr marL="0" indent="0" algn="ctr">
              <a:lnSpc>
                <a:spcPct val="104000"/>
              </a:lnSpc>
              <a:buNone/>
            </a:pPr>
            <a:r>
              <a:rPr lang="ar-KW" sz="1200" b="1" dirty="0">
                <a:solidFill>
                  <a:srgbClr val="C49A45"/>
                </a:solidFill>
                <a:latin typeface="Tajawal ExtraBold" pitchFamily="34" charset="0"/>
                <a:ea typeface="Tajawal ExtraBold" pitchFamily="34" charset="-122"/>
                <a:cs typeface="mohammad bold art 1" pitchFamily="2" charset="-78"/>
              </a:rPr>
              <a:t>كتاب </a:t>
            </a:r>
            <a:r>
              <a:rPr lang="en-US" sz="1200" b="1" dirty="0">
                <a:solidFill>
                  <a:srgbClr val="C49A45"/>
                </a:solidFill>
                <a:latin typeface="Tajawal ExtraBold" pitchFamily="34" charset="0"/>
                <a:ea typeface="Tajawal ExtraBold" pitchFamily="34" charset="-122"/>
                <a:cs typeface="mohammad bold art 1" pitchFamily="2" charset="-78"/>
              </a:rPr>
              <a:t>قواعد البورصة</a:t>
            </a:r>
            <a:endParaRPr lang="en-US" sz="1200" dirty="0">
              <a:cs typeface="mohammad bold art 1" pitchFamily="2" charset="-78"/>
            </a:endParaRPr>
          </a:p>
        </p:txBody>
      </p:sp>
      <p:sp>
        <p:nvSpPr>
          <p:cNvPr id="20" name="Shape 6">
            <a:extLst>
              <a:ext uri="{FF2B5EF4-FFF2-40B4-BE49-F238E27FC236}">
                <a16:creationId xmlns:a16="http://schemas.microsoft.com/office/drawing/2014/main" id="{C528BB55-FD9F-83D3-06FA-72FD280E9374}"/>
              </a:ext>
            </a:extLst>
          </p:cNvPr>
          <p:cNvSpPr/>
          <p:nvPr/>
        </p:nvSpPr>
        <p:spPr>
          <a:xfrm>
            <a:off x="1171049" y="2155091"/>
            <a:ext cx="7936041" cy="629846"/>
          </a:xfrm>
          <a:prstGeom prst="rect">
            <a:avLst/>
          </a:prstGeom>
          <a:solidFill>
            <a:srgbClr val="FFFFFF"/>
          </a:solidFill>
          <a:ln>
            <a:solidFill>
              <a:schemeClr val="tx2">
                <a:lumMod val="25000"/>
                <a:lumOff val="75000"/>
              </a:schemeClr>
            </a:solidFill>
          </a:ln>
        </p:spPr>
        <p:txBody>
          <a:bodyPr/>
          <a:lstStyle/>
          <a:p>
            <a:pPr algn="r" rtl="1"/>
            <a:endParaRPr lang="en-US"/>
          </a:p>
        </p:txBody>
      </p:sp>
      <p:sp>
        <p:nvSpPr>
          <p:cNvPr id="24" name="Shape 9">
            <a:extLst>
              <a:ext uri="{FF2B5EF4-FFF2-40B4-BE49-F238E27FC236}">
                <a16:creationId xmlns:a16="http://schemas.microsoft.com/office/drawing/2014/main" id="{289CAB7A-D305-6329-7780-808848469186}"/>
              </a:ext>
            </a:extLst>
          </p:cNvPr>
          <p:cNvSpPr/>
          <p:nvPr/>
        </p:nvSpPr>
        <p:spPr>
          <a:xfrm>
            <a:off x="1171049" y="2763704"/>
            <a:ext cx="7936041" cy="608615"/>
          </a:xfrm>
          <a:prstGeom prst="rect">
            <a:avLst/>
          </a:prstGeom>
          <a:solidFill>
            <a:srgbClr val="F1F5FB"/>
          </a:solidFill>
          <a:ln>
            <a:solidFill>
              <a:schemeClr val="tx2">
                <a:lumMod val="25000"/>
                <a:lumOff val="75000"/>
              </a:schemeClr>
            </a:solidFill>
          </a:ln>
        </p:spPr>
        <p:txBody>
          <a:bodyPr/>
          <a:lstStyle/>
          <a:p>
            <a:pPr algn="r" rtl="1"/>
            <a:endParaRPr lang="en-US" dirty="0"/>
          </a:p>
        </p:txBody>
      </p:sp>
      <p:sp>
        <p:nvSpPr>
          <p:cNvPr id="26" name="Text 11">
            <a:extLst>
              <a:ext uri="{FF2B5EF4-FFF2-40B4-BE49-F238E27FC236}">
                <a16:creationId xmlns:a16="http://schemas.microsoft.com/office/drawing/2014/main" id="{D2249703-09ED-555E-B4D3-95F989A055EC}"/>
              </a:ext>
            </a:extLst>
          </p:cNvPr>
          <p:cNvSpPr/>
          <p:nvPr/>
        </p:nvSpPr>
        <p:spPr>
          <a:xfrm>
            <a:off x="1358735" y="2949977"/>
            <a:ext cx="7230958" cy="192040"/>
          </a:xfrm>
          <a:prstGeom prst="rect">
            <a:avLst/>
          </a:prstGeom>
          <a:noFill/>
          <a:ln/>
        </p:spPr>
        <p:txBody>
          <a:bodyPr wrap="square" lIns="0" tIns="0" rIns="0" bIns="0" rtlCol="0" anchor="t">
            <a:spAutoFit/>
          </a:bodyPr>
          <a:lstStyle/>
          <a:p>
            <a:pPr algn="r" rtl="1">
              <a:lnSpc>
                <a:spcPct val="104000"/>
              </a:lnSpc>
            </a:pPr>
            <a:r>
              <a:rPr lang="en-US" sz="1200" b="1" dirty="0">
                <a:solidFill>
                  <a:srgbClr val="12377A"/>
                </a:solidFill>
                <a:latin typeface="Sakkal Majalla" panose="02000000000000000000" pitchFamily="2" charset="-78"/>
                <a:ea typeface="Tajawal ExtraBold" pitchFamily="34" charset="-122"/>
                <a:cs typeface="mohammad bold art 1" pitchFamily="2" charset="-78"/>
              </a:rPr>
              <a:t>التقييم اليومي : (NAV)</a:t>
            </a:r>
            <a:r>
              <a:rPr lang="ar-KW" sz="1200" b="1" dirty="0">
                <a:solidFill>
                  <a:srgbClr val="12377A"/>
                </a:solidFill>
                <a:latin typeface="Sakkal Majalla" panose="02000000000000000000" pitchFamily="2" charset="-78"/>
                <a:ea typeface="Tajawal ExtraBold" pitchFamily="34" charset="-122"/>
                <a:cs typeface="mohammad bold art 1" pitchFamily="2" charset="-78"/>
              </a:rPr>
              <a:t> </a:t>
            </a:r>
            <a:r>
              <a:rPr lang="en-US" sz="1200" dirty="0">
                <a:solidFill>
                  <a:srgbClr val="444444"/>
                </a:solidFill>
                <a:latin typeface="Sakkal Majalla" panose="02000000000000000000" pitchFamily="2" charset="-78"/>
                <a:ea typeface="Tajawal" pitchFamily="34" charset="-122"/>
                <a:cs typeface="mohammad bold art 1" pitchFamily="2" charset="-78"/>
              </a:rPr>
              <a:t> تقويم أصول الصندوق ونشر صافي قيمة الأصول </a:t>
            </a:r>
            <a:r>
              <a:rPr lang="ar-SA" sz="1200" dirty="0">
                <a:latin typeface="Cairo" pitchFamily="34" charset="0"/>
                <a:ea typeface="Cairo" pitchFamily="34" charset="-122"/>
                <a:cs typeface="mohammad bold art 1" pitchFamily="2" charset="-78"/>
              </a:rPr>
              <a:t>في موعد أقصاه </a:t>
            </a:r>
            <a:r>
              <a:rPr lang="ar-KW" sz="1200" dirty="0">
                <a:latin typeface="Cairo" pitchFamily="34" charset="0"/>
                <a:ea typeface="Cairo" pitchFamily="34" charset="-122"/>
                <a:cs typeface="mohammad bold art 1" pitchFamily="2" charset="-78"/>
              </a:rPr>
              <a:t>15 </a:t>
            </a:r>
            <a:r>
              <a:rPr lang="ar-SA" sz="1200" dirty="0">
                <a:latin typeface="Cairo" pitchFamily="34" charset="0"/>
                <a:ea typeface="Cairo" pitchFamily="34" charset="-122"/>
                <a:cs typeface="mohammad bold art 1" pitchFamily="2" charset="-78"/>
              </a:rPr>
              <a:t>دقيقة </a:t>
            </a:r>
            <a:r>
              <a:rPr lang="en-US" sz="1200" dirty="0">
                <a:solidFill>
                  <a:srgbClr val="444444"/>
                </a:solidFill>
                <a:latin typeface="Sakkal Majalla" panose="02000000000000000000" pitchFamily="2" charset="-78"/>
                <a:ea typeface="Tajawal" pitchFamily="34" charset="-122"/>
                <a:cs typeface="mohammad bold art 1" pitchFamily="2" charset="-78"/>
              </a:rPr>
              <a:t>قبل جلسة التداول التالية</a:t>
            </a:r>
            <a:r>
              <a:rPr lang="ar-KW" sz="1200" dirty="0">
                <a:solidFill>
                  <a:srgbClr val="444444"/>
                </a:solidFill>
                <a:latin typeface="Sakkal Majalla" panose="02000000000000000000" pitchFamily="2" charset="-78"/>
                <a:ea typeface="Tajawal" pitchFamily="34" charset="-122"/>
                <a:cs typeface="mohammad bold art 1" pitchFamily="2" charset="-78"/>
              </a:rPr>
              <a:t>.</a:t>
            </a:r>
            <a:endParaRPr lang="en-US" sz="1200" dirty="0">
              <a:latin typeface="Sakkal Majalla" panose="02000000000000000000" pitchFamily="2" charset="-78"/>
              <a:cs typeface="mohammad bold art 1" pitchFamily="2" charset="-78"/>
            </a:endParaRPr>
          </a:p>
        </p:txBody>
      </p:sp>
      <p:sp>
        <p:nvSpPr>
          <p:cNvPr id="28" name="Shape 12">
            <a:extLst>
              <a:ext uri="{FF2B5EF4-FFF2-40B4-BE49-F238E27FC236}">
                <a16:creationId xmlns:a16="http://schemas.microsoft.com/office/drawing/2014/main" id="{43820716-CE04-DDFD-DED7-B8D94A7A74A0}"/>
              </a:ext>
            </a:extLst>
          </p:cNvPr>
          <p:cNvSpPr/>
          <p:nvPr/>
        </p:nvSpPr>
        <p:spPr>
          <a:xfrm>
            <a:off x="1171049" y="3372319"/>
            <a:ext cx="7936042" cy="607098"/>
          </a:xfrm>
          <a:prstGeom prst="rect">
            <a:avLst/>
          </a:prstGeom>
          <a:solidFill>
            <a:srgbClr val="FFFFFF"/>
          </a:solidFill>
          <a:ln>
            <a:solidFill>
              <a:schemeClr val="tx2">
                <a:lumMod val="25000"/>
                <a:lumOff val="75000"/>
              </a:schemeClr>
            </a:solidFill>
          </a:ln>
        </p:spPr>
        <p:txBody>
          <a:bodyPr/>
          <a:lstStyle/>
          <a:p>
            <a:pPr algn="r" rtl="1"/>
            <a:endParaRPr lang="en-US"/>
          </a:p>
        </p:txBody>
      </p:sp>
      <p:sp>
        <p:nvSpPr>
          <p:cNvPr id="29" name="Text 14">
            <a:extLst>
              <a:ext uri="{FF2B5EF4-FFF2-40B4-BE49-F238E27FC236}">
                <a16:creationId xmlns:a16="http://schemas.microsoft.com/office/drawing/2014/main" id="{D16B67E0-5C59-72FE-555D-78791115B909}"/>
              </a:ext>
            </a:extLst>
          </p:cNvPr>
          <p:cNvSpPr/>
          <p:nvPr/>
        </p:nvSpPr>
        <p:spPr>
          <a:xfrm>
            <a:off x="3954593" y="3551491"/>
            <a:ext cx="4637488" cy="192040"/>
          </a:xfrm>
          <a:prstGeom prst="rect">
            <a:avLst/>
          </a:prstGeom>
          <a:noFill/>
          <a:ln/>
        </p:spPr>
        <p:txBody>
          <a:bodyPr wrap="none" lIns="0" tIns="0" rIns="0" bIns="0" rtlCol="0" anchor="t">
            <a:spAutoFit/>
          </a:bodyPr>
          <a:lstStyle/>
          <a:p>
            <a:pPr marL="0" indent="0" algn="r" rtl="1">
              <a:lnSpc>
                <a:spcPct val="104000"/>
              </a:lnSpc>
              <a:buNone/>
            </a:pPr>
            <a:r>
              <a:rPr lang="en-US" sz="1200" b="1" dirty="0">
                <a:solidFill>
                  <a:srgbClr val="12377A"/>
                </a:solidFill>
                <a:latin typeface="Sakkal Majalla" panose="02000000000000000000" pitchFamily="2" charset="-78"/>
                <a:ea typeface="Tajawal ExtraBold" pitchFamily="34" charset="-122"/>
                <a:cs typeface="mohammad bold art 1" pitchFamily="2" charset="-78"/>
              </a:rPr>
              <a:t>الإفصاح عن المكونات:</a:t>
            </a:r>
            <a:r>
              <a:rPr lang="en-US" sz="1200" dirty="0">
                <a:solidFill>
                  <a:srgbClr val="444444"/>
                </a:solidFill>
                <a:latin typeface="Sakkal Majalla" panose="02000000000000000000" pitchFamily="2" charset="-78"/>
                <a:ea typeface="Tajawal" pitchFamily="34" charset="-122"/>
                <a:cs typeface="mohammad bold art 1" pitchFamily="2" charset="-78"/>
              </a:rPr>
              <a:t> الإفصاح اليومي عن مكونات سلة الصندوق وأوزانها للجمهور</a:t>
            </a:r>
            <a:r>
              <a:rPr lang="ar-KW" sz="1200" dirty="0">
                <a:solidFill>
                  <a:srgbClr val="444444"/>
                </a:solidFill>
                <a:latin typeface="Sakkal Majalla" panose="02000000000000000000" pitchFamily="2" charset="-78"/>
                <a:ea typeface="Tajawal" pitchFamily="34" charset="-122"/>
                <a:cs typeface="mohammad bold art 1" pitchFamily="2" charset="-78"/>
              </a:rPr>
              <a:t>.</a:t>
            </a:r>
            <a:endParaRPr lang="en-US" sz="1200" dirty="0">
              <a:latin typeface="Sakkal Majalla" panose="02000000000000000000" pitchFamily="2" charset="-78"/>
              <a:cs typeface="mohammad bold art 1" pitchFamily="2" charset="-78"/>
            </a:endParaRPr>
          </a:p>
        </p:txBody>
      </p:sp>
      <p:sp>
        <p:nvSpPr>
          <p:cNvPr id="30" name="Shape 15">
            <a:extLst>
              <a:ext uri="{FF2B5EF4-FFF2-40B4-BE49-F238E27FC236}">
                <a16:creationId xmlns:a16="http://schemas.microsoft.com/office/drawing/2014/main" id="{25C2FDA9-E670-D66C-27FB-BDDDA635D6D6}"/>
              </a:ext>
            </a:extLst>
          </p:cNvPr>
          <p:cNvSpPr/>
          <p:nvPr/>
        </p:nvSpPr>
        <p:spPr>
          <a:xfrm>
            <a:off x="1171049" y="3972752"/>
            <a:ext cx="7940652" cy="540635"/>
          </a:xfrm>
          <a:prstGeom prst="rect">
            <a:avLst/>
          </a:prstGeom>
          <a:solidFill>
            <a:srgbClr val="F1F5FB"/>
          </a:solidFill>
          <a:ln>
            <a:solidFill>
              <a:schemeClr val="tx2">
                <a:lumMod val="25000"/>
                <a:lumOff val="75000"/>
              </a:schemeClr>
            </a:solidFill>
          </a:ln>
        </p:spPr>
        <p:txBody>
          <a:bodyPr/>
          <a:lstStyle/>
          <a:p>
            <a:pPr algn="r" rtl="1"/>
            <a:endParaRPr lang="en-US" sz="1200">
              <a:latin typeface="Sakkal Majalla" panose="02000000000000000000" pitchFamily="2" charset="-78"/>
              <a:cs typeface="mohammad bold art 1" pitchFamily="2" charset="-78"/>
            </a:endParaRPr>
          </a:p>
        </p:txBody>
      </p:sp>
      <p:pic>
        <p:nvPicPr>
          <p:cNvPr id="31" name="Image 6" descr="preencoded.png">
            <a:extLst>
              <a:ext uri="{FF2B5EF4-FFF2-40B4-BE49-F238E27FC236}">
                <a16:creationId xmlns:a16="http://schemas.microsoft.com/office/drawing/2014/main" id="{CF2C5EDC-73BE-D937-69CF-4162872B430E}"/>
              </a:ext>
            </a:extLst>
          </p:cNvPr>
          <p:cNvPicPr>
            <a:picLocks noChangeAspect="1"/>
          </p:cNvPicPr>
          <p:nvPr/>
        </p:nvPicPr>
        <p:blipFill>
          <a:blip r:embed="rId9"/>
          <a:stretch>
            <a:fillRect/>
          </a:stretch>
        </p:blipFill>
        <p:spPr>
          <a:xfrm>
            <a:off x="8718778" y="4041429"/>
            <a:ext cx="327076" cy="327076"/>
          </a:xfrm>
          <a:prstGeom prst="rect">
            <a:avLst/>
          </a:prstGeom>
        </p:spPr>
      </p:pic>
      <p:sp>
        <p:nvSpPr>
          <p:cNvPr id="32" name="Text 17">
            <a:extLst>
              <a:ext uri="{FF2B5EF4-FFF2-40B4-BE49-F238E27FC236}">
                <a16:creationId xmlns:a16="http://schemas.microsoft.com/office/drawing/2014/main" id="{DC45F25B-E61A-7B74-9CE7-4B36D4CF758C}"/>
              </a:ext>
            </a:extLst>
          </p:cNvPr>
          <p:cNvSpPr/>
          <p:nvPr/>
        </p:nvSpPr>
        <p:spPr>
          <a:xfrm>
            <a:off x="4506026" y="4109844"/>
            <a:ext cx="4018729" cy="192040"/>
          </a:xfrm>
          <a:prstGeom prst="rect">
            <a:avLst/>
          </a:prstGeom>
          <a:noFill/>
          <a:ln/>
        </p:spPr>
        <p:txBody>
          <a:bodyPr wrap="none" lIns="0" tIns="0" rIns="0" bIns="0" rtlCol="0" anchor="t">
            <a:spAutoFit/>
          </a:bodyPr>
          <a:lstStyle/>
          <a:p>
            <a:pPr marL="0" indent="0" algn="r" rtl="1">
              <a:lnSpc>
                <a:spcPct val="104000"/>
              </a:lnSpc>
              <a:buNone/>
            </a:pPr>
            <a:r>
              <a:rPr lang="en-US" sz="1200" b="1" dirty="0">
                <a:solidFill>
                  <a:srgbClr val="12377A"/>
                </a:solidFill>
                <a:latin typeface="Sakkal Majalla" panose="02000000000000000000" pitchFamily="2" charset="-78"/>
                <a:ea typeface="Tajawal ExtraBold" pitchFamily="34" charset="-122"/>
                <a:cs typeface="mohammad bold art 1" pitchFamily="2" charset="-78"/>
              </a:rPr>
              <a:t>توفير السيولة:</a:t>
            </a:r>
            <a:r>
              <a:rPr lang="en-US" sz="1200" dirty="0">
                <a:solidFill>
                  <a:srgbClr val="444444"/>
                </a:solidFill>
                <a:latin typeface="Sakkal Majalla" panose="02000000000000000000" pitchFamily="2" charset="-78"/>
                <a:ea typeface="Tajawal" pitchFamily="34" charset="-122"/>
                <a:cs typeface="mohammad bold art 1" pitchFamily="2" charset="-78"/>
              </a:rPr>
              <a:t> الالتزام بتوفير السيولة من خلال تعيين صانع سوق مسجل</a:t>
            </a:r>
            <a:r>
              <a:rPr lang="ar-KW" sz="1200" dirty="0">
                <a:solidFill>
                  <a:srgbClr val="444444"/>
                </a:solidFill>
                <a:latin typeface="Sakkal Majalla" panose="02000000000000000000" pitchFamily="2" charset="-78"/>
                <a:ea typeface="Tajawal" pitchFamily="34" charset="-122"/>
                <a:cs typeface="mohammad bold art 1" pitchFamily="2" charset="-78"/>
              </a:rPr>
              <a:t>.</a:t>
            </a:r>
            <a:endParaRPr lang="en-US" sz="1200" dirty="0">
              <a:latin typeface="Sakkal Majalla" panose="02000000000000000000" pitchFamily="2" charset="-78"/>
              <a:cs typeface="mohammad bold art 1" pitchFamily="2" charset="-78"/>
            </a:endParaRPr>
          </a:p>
        </p:txBody>
      </p:sp>
      <p:sp>
        <p:nvSpPr>
          <p:cNvPr id="33" name="Shape 18">
            <a:extLst>
              <a:ext uri="{FF2B5EF4-FFF2-40B4-BE49-F238E27FC236}">
                <a16:creationId xmlns:a16="http://schemas.microsoft.com/office/drawing/2014/main" id="{0901BE72-AB38-83C3-73A0-144AC15FD3FC}"/>
              </a:ext>
            </a:extLst>
          </p:cNvPr>
          <p:cNvSpPr/>
          <p:nvPr/>
        </p:nvSpPr>
        <p:spPr>
          <a:xfrm>
            <a:off x="1169207" y="4521820"/>
            <a:ext cx="7940652" cy="565119"/>
          </a:xfrm>
          <a:prstGeom prst="rect">
            <a:avLst/>
          </a:prstGeom>
          <a:solidFill>
            <a:srgbClr val="FFFFFF"/>
          </a:solidFill>
          <a:ln>
            <a:solidFill>
              <a:schemeClr val="tx2">
                <a:lumMod val="25000"/>
                <a:lumOff val="75000"/>
              </a:schemeClr>
            </a:solidFill>
          </a:ln>
        </p:spPr>
        <p:txBody>
          <a:bodyPr/>
          <a:lstStyle/>
          <a:p>
            <a:pPr algn="r" rtl="1"/>
            <a:endParaRPr lang="en-US" sz="1200">
              <a:latin typeface="Sakkal Majalla" panose="02000000000000000000" pitchFamily="2" charset="-78"/>
              <a:cs typeface="mohammad bold art 1" pitchFamily="2" charset="-78"/>
            </a:endParaRPr>
          </a:p>
        </p:txBody>
      </p:sp>
      <p:sp>
        <p:nvSpPr>
          <p:cNvPr id="35" name="Text 20">
            <a:extLst>
              <a:ext uri="{FF2B5EF4-FFF2-40B4-BE49-F238E27FC236}">
                <a16:creationId xmlns:a16="http://schemas.microsoft.com/office/drawing/2014/main" id="{8099E973-F4C1-095D-6A40-FD737501F887}"/>
              </a:ext>
            </a:extLst>
          </p:cNvPr>
          <p:cNvSpPr/>
          <p:nvPr/>
        </p:nvSpPr>
        <p:spPr>
          <a:xfrm>
            <a:off x="4422855" y="4641016"/>
            <a:ext cx="4151778" cy="192040"/>
          </a:xfrm>
          <a:prstGeom prst="rect">
            <a:avLst/>
          </a:prstGeom>
          <a:noFill/>
          <a:ln/>
        </p:spPr>
        <p:txBody>
          <a:bodyPr wrap="none" lIns="0" tIns="0" rIns="0" bIns="0" rtlCol="0" anchor="t">
            <a:spAutoFit/>
          </a:bodyPr>
          <a:lstStyle/>
          <a:p>
            <a:pPr marL="0" indent="0" algn="r" rtl="1">
              <a:lnSpc>
                <a:spcPct val="104000"/>
              </a:lnSpc>
              <a:buNone/>
            </a:pPr>
            <a:r>
              <a:rPr lang="en-US" sz="1200" b="1" dirty="0">
                <a:solidFill>
                  <a:srgbClr val="12377A"/>
                </a:solidFill>
                <a:latin typeface="Sakkal Majalla" panose="02000000000000000000" pitchFamily="2" charset="-78"/>
                <a:ea typeface="Tajawal ExtraBold" pitchFamily="34" charset="-122"/>
                <a:cs typeface="mohammad bold art 1" pitchFamily="2" charset="-78"/>
              </a:rPr>
              <a:t>الأحداث الجوهرية:</a:t>
            </a:r>
            <a:r>
              <a:rPr lang="en-US" sz="1200" dirty="0">
                <a:solidFill>
                  <a:srgbClr val="444444"/>
                </a:solidFill>
                <a:latin typeface="Sakkal Majalla" panose="02000000000000000000" pitchFamily="2" charset="-78"/>
                <a:ea typeface="Tajawal" pitchFamily="34" charset="-122"/>
                <a:cs typeface="mohammad bold art 1" pitchFamily="2" charset="-78"/>
              </a:rPr>
              <a:t> إخطار البورصة فوراً بأي أحداث قد تؤثر على الصندوق</a:t>
            </a:r>
            <a:r>
              <a:rPr lang="ar-KW" sz="1200" dirty="0">
                <a:solidFill>
                  <a:srgbClr val="444444"/>
                </a:solidFill>
                <a:latin typeface="Sakkal Majalla" panose="02000000000000000000" pitchFamily="2" charset="-78"/>
                <a:ea typeface="Tajawal" pitchFamily="34" charset="-122"/>
                <a:cs typeface="mohammad bold art 1" pitchFamily="2" charset="-78"/>
              </a:rPr>
              <a:t>.</a:t>
            </a:r>
            <a:endParaRPr lang="en-US" sz="1200" dirty="0">
              <a:latin typeface="Sakkal Majalla" panose="02000000000000000000" pitchFamily="2" charset="-78"/>
              <a:cs typeface="mohammad bold art 1" pitchFamily="2" charset="-78"/>
            </a:endParaRPr>
          </a:p>
        </p:txBody>
      </p:sp>
      <p:sp>
        <p:nvSpPr>
          <p:cNvPr id="36" name="Shape 21">
            <a:extLst>
              <a:ext uri="{FF2B5EF4-FFF2-40B4-BE49-F238E27FC236}">
                <a16:creationId xmlns:a16="http://schemas.microsoft.com/office/drawing/2014/main" id="{FF96691E-6666-4EF5-BB7C-6FAFD432AFC9}"/>
              </a:ext>
            </a:extLst>
          </p:cNvPr>
          <p:cNvSpPr/>
          <p:nvPr/>
        </p:nvSpPr>
        <p:spPr>
          <a:xfrm>
            <a:off x="1166437" y="5084459"/>
            <a:ext cx="7940653" cy="551464"/>
          </a:xfrm>
          <a:prstGeom prst="rect">
            <a:avLst/>
          </a:prstGeom>
          <a:solidFill>
            <a:srgbClr val="F1F5FB"/>
          </a:solidFill>
          <a:ln>
            <a:solidFill>
              <a:schemeClr val="tx2">
                <a:lumMod val="25000"/>
                <a:lumOff val="75000"/>
              </a:schemeClr>
            </a:solidFill>
          </a:ln>
        </p:spPr>
        <p:txBody>
          <a:bodyPr/>
          <a:lstStyle/>
          <a:p>
            <a:pPr algn="r" rtl="1"/>
            <a:endParaRPr lang="en-US"/>
          </a:p>
        </p:txBody>
      </p:sp>
      <p:sp>
        <p:nvSpPr>
          <p:cNvPr id="40" name="Text 23">
            <a:extLst>
              <a:ext uri="{FF2B5EF4-FFF2-40B4-BE49-F238E27FC236}">
                <a16:creationId xmlns:a16="http://schemas.microsoft.com/office/drawing/2014/main" id="{2D9DB7A4-D263-A4A8-3761-5D23A7FD8232}"/>
              </a:ext>
            </a:extLst>
          </p:cNvPr>
          <p:cNvSpPr/>
          <p:nvPr/>
        </p:nvSpPr>
        <p:spPr>
          <a:xfrm>
            <a:off x="1286925" y="5177112"/>
            <a:ext cx="7299834" cy="384080"/>
          </a:xfrm>
          <a:prstGeom prst="rect">
            <a:avLst/>
          </a:prstGeom>
          <a:noFill/>
          <a:ln/>
        </p:spPr>
        <p:txBody>
          <a:bodyPr wrap="square" lIns="0" tIns="0" rIns="0" bIns="0" rtlCol="0" anchor="t">
            <a:spAutoFit/>
          </a:bodyPr>
          <a:lstStyle/>
          <a:p>
            <a:pPr marL="0" indent="0" algn="r" rtl="1">
              <a:lnSpc>
                <a:spcPct val="104000"/>
              </a:lnSpc>
              <a:buNone/>
            </a:pPr>
            <a:r>
              <a:rPr lang="en-US" sz="1200" b="1" dirty="0">
                <a:solidFill>
                  <a:srgbClr val="12377A"/>
                </a:solidFill>
                <a:latin typeface="Sakkal Majalla" panose="02000000000000000000" pitchFamily="2" charset="-78"/>
                <a:ea typeface="Tajawal ExtraBold" pitchFamily="34" charset="-122"/>
                <a:cs typeface="mohammad bold art 1" pitchFamily="2" charset="-78"/>
              </a:rPr>
              <a:t>متطلبات الإفصاح العامة:</a:t>
            </a:r>
            <a:r>
              <a:rPr lang="en-US" sz="1200" dirty="0">
                <a:solidFill>
                  <a:srgbClr val="444444"/>
                </a:solidFill>
                <a:latin typeface="Sakkal Majalla" panose="02000000000000000000" pitchFamily="2" charset="-78"/>
                <a:ea typeface="Tajawal" pitchFamily="34" charset="-122"/>
                <a:cs typeface="mohammad bold art 1" pitchFamily="2" charset="-78"/>
              </a:rPr>
              <a:t> الالتزام بمتطلبات الإفصاح للصناديق المذكورة في الكتاب العاشر والثاني عشر والثالث عشر </a:t>
            </a:r>
            <a:r>
              <a:rPr lang="ar-KW" sz="1200" dirty="0">
                <a:solidFill>
                  <a:srgbClr val="444444"/>
                </a:solidFill>
                <a:latin typeface="Sakkal Majalla" panose="02000000000000000000" pitchFamily="2" charset="-78"/>
                <a:ea typeface="Tajawal" pitchFamily="34" charset="-122"/>
                <a:cs typeface="mohammad bold art 1" pitchFamily="2" charset="-78"/>
              </a:rPr>
              <a:t>من لائحة هيئة أسواق المال.</a:t>
            </a:r>
            <a:endParaRPr lang="en-US" sz="1200" dirty="0">
              <a:latin typeface="Sakkal Majalla" panose="02000000000000000000" pitchFamily="2" charset="-78"/>
              <a:cs typeface="mohammad bold art 1" pitchFamily="2" charset="-78"/>
            </a:endParaRPr>
          </a:p>
        </p:txBody>
      </p:sp>
      <p:sp>
        <p:nvSpPr>
          <p:cNvPr id="42" name="Text 8">
            <a:extLst>
              <a:ext uri="{FF2B5EF4-FFF2-40B4-BE49-F238E27FC236}">
                <a16:creationId xmlns:a16="http://schemas.microsoft.com/office/drawing/2014/main" id="{8B9D5B72-AF2B-CF6E-1033-FDAF8144909B}"/>
              </a:ext>
            </a:extLst>
          </p:cNvPr>
          <p:cNvSpPr/>
          <p:nvPr/>
        </p:nvSpPr>
        <p:spPr>
          <a:xfrm>
            <a:off x="2802483" y="2340159"/>
            <a:ext cx="5772150" cy="192040"/>
          </a:xfrm>
          <a:prstGeom prst="rect">
            <a:avLst/>
          </a:prstGeom>
          <a:noFill/>
          <a:ln/>
        </p:spPr>
        <p:txBody>
          <a:bodyPr wrap="square" lIns="0" tIns="0" rIns="0" bIns="0" rtlCol="0" anchor="t">
            <a:spAutoFit/>
          </a:bodyPr>
          <a:lstStyle/>
          <a:p>
            <a:pPr marL="0" indent="0" algn="r" rtl="1">
              <a:lnSpc>
                <a:spcPct val="104000"/>
              </a:lnSpc>
              <a:buNone/>
            </a:pPr>
            <a:r>
              <a:rPr lang="en-US" sz="1200" b="1" dirty="0">
                <a:solidFill>
                  <a:srgbClr val="12377A"/>
                </a:solidFill>
                <a:latin typeface="Sakkal Majalla" panose="02000000000000000000" pitchFamily="2" charset="-78"/>
                <a:ea typeface="Tajawal ExtraBold" pitchFamily="34" charset="-122"/>
                <a:cs typeface="mohammad bold art 1" pitchFamily="2" charset="-78"/>
              </a:rPr>
              <a:t>نشر القيمة الاسترشادية (iNAV):</a:t>
            </a:r>
            <a:r>
              <a:rPr lang="en-US" sz="1200" dirty="0">
                <a:solidFill>
                  <a:srgbClr val="444444"/>
                </a:solidFill>
                <a:latin typeface="Sakkal Majalla" panose="02000000000000000000" pitchFamily="2" charset="-78"/>
                <a:ea typeface="Tajawal" pitchFamily="34" charset="-122"/>
                <a:cs typeface="mohammad bold art 1" pitchFamily="2" charset="-78"/>
              </a:rPr>
              <a:t> احتساب ونشر القيمة الاسترشادية للوحدة كل </a:t>
            </a:r>
            <a:r>
              <a:rPr lang="ar-KW" sz="1200" dirty="0">
                <a:solidFill>
                  <a:srgbClr val="444444"/>
                </a:solidFill>
                <a:latin typeface="Sakkal Majalla" panose="02000000000000000000" pitchFamily="2" charset="-78"/>
                <a:ea typeface="Tajawal" pitchFamily="34" charset="-122"/>
                <a:cs typeface="mohammad bold art 1" pitchFamily="2" charset="-78"/>
              </a:rPr>
              <a:t>15</a:t>
            </a:r>
            <a:r>
              <a:rPr lang="en-US" sz="1200" dirty="0">
                <a:solidFill>
                  <a:srgbClr val="444444"/>
                </a:solidFill>
                <a:latin typeface="Sakkal Majalla" panose="02000000000000000000" pitchFamily="2" charset="-78"/>
                <a:ea typeface="Tajawal" pitchFamily="34" charset="-122"/>
                <a:cs typeface="mohammad bold art 1" pitchFamily="2" charset="-78"/>
              </a:rPr>
              <a:t> ثانية أثناء التداو</a:t>
            </a:r>
            <a:r>
              <a:rPr lang="ar-KW" sz="1200" dirty="0">
                <a:solidFill>
                  <a:srgbClr val="444444"/>
                </a:solidFill>
                <a:latin typeface="Sakkal Majalla" panose="02000000000000000000" pitchFamily="2" charset="-78"/>
                <a:ea typeface="Tajawal" pitchFamily="34" charset="-122"/>
                <a:cs typeface="mohammad bold art 1" pitchFamily="2" charset="-78"/>
              </a:rPr>
              <a:t>ل.</a:t>
            </a:r>
            <a:endParaRPr lang="en-US" sz="1200" dirty="0">
              <a:latin typeface="Sakkal Majalla" panose="02000000000000000000" pitchFamily="2" charset="-78"/>
              <a:cs typeface="mohammad bold art 1" pitchFamily="2" charset="-78"/>
            </a:endParaRPr>
          </a:p>
        </p:txBody>
      </p:sp>
      <p:pic>
        <p:nvPicPr>
          <p:cNvPr id="44" name="Image 5" descr="preencoded.png">
            <a:extLst>
              <a:ext uri="{FF2B5EF4-FFF2-40B4-BE49-F238E27FC236}">
                <a16:creationId xmlns:a16="http://schemas.microsoft.com/office/drawing/2014/main" id="{DBDC5439-89C3-F569-215A-55E2ED8D9EFD}"/>
              </a:ext>
            </a:extLst>
          </p:cNvPr>
          <p:cNvPicPr>
            <a:picLocks noChangeAspect="1"/>
          </p:cNvPicPr>
          <p:nvPr/>
        </p:nvPicPr>
        <p:blipFill>
          <a:blip r:embed="rId10"/>
          <a:stretch>
            <a:fillRect/>
          </a:stretch>
        </p:blipFill>
        <p:spPr>
          <a:xfrm>
            <a:off x="8708780" y="3496367"/>
            <a:ext cx="331503" cy="331503"/>
          </a:xfrm>
          <a:prstGeom prst="rect">
            <a:avLst/>
          </a:prstGeom>
        </p:spPr>
      </p:pic>
      <p:sp>
        <p:nvSpPr>
          <p:cNvPr id="21" name="Shape 7">
            <a:extLst>
              <a:ext uri="{FF2B5EF4-FFF2-40B4-BE49-F238E27FC236}">
                <a16:creationId xmlns:a16="http://schemas.microsoft.com/office/drawing/2014/main" id="{AAE11A30-F97B-5A2D-9479-BE7BCEF9E860}"/>
              </a:ext>
            </a:extLst>
          </p:cNvPr>
          <p:cNvSpPr/>
          <p:nvPr/>
        </p:nvSpPr>
        <p:spPr>
          <a:xfrm>
            <a:off x="9107543" y="2155091"/>
            <a:ext cx="45719" cy="3480832"/>
          </a:xfrm>
          <a:prstGeom prst="rect">
            <a:avLst/>
          </a:prstGeom>
          <a:solidFill>
            <a:srgbClr val="3D8BC1"/>
          </a:solidFill>
          <a:ln/>
        </p:spPr>
        <p:txBody>
          <a:bodyPr/>
          <a:lstStyle/>
          <a:p>
            <a:pPr algn="r" rtl="1"/>
            <a:endParaRPr lang="en-US"/>
          </a:p>
        </p:txBody>
      </p:sp>
      <p:pic>
        <p:nvPicPr>
          <p:cNvPr id="51" name="Graphic 50" descr="Double Tap Gesture with solid fill">
            <a:extLst>
              <a:ext uri="{FF2B5EF4-FFF2-40B4-BE49-F238E27FC236}">
                <a16:creationId xmlns:a16="http://schemas.microsoft.com/office/drawing/2014/main" id="{CF17E451-18FF-3B4B-6214-9A8F07977B7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96787" y="2229734"/>
            <a:ext cx="398064" cy="398064"/>
          </a:xfrm>
          <a:prstGeom prst="rect">
            <a:avLst/>
          </a:prstGeom>
        </p:spPr>
      </p:pic>
      <p:pic>
        <p:nvPicPr>
          <p:cNvPr id="53" name="Graphic 52" descr="Alarm clock outline">
            <a:extLst>
              <a:ext uri="{FF2B5EF4-FFF2-40B4-BE49-F238E27FC236}">
                <a16:creationId xmlns:a16="http://schemas.microsoft.com/office/drawing/2014/main" id="{A2B1260C-2D9B-C01A-5067-5E4B13B11A2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60605" y="2824946"/>
            <a:ext cx="457200" cy="457200"/>
          </a:xfrm>
          <a:prstGeom prst="rect">
            <a:avLst/>
          </a:prstGeom>
        </p:spPr>
      </p:pic>
      <p:pic>
        <p:nvPicPr>
          <p:cNvPr id="61" name="Graphic 60" descr="Warning with solid fill">
            <a:extLst>
              <a:ext uri="{FF2B5EF4-FFF2-40B4-BE49-F238E27FC236}">
                <a16:creationId xmlns:a16="http://schemas.microsoft.com/office/drawing/2014/main" id="{C6EA3068-1E3E-0DA6-47A8-CB75FB063CC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93136" y="4596342"/>
            <a:ext cx="334040" cy="334040"/>
          </a:xfrm>
          <a:prstGeom prst="rect">
            <a:avLst/>
          </a:prstGeom>
        </p:spPr>
      </p:pic>
      <p:pic>
        <p:nvPicPr>
          <p:cNvPr id="65" name="Graphic 64" descr="Newspaper with solid fill">
            <a:extLst>
              <a:ext uri="{FF2B5EF4-FFF2-40B4-BE49-F238E27FC236}">
                <a16:creationId xmlns:a16="http://schemas.microsoft.com/office/drawing/2014/main" id="{49C295B7-EAD3-4689-050A-40BF2F2116F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661717" y="5107049"/>
            <a:ext cx="418347" cy="418347"/>
          </a:xfrm>
          <a:prstGeom prst="rect">
            <a:avLst/>
          </a:prstGeom>
        </p:spPr>
      </p:pic>
    </p:spTree>
    <p:extLst>
      <p:ext uri="{BB962C8B-B14F-4D97-AF65-F5344CB8AC3E}">
        <p14:creationId xmlns:p14="http://schemas.microsoft.com/office/powerpoint/2010/main" val="3223646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3537B-5C3D-2CC0-6A98-0692473190BA}"/>
            </a:ext>
          </a:extLst>
        </p:cNvPr>
        <p:cNvGrpSpPr/>
        <p:nvPr/>
      </p:nvGrpSpPr>
      <p:grpSpPr>
        <a:xfrm>
          <a:off x="0" y="0"/>
          <a:ext cx="0" cy="0"/>
          <a:chOff x="0" y="0"/>
          <a:chExt cx="0" cy="0"/>
        </a:xfrm>
      </p:grpSpPr>
      <p:sp>
        <p:nvSpPr>
          <p:cNvPr id="37" name="TextBox 36">
            <a:extLst>
              <a:ext uri="{FF2B5EF4-FFF2-40B4-BE49-F238E27FC236}">
                <a16:creationId xmlns:a16="http://schemas.microsoft.com/office/drawing/2014/main" id="{A90E05BE-B397-F896-0804-2F1ABA7E9107}"/>
              </a:ext>
            </a:extLst>
          </p:cNvPr>
          <p:cNvSpPr txBox="1"/>
          <p:nvPr/>
        </p:nvSpPr>
        <p:spPr>
          <a:xfrm>
            <a:off x="9774696" y="6224729"/>
            <a:ext cx="2261937" cy="529389"/>
          </a:xfrm>
          <a:prstGeom prst="rect">
            <a:avLst/>
          </a:prstGeom>
        </p:spPr>
        <p:txBody>
          <a:bodyPr vert="horz" wrap="square" lIns="0" tIns="0" rIns="0" bIns="0" rtlCol="0" anchor="t">
            <a:noAutofit/>
          </a:bodyPr>
          <a:lstStyle/>
          <a:p>
            <a:pPr>
              <a:lnSpc>
                <a:spcPct val="125000"/>
              </a:lnSpc>
              <a:spcBef>
                <a:spcPts val="1400"/>
              </a:spcBef>
              <a:buClr>
                <a:srgbClr val="000000"/>
              </a:buClr>
              <a:buFont typeface="Arial"/>
              <a:buNone/>
            </a:pPr>
            <a:endParaRPr lang="en-US" sz="1300" kern="0">
              <a:solidFill>
                <a:srgbClr val="6D6E70"/>
              </a:solidFill>
              <a:latin typeface="Open Sans" charset="0"/>
              <a:ea typeface="Open Sans" charset="0"/>
              <a:cs typeface="Open Sans" charset="0"/>
              <a:sym typeface="Arial"/>
            </a:endParaRPr>
          </a:p>
        </p:txBody>
      </p:sp>
      <p:sp>
        <p:nvSpPr>
          <p:cNvPr id="11" name="Slide Number Placeholder 10">
            <a:extLst>
              <a:ext uri="{FF2B5EF4-FFF2-40B4-BE49-F238E27FC236}">
                <a16:creationId xmlns:a16="http://schemas.microsoft.com/office/drawing/2014/main" id="{138F5877-9095-0D35-907F-51E44CC43762}"/>
              </a:ext>
            </a:extLst>
          </p:cNvPr>
          <p:cNvSpPr>
            <a:spLocks noGrp="1"/>
          </p:cNvSpPr>
          <p:nvPr>
            <p:ph type="sldNum" sz="quarter" idx="12"/>
          </p:nvPr>
        </p:nvSpPr>
        <p:spPr/>
        <p:txBody>
          <a:bodyPr/>
          <a:lstStyle/>
          <a:p>
            <a:fld id="{B99D4975-D9DB-458B-8863-3206EBA360EF}" type="slidenum">
              <a:rPr lang="en-US" smtClean="0"/>
              <a:t>18</a:t>
            </a:fld>
            <a:endParaRPr lang="en-US"/>
          </a:p>
        </p:txBody>
      </p:sp>
      <p:sp>
        <p:nvSpPr>
          <p:cNvPr id="6" name="Rectangle 5">
            <a:extLst>
              <a:ext uri="{FF2B5EF4-FFF2-40B4-BE49-F238E27FC236}">
                <a16:creationId xmlns:a16="http://schemas.microsoft.com/office/drawing/2014/main" id="{EDE5668F-1A5B-3450-4C98-3AB11001D6C5}"/>
              </a:ext>
            </a:extLst>
          </p:cNvPr>
          <p:cNvSpPr/>
          <p:nvPr/>
        </p:nvSpPr>
        <p:spPr bwMode="auto">
          <a:xfrm>
            <a:off x="870713" y="1648342"/>
            <a:ext cx="3474946" cy="356009"/>
          </a:xfrm>
          <a:prstGeom prst="rect">
            <a:avLst/>
          </a:prstGeom>
          <a:no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defTabSz="995338" fontAlgn="base">
              <a:spcBef>
                <a:spcPct val="0"/>
              </a:spcBef>
              <a:spcAft>
                <a:spcPct val="0"/>
              </a:spcAft>
              <a:defRPr/>
            </a:pPr>
            <a:endParaRPr lang="en-US" sz="8800">
              <a:solidFill>
                <a:srgbClr val="002060"/>
              </a:solidFill>
              <a:latin typeface="Segoe UI Semilight" panose="020B0402040204020203" pitchFamily="34" charset="0"/>
              <a:cs typeface="Segoe UI Semilight" panose="020B0402040204020203" pitchFamily="34" charset="0"/>
              <a:sym typeface="Arial"/>
            </a:endParaRPr>
          </a:p>
        </p:txBody>
      </p:sp>
      <p:sp>
        <p:nvSpPr>
          <p:cNvPr id="2" name="Rectangle 1">
            <a:extLst>
              <a:ext uri="{FF2B5EF4-FFF2-40B4-BE49-F238E27FC236}">
                <a16:creationId xmlns:a16="http://schemas.microsoft.com/office/drawing/2014/main" id="{A2032985-9851-AD18-8463-EC829045FE75}"/>
              </a:ext>
            </a:extLst>
          </p:cNvPr>
          <p:cNvSpPr/>
          <p:nvPr/>
        </p:nvSpPr>
        <p:spPr>
          <a:xfrm>
            <a:off x="702527" y="669018"/>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graphicFrame>
        <p:nvGraphicFramePr>
          <p:cNvPr id="4" name="Diagram 3">
            <a:extLst>
              <a:ext uri="{FF2B5EF4-FFF2-40B4-BE49-F238E27FC236}">
                <a16:creationId xmlns:a16="http://schemas.microsoft.com/office/drawing/2014/main" id="{23DDFE4F-CF75-1D26-9474-5E36BF72C43E}"/>
              </a:ext>
            </a:extLst>
          </p:cNvPr>
          <p:cNvGraphicFramePr/>
          <p:nvPr/>
        </p:nvGraphicFramePr>
        <p:xfrm>
          <a:off x="702527" y="740946"/>
          <a:ext cx="10561217" cy="648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1">
            <a:extLst>
              <a:ext uri="{FF2B5EF4-FFF2-40B4-BE49-F238E27FC236}">
                <a16:creationId xmlns:a16="http://schemas.microsoft.com/office/drawing/2014/main" id="{AC3D453B-09E0-AB8C-0123-7FF36A66D3D5}"/>
              </a:ext>
            </a:extLst>
          </p:cNvPr>
          <p:cNvSpPr/>
          <p:nvPr/>
        </p:nvSpPr>
        <p:spPr>
          <a:xfrm>
            <a:off x="8250381" y="948804"/>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1. التأسيس والترخيص</a:t>
            </a:r>
          </a:p>
        </p:txBody>
      </p:sp>
      <p:sp>
        <p:nvSpPr>
          <p:cNvPr id="8" name="Title 1">
            <a:extLst>
              <a:ext uri="{FF2B5EF4-FFF2-40B4-BE49-F238E27FC236}">
                <a16:creationId xmlns:a16="http://schemas.microsoft.com/office/drawing/2014/main" id="{994C970A-7B4D-4D52-AF71-D8FB212DCF32}"/>
              </a:ext>
            </a:extLst>
          </p:cNvPr>
          <p:cNvSpPr txBox="1">
            <a:spLocks/>
          </p:cNvSpPr>
          <p:nvPr/>
        </p:nvSpPr>
        <p:spPr>
          <a:xfrm>
            <a:off x="1047170" y="203427"/>
            <a:ext cx="10515600" cy="854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2400" kern="0" dirty="0">
                <a:solidFill>
                  <a:srgbClr val="0D4A75"/>
                </a:solidFill>
                <a:latin typeface="Segoe UI Semibold" panose="020B0702040204020203" pitchFamily="34" charset="0"/>
                <a:ea typeface="+mn-ea"/>
                <a:cs typeface="mohammad bold art 1" pitchFamily="2" charset="-78"/>
              </a:rPr>
              <a:t>المراحل الرئيسية لصندوق المؤشرات المتداول</a:t>
            </a:r>
            <a:endParaRPr lang="en-US" sz="2400" kern="0" dirty="0">
              <a:solidFill>
                <a:srgbClr val="FF0000"/>
              </a:solidFill>
              <a:latin typeface="Segoe UI Semibold" panose="020B0702040204020203" pitchFamily="34" charset="0"/>
              <a:ea typeface="+mn-ea"/>
              <a:cs typeface="mohammad bold art 1" pitchFamily="2" charset="-78"/>
            </a:endParaRPr>
          </a:p>
        </p:txBody>
      </p:sp>
      <p:sp>
        <p:nvSpPr>
          <p:cNvPr id="10" name="Text 1">
            <a:extLst>
              <a:ext uri="{FF2B5EF4-FFF2-40B4-BE49-F238E27FC236}">
                <a16:creationId xmlns:a16="http://schemas.microsoft.com/office/drawing/2014/main" id="{0250217C-8A1C-51F0-FDB8-0C8EB3FAEDB2}"/>
              </a:ext>
            </a:extLst>
          </p:cNvPr>
          <p:cNvSpPr/>
          <p:nvPr/>
        </p:nvSpPr>
        <p:spPr>
          <a:xfrm>
            <a:off x="5800167" y="941399"/>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2. الإدراج في البورصة</a:t>
            </a:r>
          </a:p>
        </p:txBody>
      </p:sp>
      <p:sp>
        <p:nvSpPr>
          <p:cNvPr id="12" name="Text 1">
            <a:extLst>
              <a:ext uri="{FF2B5EF4-FFF2-40B4-BE49-F238E27FC236}">
                <a16:creationId xmlns:a16="http://schemas.microsoft.com/office/drawing/2014/main" id="{2EC20D0D-1CE0-24A4-38B2-02535C4B2E4A}"/>
              </a:ext>
            </a:extLst>
          </p:cNvPr>
          <p:cNvSpPr/>
          <p:nvPr/>
        </p:nvSpPr>
        <p:spPr>
          <a:xfrm>
            <a:off x="3466298" y="920137"/>
            <a:ext cx="2516837" cy="246221"/>
          </a:xfrm>
          <a:prstGeom prst="rect">
            <a:avLst/>
          </a:prstGeom>
          <a:noFill/>
          <a:ln/>
        </p:spPr>
        <p:txBody>
          <a:bodyPr wrap="square" lIns="0" tIns="0" rIns="0" bIns="0" rtlCol="0" anchor="t">
            <a:spAutoFit/>
          </a:bodyPr>
          <a:lstStyle/>
          <a:p>
            <a:pPr algn="r" rtl="1"/>
            <a:r>
              <a:rPr lang="ar-KW" sz="1600" b="1" dirty="0">
                <a:solidFill>
                  <a:schemeClr val="bg1"/>
                </a:solidFill>
                <a:latin typeface="Sakkal Majalla" panose="02000000000000000000" pitchFamily="2" charset="-78"/>
                <a:ea typeface="Amiri Bold" pitchFamily="34" charset="-122"/>
                <a:cs typeface="mohammad bold art 1" pitchFamily="2" charset="-78"/>
              </a:rPr>
              <a:t>3. التداول والالتزامات المستمرة</a:t>
            </a:r>
          </a:p>
        </p:txBody>
      </p:sp>
      <p:sp>
        <p:nvSpPr>
          <p:cNvPr id="13" name="TextBox 12">
            <a:extLst>
              <a:ext uri="{FF2B5EF4-FFF2-40B4-BE49-F238E27FC236}">
                <a16:creationId xmlns:a16="http://schemas.microsoft.com/office/drawing/2014/main" id="{63043E80-E1CB-6BD6-B3BD-747268CACB41}"/>
              </a:ext>
            </a:extLst>
          </p:cNvPr>
          <p:cNvSpPr txBox="1"/>
          <p:nvPr/>
        </p:nvSpPr>
        <p:spPr>
          <a:xfrm>
            <a:off x="1503082" y="834571"/>
            <a:ext cx="1392897" cy="464125"/>
          </a:xfrm>
          <a:prstGeom prst="rect">
            <a:avLst/>
          </a:prstGeom>
          <a:solidFill>
            <a:srgbClr val="D1D6DC"/>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A9E858E9-42F8-F4EC-CFB9-91CAB0A821BA}"/>
              </a:ext>
            </a:extLst>
          </p:cNvPr>
          <p:cNvSpPr txBox="1"/>
          <p:nvPr/>
        </p:nvSpPr>
        <p:spPr>
          <a:xfrm>
            <a:off x="1503082" y="834571"/>
            <a:ext cx="1392897" cy="464125"/>
          </a:xfrm>
          <a:prstGeom prst="rect">
            <a:avLst/>
          </a:prstGeom>
          <a:solidFill>
            <a:srgbClr val="AF882D"/>
          </a:solidFill>
        </p:spPr>
        <p:txBody>
          <a:bodyPr wrap="square" rtlCol="0">
            <a:spAutoFit/>
          </a:bodyPr>
          <a:lstStyle/>
          <a:p>
            <a:endParaRPr lang="en-US" dirty="0"/>
          </a:p>
        </p:txBody>
      </p:sp>
      <p:sp>
        <p:nvSpPr>
          <p:cNvPr id="15" name="Text 1">
            <a:extLst>
              <a:ext uri="{FF2B5EF4-FFF2-40B4-BE49-F238E27FC236}">
                <a16:creationId xmlns:a16="http://schemas.microsoft.com/office/drawing/2014/main" id="{182B52C8-5FB6-02EE-723F-8D4E872F4A02}"/>
              </a:ext>
            </a:extLst>
          </p:cNvPr>
          <p:cNvSpPr/>
          <p:nvPr/>
        </p:nvSpPr>
        <p:spPr>
          <a:xfrm>
            <a:off x="799805" y="941399"/>
            <a:ext cx="2516837" cy="246221"/>
          </a:xfrm>
          <a:prstGeom prst="rect">
            <a:avLst/>
          </a:prstGeom>
          <a:noFill/>
          <a:ln/>
        </p:spPr>
        <p:txBody>
          <a:bodyPr wrap="square" lIns="0" tIns="0" rIns="0" bIns="0" rtlCol="0" anchor="t">
            <a:spAutoFit/>
          </a:bodyPr>
          <a:lstStyle/>
          <a:p>
            <a:pPr algn="ctr" rtl="1"/>
            <a:r>
              <a:rPr lang="ar-KW" sz="1600" b="1" dirty="0">
                <a:solidFill>
                  <a:schemeClr val="bg1"/>
                </a:solidFill>
                <a:latin typeface="Sakkal Majalla" panose="02000000000000000000" pitchFamily="2" charset="-78"/>
                <a:ea typeface="Amiri Bold" pitchFamily="34" charset="-122"/>
                <a:cs typeface="mohammad bold art 1" pitchFamily="2" charset="-78"/>
              </a:rPr>
              <a:t>4. التسوية </a:t>
            </a:r>
            <a:r>
              <a:rPr lang="ar-KW" sz="1600" b="1" dirty="0" err="1">
                <a:solidFill>
                  <a:schemeClr val="bg1"/>
                </a:solidFill>
                <a:latin typeface="Sakkal Majalla" panose="02000000000000000000" pitchFamily="2" charset="-78"/>
                <a:ea typeface="Amiri Bold" pitchFamily="34" charset="-122"/>
                <a:cs typeface="mohammad bold art 1" pitchFamily="2" charset="-78"/>
              </a:rPr>
              <a:t>والتقاص</a:t>
            </a:r>
            <a:endParaRPr lang="ar-KW" sz="1600" b="1" dirty="0">
              <a:solidFill>
                <a:schemeClr val="bg1"/>
              </a:solidFill>
              <a:latin typeface="Sakkal Majalla" panose="02000000000000000000" pitchFamily="2" charset="-78"/>
              <a:ea typeface="Amiri Bold" pitchFamily="34" charset="-122"/>
              <a:cs typeface="mohammad bold art 1" pitchFamily="2" charset="-78"/>
            </a:endParaRPr>
          </a:p>
        </p:txBody>
      </p:sp>
      <p:pic>
        <p:nvPicPr>
          <p:cNvPr id="39" name="Picture 38">
            <a:extLst>
              <a:ext uri="{FF2B5EF4-FFF2-40B4-BE49-F238E27FC236}">
                <a16:creationId xmlns:a16="http://schemas.microsoft.com/office/drawing/2014/main" id="{DD0C6A57-32A5-34CA-7B2B-6148464262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48261"/>
            <a:ext cx="12192000" cy="1017723"/>
          </a:xfrm>
          <a:prstGeom prst="rect">
            <a:avLst/>
          </a:prstGeom>
        </p:spPr>
      </p:pic>
      <p:sp>
        <p:nvSpPr>
          <p:cNvPr id="204" name="Shape 2"/>
          <p:cNvSpPr/>
          <p:nvPr/>
        </p:nvSpPr>
        <p:spPr>
          <a:xfrm>
            <a:off x="4221480" y="1809806"/>
            <a:ext cx="3749040" cy="932688"/>
          </a:xfrm>
          <a:prstGeom prst="roundRect">
            <a:avLst>
              <a:gd name="adj" fmla="val 8824"/>
            </a:avLst>
          </a:prstGeom>
          <a:solidFill>
            <a:srgbClr val="12377A"/>
          </a:solidFill>
          <a:ln/>
          <a:effectLst>
            <a:outerShdw blurRad="88900" dist="25400" dir="5400000" algn="bl" rotWithShape="0">
              <a:srgbClr val="000000">
                <a:alpha val="18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06" name="Text 3"/>
          <p:cNvSpPr/>
          <p:nvPr/>
        </p:nvSpPr>
        <p:spPr>
          <a:xfrm>
            <a:off x="5651783" y="1929146"/>
            <a:ext cx="2194560" cy="658368"/>
          </a:xfrm>
          <a:prstGeom prst="rect">
            <a:avLst/>
          </a:prstGeom>
          <a:noFill/>
          <a:ln/>
        </p:spPr>
        <p:txBody>
          <a:bodyPr wrap="square" lIns="0" tIns="0" rIns="0" bIns="0" rtlCol="0" anchor="ctr"/>
          <a:lstStyle/>
          <a:p>
            <a:pPr marL="0" indent="0" algn="ctr" rtl="1">
              <a:buNone/>
            </a:pPr>
            <a:r>
              <a:rPr lang="ar-KW" altLang="en-US" sz="1600" b="1" dirty="0">
                <a:solidFill>
                  <a:srgbClr val="FFFFFF"/>
                </a:solidFill>
                <a:latin typeface="Sakkal Majalla" panose="02000000000000000000" pitchFamily="2" charset="-78"/>
                <a:ea typeface="Tajawal" pitchFamily="34" charset="-122"/>
                <a:cs typeface="mohammad bold art 1" pitchFamily="2" charset="-78"/>
              </a:rPr>
              <a:t>الشركة الكويتية للمقاصة</a:t>
            </a:r>
            <a:endParaRPr lang="ar-KW" sz="1600" dirty="0">
              <a:latin typeface="Sakkal Majalla" panose="02000000000000000000" pitchFamily="2" charset="-78"/>
              <a:ea typeface="Tajawal" pitchFamily="34" charset="-122"/>
              <a:cs typeface="mohammad bold art 1" pitchFamily="2" charset="-78"/>
            </a:endParaRPr>
          </a:p>
          <a:p>
            <a:pPr marL="0" indent="0" algn="ctr">
              <a:buNone/>
            </a:pPr>
            <a:r>
              <a:rPr lang="ar-KW" altLang="en-US" sz="1200" dirty="0">
                <a:solidFill>
                  <a:srgbClr val="D8DCE3"/>
                </a:solidFill>
                <a:latin typeface="Sakkal Majalla" panose="02000000000000000000" pitchFamily="2" charset="-78"/>
                <a:ea typeface="Tajawal" pitchFamily="34" charset="-122"/>
                <a:cs typeface="mohammad bold art 1" pitchFamily="2" charset="-78"/>
              </a:rPr>
              <a:t>Kuwait Clearing Company (KCC)</a:t>
            </a:r>
            <a:endParaRPr lang="ar-KW" sz="1600" dirty="0">
              <a:latin typeface="Sakkal Majalla" panose="02000000000000000000" pitchFamily="2" charset="-78"/>
              <a:ea typeface="Tajawal" pitchFamily="34" charset="-122"/>
              <a:cs typeface="mohammad bold art 1" pitchFamily="2" charset="-78"/>
            </a:endParaRPr>
          </a:p>
        </p:txBody>
      </p:sp>
      <p:sp>
        <p:nvSpPr>
          <p:cNvPr id="207" name="Shape 4"/>
          <p:cNvSpPr/>
          <p:nvPr/>
        </p:nvSpPr>
        <p:spPr>
          <a:xfrm>
            <a:off x="6096000" y="2489200"/>
            <a:ext cx="0" cy="584200"/>
          </a:xfrm>
          <a:prstGeom prst="line">
            <a:avLst/>
          </a:prstGeom>
          <a:noFill/>
          <a:ln w="28575">
            <a:solidFill>
              <a:srgbClr val="12377A"/>
            </a:solidFill>
            <a:prstDash val="solid"/>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08" name="Shape 5"/>
          <p:cNvSpPr/>
          <p:nvPr/>
        </p:nvSpPr>
        <p:spPr>
          <a:xfrm>
            <a:off x="2286000" y="2794000"/>
            <a:ext cx="7620000" cy="0"/>
          </a:xfrm>
          <a:prstGeom prst="line">
            <a:avLst/>
          </a:prstGeom>
          <a:noFill/>
          <a:ln w="28575">
            <a:solidFill>
              <a:srgbClr val="12377A"/>
            </a:solidFill>
            <a:prstDash val="solid"/>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09" name="Shape 6"/>
          <p:cNvSpPr/>
          <p:nvPr/>
        </p:nvSpPr>
        <p:spPr>
          <a:xfrm>
            <a:off x="2286000" y="2794000"/>
            <a:ext cx="0" cy="279400"/>
          </a:xfrm>
          <a:prstGeom prst="line">
            <a:avLst/>
          </a:prstGeom>
          <a:noFill/>
          <a:ln w="28575">
            <a:solidFill>
              <a:srgbClr val="12377A"/>
            </a:solidFill>
            <a:prstDash val="solid"/>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10" name="Shape 7"/>
          <p:cNvSpPr/>
          <p:nvPr/>
        </p:nvSpPr>
        <p:spPr>
          <a:xfrm>
            <a:off x="9906000" y="2794000"/>
            <a:ext cx="0" cy="279400"/>
          </a:xfrm>
          <a:prstGeom prst="line">
            <a:avLst/>
          </a:prstGeom>
          <a:noFill/>
          <a:ln w="28575">
            <a:solidFill>
              <a:srgbClr val="12377A"/>
            </a:solidFill>
            <a:prstDash val="solid"/>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11" name="Shape 8"/>
          <p:cNvSpPr/>
          <p:nvPr/>
        </p:nvSpPr>
        <p:spPr>
          <a:xfrm>
            <a:off x="8128000" y="3111500"/>
            <a:ext cx="3556000" cy="2540000"/>
          </a:xfrm>
          <a:prstGeom prst="roundRect">
            <a:avLst>
              <a:gd name="adj" fmla="val 2672"/>
            </a:avLst>
          </a:prstGeom>
          <a:solidFill>
            <a:srgbClr val="FFFFFF"/>
          </a:solidFill>
          <a:ln w="12700">
            <a:solidFill>
              <a:srgbClr val="D1D6DC"/>
            </a:solidFill>
            <a:prstDash val="solid"/>
          </a:ln>
          <a:effectLst>
            <a:outerShdw blurRad="101600" dist="38100" dir="5400000" algn="bl" rotWithShape="0">
              <a:srgbClr val="000000">
                <a:alpha val="13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12" name="Shape 9"/>
          <p:cNvSpPr/>
          <p:nvPr/>
        </p:nvSpPr>
        <p:spPr>
          <a:xfrm>
            <a:off x="8128000" y="3111500"/>
            <a:ext cx="3556000" cy="749300"/>
          </a:xfrm>
          <a:prstGeom prst="roundRect">
            <a:avLst>
              <a:gd name="adj" fmla="val 8537"/>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13" name="Shape 10"/>
          <p:cNvSpPr/>
          <p:nvPr/>
        </p:nvSpPr>
        <p:spPr>
          <a:xfrm>
            <a:off x="8128000" y="3467100"/>
            <a:ext cx="3556000" cy="381000"/>
          </a:xfrm>
          <a:prstGeom prst="rect">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14" name="Text 11"/>
          <p:cNvSpPr/>
          <p:nvPr/>
        </p:nvSpPr>
        <p:spPr>
          <a:xfrm>
            <a:off x="8280400" y="3175000"/>
            <a:ext cx="3251200" cy="609600"/>
          </a:xfrm>
          <a:prstGeom prst="rect">
            <a:avLst/>
          </a:prstGeom>
          <a:noFill/>
          <a:ln/>
        </p:spPr>
        <p:txBody>
          <a:bodyPr wrap="square" lIns="0" tIns="0" rIns="0" bIns="0" rtlCol="0" anchor="ctr"/>
          <a:lstStyle/>
          <a:p>
            <a:pPr marL="0" indent="0" algn="ctr" rtl="1">
              <a:buNone/>
            </a:pPr>
            <a:r>
              <a:rPr lang="ar-KW" altLang="en-US" sz="1600" b="1" dirty="0">
                <a:solidFill>
                  <a:srgbClr val="FFFFFF"/>
                </a:solidFill>
                <a:latin typeface="Sakkal Majalla" panose="02000000000000000000" pitchFamily="2" charset="-78"/>
                <a:ea typeface="Tajawal" pitchFamily="34" charset="-122"/>
                <a:cs typeface="mohammad bold art 1" pitchFamily="2" charset="-78"/>
              </a:rPr>
              <a:t>الشركة الكويتية العالمية لأمانة الحفظ  </a:t>
            </a:r>
            <a:r>
              <a:rPr lang="ar-KW" altLang="en-US" sz="1400" b="1" dirty="0">
                <a:solidFill>
                  <a:srgbClr val="FBE3DF"/>
                </a:solidFill>
                <a:latin typeface="Sakkal Majalla" panose="02000000000000000000" pitchFamily="2" charset="-78"/>
                <a:ea typeface="Tajawal" pitchFamily="34" charset="-122"/>
                <a:cs typeface="mohammad bold art 1" pitchFamily="2" charset="-78"/>
              </a:rPr>
              <a:t>(KITC)</a:t>
            </a:r>
            <a:endParaRPr lang="ar-KW" sz="1600" dirty="0">
              <a:latin typeface="Sakkal Majalla" panose="02000000000000000000" pitchFamily="2" charset="-78"/>
              <a:ea typeface="Tajawal" pitchFamily="34" charset="-122"/>
              <a:cs typeface="mohammad bold art 1" pitchFamily="2" charset="-78"/>
            </a:endParaRPr>
          </a:p>
        </p:txBody>
      </p:sp>
      <p:sp>
        <p:nvSpPr>
          <p:cNvPr id="215" name="Text 12"/>
          <p:cNvSpPr/>
          <p:nvPr/>
        </p:nvSpPr>
        <p:spPr>
          <a:xfrm>
            <a:off x="8280400" y="3924300"/>
            <a:ext cx="3251200" cy="279400"/>
          </a:xfrm>
          <a:prstGeom prst="rect">
            <a:avLst/>
          </a:prstGeom>
          <a:noFill/>
          <a:ln/>
        </p:spPr>
        <p:txBody>
          <a:bodyPr wrap="square" lIns="0" tIns="0" rIns="0" bIns="0" rtlCol="0" anchor="ctr"/>
          <a:lstStyle/>
          <a:p>
            <a:pPr marL="0" indent="0" algn="r" rtl="1">
              <a:buNone/>
            </a:pPr>
            <a:r>
              <a:rPr lang="ar-KW" altLang="en-US" sz="1450" b="1" i="1" dirty="0">
                <a:solidFill>
                  <a:srgbClr val="444444"/>
                </a:solidFill>
                <a:latin typeface="Sakkal Majalla" panose="02000000000000000000" pitchFamily="2" charset="-78"/>
                <a:ea typeface="Tajawal" pitchFamily="34" charset="-122"/>
                <a:cs typeface="mohammad bold art 1" pitchFamily="2" charset="-78"/>
              </a:rPr>
              <a:t>أمين الحفظ ومراقب الاستثمار</a:t>
            </a:r>
            <a:endParaRPr lang="ar-KW" sz="1450" dirty="0">
              <a:latin typeface="Sakkal Majalla" panose="02000000000000000000" pitchFamily="2" charset="-78"/>
              <a:ea typeface="Tajawal" pitchFamily="34" charset="-122"/>
              <a:cs typeface="mohammad bold art 1" pitchFamily="2" charset="-78"/>
            </a:endParaRPr>
          </a:p>
        </p:txBody>
      </p:sp>
      <p:sp>
        <p:nvSpPr>
          <p:cNvPr id="216" name="Shape 13"/>
          <p:cNvSpPr/>
          <p:nvPr/>
        </p:nvSpPr>
        <p:spPr>
          <a:xfrm>
            <a:off x="11125200" y="4229100"/>
            <a:ext cx="304800" cy="304800"/>
          </a:xfrm>
          <a:prstGeom prst="ellipse">
            <a:avLst/>
          </a:prstGeom>
          <a:solidFill>
            <a:srgbClr val="F4F6F8"/>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18" name="Text 14"/>
          <p:cNvSpPr/>
          <p:nvPr/>
        </p:nvSpPr>
        <p:spPr>
          <a:xfrm>
            <a:off x="8229600" y="4203700"/>
            <a:ext cx="2794000" cy="457200"/>
          </a:xfrm>
          <a:prstGeom prst="rect">
            <a:avLst/>
          </a:prstGeom>
          <a:noFill/>
          <a:ln/>
        </p:spPr>
        <p:txBody>
          <a:bodyPr wrap="square" lIns="0" tIns="0" rIns="0" bIns="0" rtlCol="0" anchor="ctr"/>
          <a:lstStyle/>
          <a:p>
            <a:pPr marL="0" indent="0" algn="r" rtl="1">
              <a:buNone/>
            </a:pPr>
            <a:r>
              <a:rPr lang="ar-KW" altLang="en-US" sz="1450" b="1" dirty="0">
                <a:solidFill>
                  <a:srgbClr val="444444"/>
                </a:solidFill>
                <a:latin typeface="Sakkal Majalla" panose="02000000000000000000" pitchFamily="2" charset="-78"/>
                <a:ea typeface="Tajawal" pitchFamily="34" charset="-122"/>
                <a:cs typeface="mohammad bold art 1" pitchFamily="2" charset="-78"/>
              </a:rPr>
              <a:t>أمين الحفظ:  </a:t>
            </a:r>
            <a:r>
              <a:rPr lang="ar-KW" altLang="en-US" sz="1300" dirty="0">
                <a:solidFill>
                  <a:srgbClr val="444444"/>
                </a:solidFill>
                <a:latin typeface="Sakkal Majalla" panose="02000000000000000000" pitchFamily="2" charset="-78"/>
                <a:ea typeface="Tajawal" pitchFamily="34" charset="-122"/>
                <a:cs typeface="mohammad bold art 1" pitchFamily="2" charset="-78"/>
              </a:rPr>
              <a:t>حفظ سلة الأصول والمبالغ النقدية للصندوق.</a:t>
            </a:r>
            <a:endParaRPr lang="ar-KW" sz="1450" dirty="0">
              <a:latin typeface="Sakkal Majalla" panose="02000000000000000000" pitchFamily="2" charset="-78"/>
              <a:ea typeface="Tajawal" pitchFamily="34" charset="-122"/>
              <a:cs typeface="mohammad bold art 1" pitchFamily="2" charset="-78"/>
            </a:endParaRPr>
          </a:p>
        </p:txBody>
      </p:sp>
      <p:sp>
        <p:nvSpPr>
          <p:cNvPr id="219" name="Shape 15"/>
          <p:cNvSpPr/>
          <p:nvPr/>
        </p:nvSpPr>
        <p:spPr>
          <a:xfrm>
            <a:off x="11125200" y="4699000"/>
            <a:ext cx="304800" cy="304800"/>
          </a:xfrm>
          <a:prstGeom prst="ellipse">
            <a:avLst/>
          </a:prstGeom>
          <a:solidFill>
            <a:srgbClr val="F4F6F8"/>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21" name="Text 16"/>
          <p:cNvSpPr/>
          <p:nvPr/>
        </p:nvSpPr>
        <p:spPr>
          <a:xfrm>
            <a:off x="8229600" y="4673600"/>
            <a:ext cx="2794000" cy="457200"/>
          </a:xfrm>
          <a:prstGeom prst="rect">
            <a:avLst/>
          </a:prstGeom>
          <a:noFill/>
          <a:ln/>
        </p:spPr>
        <p:txBody>
          <a:bodyPr wrap="square" lIns="0" tIns="0" rIns="0" bIns="0" rtlCol="0" anchor="ctr"/>
          <a:lstStyle/>
          <a:p>
            <a:pPr marL="0" indent="0" algn="r" rtl="1">
              <a:buNone/>
            </a:pPr>
            <a:r>
              <a:rPr lang="ar-KW" altLang="en-US" sz="1450" b="1" dirty="0">
                <a:solidFill>
                  <a:srgbClr val="444444"/>
                </a:solidFill>
                <a:latin typeface="Sakkal Majalla" panose="02000000000000000000" pitchFamily="2" charset="-78"/>
                <a:ea typeface="Tajawal" pitchFamily="34" charset="-122"/>
                <a:cs typeface="mohammad bold art 1" pitchFamily="2" charset="-78"/>
              </a:rPr>
              <a:t>مراقب الاستثمار:  </a:t>
            </a:r>
            <a:r>
              <a:rPr lang="ar-KW" altLang="en-US" sz="1300" dirty="0">
                <a:solidFill>
                  <a:srgbClr val="444444"/>
                </a:solidFill>
                <a:latin typeface="Sakkal Majalla" panose="02000000000000000000" pitchFamily="2" charset="-78"/>
                <a:ea typeface="Tajawal" pitchFamily="34" charset="-122"/>
                <a:cs typeface="mohammad bold art 1" pitchFamily="2" charset="-78"/>
              </a:rPr>
              <a:t>مطابقة الوحدات المصدرة مع أصول الصندوق.</a:t>
            </a:r>
            <a:endParaRPr lang="ar-KW" sz="1450" dirty="0">
              <a:latin typeface="Sakkal Majalla" panose="02000000000000000000" pitchFamily="2" charset="-78"/>
              <a:ea typeface="Tajawal" pitchFamily="34" charset="-122"/>
              <a:cs typeface="mohammad bold art 1" pitchFamily="2" charset="-78"/>
            </a:endParaRPr>
          </a:p>
        </p:txBody>
      </p:sp>
      <p:sp>
        <p:nvSpPr>
          <p:cNvPr id="225" name="Shape 19"/>
          <p:cNvSpPr/>
          <p:nvPr/>
        </p:nvSpPr>
        <p:spPr>
          <a:xfrm>
            <a:off x="508000" y="3111500"/>
            <a:ext cx="3556000" cy="2540000"/>
          </a:xfrm>
          <a:prstGeom prst="roundRect">
            <a:avLst>
              <a:gd name="adj" fmla="val 2672"/>
            </a:avLst>
          </a:prstGeom>
          <a:solidFill>
            <a:srgbClr val="FFFFFF"/>
          </a:solidFill>
          <a:ln w="12700">
            <a:solidFill>
              <a:srgbClr val="D1D6DC"/>
            </a:solidFill>
            <a:prstDash val="solid"/>
          </a:ln>
          <a:effectLst>
            <a:outerShdw blurRad="101600" dist="38100" dir="5400000" algn="bl" rotWithShape="0">
              <a:srgbClr val="000000">
                <a:alpha val="13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26" name="Shape 20"/>
          <p:cNvSpPr/>
          <p:nvPr/>
        </p:nvSpPr>
        <p:spPr>
          <a:xfrm>
            <a:off x="508000" y="3111500"/>
            <a:ext cx="3556000" cy="749300"/>
          </a:xfrm>
          <a:prstGeom prst="roundRect">
            <a:avLst>
              <a:gd name="adj" fmla="val 8537"/>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27" name="Shape 21"/>
          <p:cNvSpPr/>
          <p:nvPr/>
        </p:nvSpPr>
        <p:spPr>
          <a:xfrm>
            <a:off x="508000" y="3467100"/>
            <a:ext cx="3556000" cy="381000"/>
          </a:xfrm>
          <a:prstGeom prst="rect">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28" name="Text 22"/>
          <p:cNvSpPr/>
          <p:nvPr/>
        </p:nvSpPr>
        <p:spPr>
          <a:xfrm>
            <a:off x="660400" y="3175000"/>
            <a:ext cx="3251200" cy="609600"/>
          </a:xfrm>
          <a:prstGeom prst="rect">
            <a:avLst/>
          </a:prstGeom>
          <a:noFill/>
          <a:ln/>
        </p:spPr>
        <p:txBody>
          <a:bodyPr wrap="square" lIns="0" tIns="0" rIns="0" bIns="0" rtlCol="0" anchor="ctr"/>
          <a:lstStyle/>
          <a:p>
            <a:pPr marL="0" indent="0" algn="ctr" rtl="1">
              <a:buNone/>
            </a:pPr>
            <a:r>
              <a:rPr lang="ar-KW" altLang="en-US" sz="1600" b="1" dirty="0">
                <a:solidFill>
                  <a:srgbClr val="FFFFFF"/>
                </a:solidFill>
                <a:latin typeface="Sakkal Majalla" panose="02000000000000000000" pitchFamily="2" charset="-78"/>
                <a:ea typeface="Tajawal" pitchFamily="34" charset="-122"/>
                <a:cs typeface="mohammad bold art 1" pitchFamily="2" charset="-78"/>
              </a:rPr>
              <a:t>الشركة الكويتية للإيداع المركزي  </a:t>
            </a:r>
            <a:r>
              <a:rPr lang="ar-KW" altLang="en-US" sz="1400" b="1" dirty="0">
                <a:solidFill>
                  <a:srgbClr val="FBE3DF"/>
                </a:solidFill>
                <a:latin typeface="Sakkal Majalla" panose="02000000000000000000" pitchFamily="2" charset="-78"/>
                <a:ea typeface="Tajawal" pitchFamily="34" charset="-122"/>
                <a:cs typeface="mohammad bold art 1" pitchFamily="2" charset="-78"/>
              </a:rPr>
              <a:t>(KCSD)</a:t>
            </a:r>
            <a:endParaRPr lang="ar-KW" sz="1600" dirty="0">
              <a:latin typeface="Sakkal Majalla" panose="02000000000000000000" pitchFamily="2" charset="-78"/>
              <a:ea typeface="Tajawal" pitchFamily="34" charset="-122"/>
              <a:cs typeface="mohammad bold art 1" pitchFamily="2" charset="-78"/>
            </a:endParaRPr>
          </a:p>
        </p:txBody>
      </p:sp>
      <p:sp>
        <p:nvSpPr>
          <p:cNvPr id="229" name="Text 23"/>
          <p:cNvSpPr/>
          <p:nvPr/>
        </p:nvSpPr>
        <p:spPr>
          <a:xfrm>
            <a:off x="660400" y="3924300"/>
            <a:ext cx="3251200" cy="279400"/>
          </a:xfrm>
          <a:prstGeom prst="rect">
            <a:avLst/>
          </a:prstGeom>
          <a:noFill/>
          <a:ln/>
        </p:spPr>
        <p:txBody>
          <a:bodyPr wrap="square" lIns="0" tIns="0" rIns="0" bIns="0" rtlCol="0" anchor="ctr"/>
          <a:lstStyle/>
          <a:p>
            <a:pPr marL="0" indent="0" algn="r" rtl="1">
              <a:buNone/>
            </a:pPr>
            <a:r>
              <a:rPr lang="ar-KW" altLang="en-US" sz="1450" b="1" i="1" dirty="0">
                <a:solidFill>
                  <a:srgbClr val="444444"/>
                </a:solidFill>
                <a:latin typeface="Sakkal Majalla" panose="02000000000000000000" pitchFamily="2" charset="-78"/>
                <a:ea typeface="Tajawal" pitchFamily="34" charset="-122"/>
                <a:cs typeface="mohammad bold art 1" pitchFamily="2" charset="-78"/>
              </a:rPr>
              <a:t>خدمات الإيداع المركزي وحفظ السجلات</a:t>
            </a:r>
            <a:endParaRPr lang="ar-KW" sz="1450" dirty="0">
              <a:latin typeface="Sakkal Majalla" panose="02000000000000000000" pitchFamily="2" charset="-78"/>
              <a:ea typeface="Tajawal" pitchFamily="34" charset="-122"/>
              <a:cs typeface="mohammad bold art 1" pitchFamily="2" charset="-78"/>
            </a:endParaRPr>
          </a:p>
        </p:txBody>
      </p:sp>
      <p:sp>
        <p:nvSpPr>
          <p:cNvPr id="230" name="Shape 24"/>
          <p:cNvSpPr/>
          <p:nvPr/>
        </p:nvSpPr>
        <p:spPr>
          <a:xfrm>
            <a:off x="3505200" y="4229100"/>
            <a:ext cx="304800" cy="304800"/>
          </a:xfrm>
          <a:prstGeom prst="ellipse">
            <a:avLst/>
          </a:prstGeom>
          <a:solidFill>
            <a:srgbClr val="F4F6F8"/>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32" name="Text 25"/>
          <p:cNvSpPr/>
          <p:nvPr/>
        </p:nvSpPr>
        <p:spPr>
          <a:xfrm>
            <a:off x="609600" y="4203700"/>
            <a:ext cx="2794000" cy="457200"/>
          </a:xfrm>
          <a:prstGeom prst="rect">
            <a:avLst/>
          </a:prstGeom>
          <a:noFill/>
          <a:ln/>
        </p:spPr>
        <p:txBody>
          <a:bodyPr wrap="square" lIns="0" tIns="0" rIns="0" bIns="0" rtlCol="0" anchor="ctr"/>
          <a:lstStyle/>
          <a:p>
            <a:pPr marL="0" indent="0" algn="r" rtl="1">
              <a:buNone/>
            </a:pPr>
            <a:r>
              <a:rPr lang="ar-KW" altLang="en-US" sz="1450" b="1" dirty="0">
                <a:solidFill>
                  <a:srgbClr val="444444"/>
                </a:solidFill>
                <a:latin typeface="Sakkal Majalla" panose="02000000000000000000" pitchFamily="2" charset="-78"/>
                <a:ea typeface="Tajawal" pitchFamily="34" charset="-122"/>
                <a:cs typeface="mohammad bold art 1" pitchFamily="2" charset="-78"/>
              </a:rPr>
              <a:t>حافظ السجل:  </a:t>
            </a:r>
            <a:r>
              <a:rPr lang="ar-KW" altLang="en-US" sz="1300" dirty="0">
                <a:solidFill>
                  <a:srgbClr val="444444"/>
                </a:solidFill>
                <a:latin typeface="Sakkal Majalla" panose="02000000000000000000" pitchFamily="2" charset="-78"/>
                <a:ea typeface="Tajawal" pitchFamily="34" charset="-122"/>
                <a:cs typeface="mohammad bold art 1" pitchFamily="2" charset="-78"/>
              </a:rPr>
              <a:t>الاحتفاظ بسجل حملة الوحدات وتحديثه.</a:t>
            </a:r>
            <a:endParaRPr lang="ar-KW" sz="1450" dirty="0">
              <a:latin typeface="Sakkal Majalla" panose="02000000000000000000" pitchFamily="2" charset="-78"/>
              <a:ea typeface="Tajawal" pitchFamily="34" charset="-122"/>
              <a:cs typeface="mohammad bold art 1" pitchFamily="2" charset="-78"/>
            </a:endParaRPr>
          </a:p>
        </p:txBody>
      </p:sp>
      <p:sp>
        <p:nvSpPr>
          <p:cNvPr id="233" name="Shape 26"/>
          <p:cNvSpPr/>
          <p:nvPr/>
        </p:nvSpPr>
        <p:spPr>
          <a:xfrm>
            <a:off x="3505200" y="4699000"/>
            <a:ext cx="304800" cy="304800"/>
          </a:xfrm>
          <a:prstGeom prst="ellipse">
            <a:avLst/>
          </a:prstGeom>
          <a:solidFill>
            <a:srgbClr val="F4F6F8"/>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35" name="Text 27"/>
          <p:cNvSpPr/>
          <p:nvPr/>
        </p:nvSpPr>
        <p:spPr>
          <a:xfrm>
            <a:off x="609600" y="4673600"/>
            <a:ext cx="2794000" cy="457200"/>
          </a:xfrm>
          <a:prstGeom prst="rect">
            <a:avLst/>
          </a:prstGeom>
          <a:noFill/>
          <a:ln/>
        </p:spPr>
        <p:txBody>
          <a:bodyPr wrap="square" lIns="0" tIns="0" rIns="0" bIns="0" rtlCol="0" anchor="ctr"/>
          <a:lstStyle/>
          <a:p>
            <a:pPr marL="0" indent="0" algn="r" rtl="1">
              <a:buNone/>
            </a:pPr>
            <a:r>
              <a:rPr lang="ar-KW" altLang="en-US" sz="1450" b="1" dirty="0">
                <a:solidFill>
                  <a:srgbClr val="444444"/>
                </a:solidFill>
                <a:latin typeface="Sakkal Majalla" panose="02000000000000000000" pitchFamily="2" charset="-78"/>
                <a:ea typeface="Tajawal" pitchFamily="34" charset="-122"/>
                <a:cs typeface="mohammad bold art 1" pitchFamily="2" charset="-78"/>
              </a:rPr>
              <a:t>نقل الملكية:  </a:t>
            </a:r>
            <a:r>
              <a:rPr lang="ar-KW" altLang="en-US" sz="1300" dirty="0">
                <a:solidFill>
                  <a:srgbClr val="444444"/>
                </a:solidFill>
                <a:latin typeface="Sakkal Majalla" panose="02000000000000000000" pitchFamily="2" charset="-78"/>
                <a:ea typeface="Tajawal" pitchFamily="34" charset="-122"/>
                <a:cs typeface="mohammad bold art 1" pitchFamily="2" charset="-78"/>
              </a:rPr>
              <a:t>تسوية سلة الأصول مقابل إصدار/إلغاء الوحدات.</a:t>
            </a:r>
            <a:endParaRPr lang="ar-KW" sz="1450" dirty="0">
              <a:latin typeface="Sakkal Majalla" panose="02000000000000000000" pitchFamily="2" charset="-78"/>
              <a:ea typeface="Tajawal" pitchFamily="34" charset="-122"/>
              <a:cs typeface="mohammad bold art 1" pitchFamily="2" charset="-78"/>
            </a:endParaRPr>
          </a:p>
        </p:txBody>
      </p:sp>
      <p:sp>
        <p:nvSpPr>
          <p:cNvPr id="236" name="Shape 28"/>
          <p:cNvSpPr/>
          <p:nvPr/>
        </p:nvSpPr>
        <p:spPr>
          <a:xfrm>
            <a:off x="3505200" y="5168900"/>
            <a:ext cx="304800" cy="304800"/>
          </a:xfrm>
          <a:prstGeom prst="ellipse">
            <a:avLst/>
          </a:prstGeom>
          <a:solidFill>
            <a:srgbClr val="F4F6F8"/>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38" name="Text 29"/>
          <p:cNvSpPr/>
          <p:nvPr/>
        </p:nvSpPr>
        <p:spPr>
          <a:xfrm>
            <a:off x="609600" y="5143500"/>
            <a:ext cx="2794000" cy="457200"/>
          </a:xfrm>
          <a:prstGeom prst="rect">
            <a:avLst/>
          </a:prstGeom>
          <a:noFill/>
          <a:ln/>
        </p:spPr>
        <p:txBody>
          <a:bodyPr wrap="square" lIns="0" tIns="0" rIns="0" bIns="0" rtlCol="0" anchor="ctr"/>
          <a:lstStyle/>
          <a:p>
            <a:pPr marL="0" indent="0" algn="r" rtl="1">
              <a:buNone/>
            </a:pPr>
            <a:r>
              <a:rPr lang="ar-KW" altLang="en-US" sz="1450" b="1" dirty="0">
                <a:solidFill>
                  <a:srgbClr val="444444"/>
                </a:solidFill>
                <a:latin typeface="Sakkal Majalla" panose="02000000000000000000" pitchFamily="2" charset="-78"/>
                <a:ea typeface="Tajawal" pitchFamily="34" charset="-122"/>
                <a:cs typeface="mohammad bold art 1" pitchFamily="2" charset="-78"/>
              </a:rPr>
              <a:t>إخطار البورصة:  </a:t>
            </a:r>
            <a:r>
              <a:rPr lang="ar-KW" altLang="en-US" sz="1300" dirty="0">
                <a:solidFill>
                  <a:srgbClr val="444444"/>
                </a:solidFill>
                <a:latin typeface="Sakkal Majalla" panose="02000000000000000000" pitchFamily="2" charset="-78"/>
                <a:ea typeface="Tajawal" pitchFamily="34" charset="-122"/>
                <a:cs typeface="mohammad bold art 1" pitchFamily="2" charset="-78"/>
              </a:rPr>
              <a:t>إبلاغ البورصة عند إصدار أو إلغاء الوحدات.</a:t>
            </a:r>
            <a:endParaRPr lang="ar-KW" sz="1450" dirty="0">
              <a:latin typeface="Sakkal Majalla" panose="02000000000000000000" pitchFamily="2" charset="-78"/>
              <a:ea typeface="Tajawal" pitchFamily="34" charset="-122"/>
              <a:cs typeface="mohammad bold art 1" pitchFamily="2" charset="-78"/>
            </a:endParaRPr>
          </a:p>
        </p:txBody>
      </p:sp>
      <p:sp>
        <p:nvSpPr>
          <p:cNvPr id="260" name="KCH 60"/>
          <p:cNvSpPr/>
          <p:nvPr/>
        </p:nvSpPr>
        <p:spPr>
          <a:xfrm>
            <a:off x="4318000" y="3111500"/>
            <a:ext cx="3556000" cy="2540000"/>
          </a:xfrm>
          <a:prstGeom prst="roundRect">
            <a:avLst>
              <a:gd name="adj" fmla="val 2672"/>
            </a:avLst>
          </a:prstGeom>
          <a:solidFill>
            <a:srgbClr val="FFFFFF"/>
          </a:solidFill>
          <a:ln w="12700">
            <a:solidFill>
              <a:srgbClr val="D1D6DC"/>
            </a:solidFill>
            <a:prstDash val="solid"/>
          </a:ln>
          <a:effectLst>
            <a:outerShdw blurRad="101600" dist="38100" dir="5400000" algn="bl" rotWithShape="0">
              <a:srgbClr val="000000">
                <a:alpha val="13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61" name="KCH 61"/>
          <p:cNvSpPr/>
          <p:nvPr/>
        </p:nvSpPr>
        <p:spPr>
          <a:xfrm>
            <a:off x="4318000" y="3111500"/>
            <a:ext cx="3556000" cy="749300"/>
          </a:xfrm>
          <a:prstGeom prst="roundRect">
            <a:avLst>
              <a:gd name="adj" fmla="val 8537"/>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62" name="KCH 62"/>
          <p:cNvSpPr/>
          <p:nvPr/>
        </p:nvSpPr>
        <p:spPr>
          <a:xfrm>
            <a:off x="4318000" y="3467100"/>
            <a:ext cx="3556000" cy="381000"/>
          </a:xfrm>
          <a:prstGeom prst="rect">
            <a:avLst/>
          </a:prstGeom>
          <a:solidFill>
            <a:srgbClr val="C49A45"/>
          </a:solidFill>
          <a:ln/>
        </p:spPr>
        <p:txBody>
          <a:bodyPr/>
          <a:lstStyle/>
          <a:p>
            <a:pPr algn="ctr"/>
            <a:endParaRPr lang="en-US" dirty="0">
              <a:latin typeface="Sakkal Majalla" panose="02000000000000000000" pitchFamily="2" charset="-78"/>
              <a:ea typeface="Tajawal" pitchFamily="34" charset="-122"/>
              <a:cs typeface="mohammad bold art 1" pitchFamily="2" charset="-78"/>
            </a:endParaRPr>
          </a:p>
        </p:txBody>
      </p:sp>
      <p:sp>
        <p:nvSpPr>
          <p:cNvPr id="263" name="KCH 63"/>
          <p:cNvSpPr/>
          <p:nvPr/>
        </p:nvSpPr>
        <p:spPr>
          <a:xfrm>
            <a:off x="4470400" y="3175000"/>
            <a:ext cx="3251200" cy="609600"/>
          </a:xfrm>
          <a:prstGeom prst="rect">
            <a:avLst/>
          </a:prstGeom>
          <a:noFill/>
          <a:ln/>
        </p:spPr>
        <p:txBody>
          <a:bodyPr wrap="square" lIns="0" tIns="0" rIns="0" bIns="0" rtlCol="0" anchor="ctr"/>
          <a:lstStyle/>
          <a:p>
            <a:pPr marL="0" indent="0" algn="ctr" rtl="1">
              <a:buNone/>
            </a:pPr>
            <a:r>
              <a:rPr lang="ar-KW" altLang="en-US" sz="1600" b="1" dirty="0">
                <a:solidFill>
                  <a:srgbClr val="FFFFFF"/>
                </a:solidFill>
                <a:latin typeface="Sakkal Majalla" panose="02000000000000000000" pitchFamily="2" charset="-78"/>
                <a:ea typeface="Tajawal" pitchFamily="34" charset="-122"/>
                <a:cs typeface="mohammad bold art 1" pitchFamily="2" charset="-78"/>
              </a:rPr>
              <a:t>الشركة الكويتية </a:t>
            </a:r>
            <a:r>
              <a:rPr lang="ar-KW" altLang="en-US" sz="1600" b="1" dirty="0" err="1">
                <a:solidFill>
                  <a:srgbClr val="FFFFFF"/>
                </a:solidFill>
                <a:latin typeface="Sakkal Majalla" panose="02000000000000000000" pitchFamily="2" charset="-78"/>
                <a:ea typeface="Tajawal" pitchFamily="34" charset="-122"/>
                <a:cs typeface="mohammad bold art 1" pitchFamily="2" charset="-78"/>
              </a:rPr>
              <a:t>التقاص</a:t>
            </a:r>
            <a:r>
              <a:rPr lang="ar-KW" altLang="en-US" sz="1600" b="1" dirty="0">
                <a:solidFill>
                  <a:srgbClr val="FFFFFF"/>
                </a:solidFill>
                <a:latin typeface="Sakkal Majalla" panose="02000000000000000000" pitchFamily="2" charset="-78"/>
                <a:ea typeface="Tajawal" pitchFamily="34" charset="-122"/>
                <a:cs typeface="mohammad bold art 1" pitchFamily="2" charset="-78"/>
              </a:rPr>
              <a:t>  </a:t>
            </a:r>
            <a:r>
              <a:rPr lang="ar-KW" altLang="en-US" sz="1400" b="1" dirty="0">
                <a:solidFill>
                  <a:srgbClr val="FBE3DF"/>
                </a:solidFill>
                <a:latin typeface="Sakkal Majalla" panose="02000000000000000000" pitchFamily="2" charset="-78"/>
                <a:ea typeface="Tajawal" pitchFamily="34" charset="-122"/>
                <a:cs typeface="mohammad bold art 1" pitchFamily="2" charset="-78"/>
              </a:rPr>
              <a:t>(KCH)</a:t>
            </a:r>
            <a:endParaRPr lang="ar-KW" sz="1600" dirty="0">
              <a:latin typeface="Sakkal Majalla" panose="02000000000000000000" pitchFamily="2" charset="-78"/>
              <a:ea typeface="Tajawal" pitchFamily="34" charset="-122"/>
              <a:cs typeface="mohammad bold art 1" pitchFamily="2" charset="-78"/>
            </a:endParaRPr>
          </a:p>
        </p:txBody>
      </p:sp>
      <p:sp>
        <p:nvSpPr>
          <p:cNvPr id="264" name="KCH 64"/>
          <p:cNvSpPr/>
          <p:nvPr/>
        </p:nvSpPr>
        <p:spPr>
          <a:xfrm>
            <a:off x="4470400" y="3924300"/>
            <a:ext cx="3251200" cy="279400"/>
          </a:xfrm>
          <a:prstGeom prst="rect">
            <a:avLst/>
          </a:prstGeom>
          <a:noFill/>
          <a:ln/>
        </p:spPr>
        <p:txBody>
          <a:bodyPr wrap="square" lIns="0" tIns="0" rIns="0" bIns="0" rtlCol="0" anchor="ctr"/>
          <a:lstStyle/>
          <a:p>
            <a:pPr marL="0" indent="0" algn="r" rtl="1">
              <a:buNone/>
            </a:pPr>
            <a:r>
              <a:rPr lang="ar-KW" altLang="en-US" sz="1450" b="1" i="1" dirty="0">
                <a:solidFill>
                  <a:srgbClr val="444444"/>
                </a:solidFill>
                <a:latin typeface="Sakkal Majalla" panose="02000000000000000000" pitchFamily="2" charset="-78"/>
                <a:ea typeface="Tajawal" pitchFamily="34" charset="-122"/>
                <a:cs typeface="mohammad bold art 1" pitchFamily="2" charset="-78"/>
              </a:rPr>
              <a:t>جهة التسوية وإدارة المخاطر</a:t>
            </a:r>
            <a:endParaRPr lang="ar-KW" sz="1450" dirty="0">
              <a:latin typeface="Sakkal Majalla" panose="02000000000000000000" pitchFamily="2" charset="-78"/>
              <a:ea typeface="Tajawal" pitchFamily="34" charset="-122"/>
              <a:cs typeface="mohammad bold art 1" pitchFamily="2" charset="-78"/>
            </a:endParaRPr>
          </a:p>
        </p:txBody>
      </p:sp>
      <p:sp>
        <p:nvSpPr>
          <p:cNvPr id="265" name="KCH 65"/>
          <p:cNvSpPr/>
          <p:nvPr/>
        </p:nvSpPr>
        <p:spPr>
          <a:xfrm>
            <a:off x="7315200" y="4229100"/>
            <a:ext cx="304800" cy="304800"/>
          </a:xfrm>
          <a:prstGeom prst="ellipse">
            <a:avLst/>
          </a:prstGeom>
          <a:solidFill>
            <a:srgbClr val="F4F6F8"/>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67" name="KCH 67"/>
          <p:cNvSpPr/>
          <p:nvPr/>
        </p:nvSpPr>
        <p:spPr>
          <a:xfrm>
            <a:off x="4419600" y="4203700"/>
            <a:ext cx="2794000" cy="457200"/>
          </a:xfrm>
          <a:prstGeom prst="rect">
            <a:avLst/>
          </a:prstGeom>
          <a:noFill/>
          <a:ln/>
        </p:spPr>
        <p:txBody>
          <a:bodyPr wrap="square" lIns="0" tIns="0" rIns="0" bIns="0" rtlCol="0" anchor="ctr"/>
          <a:lstStyle/>
          <a:p>
            <a:pPr marL="0" indent="0" algn="r" rtl="1">
              <a:buNone/>
            </a:pPr>
            <a:r>
              <a:rPr lang="ar-KW" altLang="en-US" sz="1450" b="1" dirty="0">
                <a:solidFill>
                  <a:srgbClr val="444444"/>
                </a:solidFill>
                <a:latin typeface="Sakkal Majalla" panose="02000000000000000000" pitchFamily="2" charset="-78"/>
                <a:ea typeface="Tajawal" pitchFamily="34" charset="-122"/>
                <a:cs typeface="mohammad bold art 1" pitchFamily="2" charset="-78"/>
              </a:rPr>
              <a:t>تسوية السلة:  </a:t>
            </a:r>
            <a:r>
              <a:rPr lang="ar-KW" altLang="en-US" sz="1300" dirty="0">
                <a:solidFill>
                  <a:srgbClr val="444444"/>
                </a:solidFill>
                <a:latin typeface="Sakkal Majalla" panose="02000000000000000000" pitchFamily="2" charset="-78"/>
                <a:ea typeface="Tajawal" pitchFamily="34" charset="-122"/>
                <a:cs typeface="mohammad bold art 1" pitchFamily="2" charset="-78"/>
              </a:rPr>
              <a:t>المسؤولة عن تسوية سلة المكونات.</a:t>
            </a:r>
            <a:endParaRPr lang="ar-KW" sz="1450" dirty="0">
              <a:latin typeface="Sakkal Majalla" panose="02000000000000000000" pitchFamily="2" charset="-78"/>
              <a:ea typeface="Tajawal" pitchFamily="34" charset="-122"/>
              <a:cs typeface="mohammad bold art 1" pitchFamily="2" charset="-78"/>
            </a:endParaRPr>
          </a:p>
        </p:txBody>
      </p:sp>
      <p:sp>
        <p:nvSpPr>
          <p:cNvPr id="268" name="KCH 68"/>
          <p:cNvSpPr/>
          <p:nvPr/>
        </p:nvSpPr>
        <p:spPr>
          <a:xfrm>
            <a:off x="7315200" y="4699000"/>
            <a:ext cx="304800" cy="304800"/>
          </a:xfrm>
          <a:prstGeom prst="ellipse">
            <a:avLst/>
          </a:prstGeom>
          <a:solidFill>
            <a:srgbClr val="F4F6F8"/>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70" name="KCH 70"/>
          <p:cNvSpPr/>
          <p:nvPr/>
        </p:nvSpPr>
        <p:spPr>
          <a:xfrm>
            <a:off x="4419600" y="4673600"/>
            <a:ext cx="2794000" cy="457200"/>
          </a:xfrm>
          <a:prstGeom prst="rect">
            <a:avLst/>
          </a:prstGeom>
          <a:noFill/>
          <a:ln/>
        </p:spPr>
        <p:txBody>
          <a:bodyPr wrap="square" lIns="0" tIns="0" rIns="0" bIns="0" rtlCol="0" anchor="ctr"/>
          <a:lstStyle/>
          <a:p>
            <a:pPr marL="0" indent="0" algn="r" rtl="1">
              <a:buNone/>
            </a:pPr>
            <a:r>
              <a:rPr lang="ar-KW" altLang="en-US" sz="1450" b="1" dirty="0">
                <a:solidFill>
                  <a:srgbClr val="444444"/>
                </a:solidFill>
                <a:latin typeface="Sakkal Majalla" panose="02000000000000000000" pitchFamily="2" charset="-78"/>
                <a:ea typeface="Tajawal" pitchFamily="34" charset="-122"/>
                <a:cs typeface="mohammad bold art 1" pitchFamily="2" charset="-78"/>
              </a:rPr>
              <a:t>تسوية الوحدات:  </a:t>
            </a:r>
            <a:r>
              <a:rPr lang="ar-KW" altLang="en-US" sz="1300" dirty="0">
                <a:solidFill>
                  <a:srgbClr val="444444"/>
                </a:solidFill>
                <a:latin typeface="Sakkal Majalla" panose="02000000000000000000" pitchFamily="2" charset="-78"/>
                <a:ea typeface="Tajawal" pitchFamily="34" charset="-122"/>
                <a:cs typeface="mohammad bold art 1" pitchFamily="2" charset="-78"/>
              </a:rPr>
              <a:t>المسؤولة عن تسوية وحدات الصندوق.</a:t>
            </a:r>
            <a:endParaRPr lang="ar-KW" sz="1450" dirty="0">
              <a:latin typeface="Sakkal Majalla" panose="02000000000000000000" pitchFamily="2" charset="-78"/>
              <a:ea typeface="Tajawal" pitchFamily="34" charset="-122"/>
              <a:cs typeface="mohammad bold art 1" pitchFamily="2" charset="-78"/>
            </a:endParaRPr>
          </a:p>
        </p:txBody>
      </p:sp>
      <p:sp>
        <p:nvSpPr>
          <p:cNvPr id="271" name="KCH 71"/>
          <p:cNvSpPr/>
          <p:nvPr/>
        </p:nvSpPr>
        <p:spPr>
          <a:xfrm>
            <a:off x="7315200" y="5168900"/>
            <a:ext cx="304800" cy="304800"/>
          </a:xfrm>
          <a:prstGeom prst="ellipse">
            <a:avLst/>
          </a:prstGeom>
          <a:solidFill>
            <a:srgbClr val="F4F6F8"/>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73" name="KCH 73"/>
          <p:cNvSpPr/>
          <p:nvPr/>
        </p:nvSpPr>
        <p:spPr>
          <a:xfrm>
            <a:off x="4419600" y="5143500"/>
            <a:ext cx="2794000" cy="457200"/>
          </a:xfrm>
          <a:prstGeom prst="rect">
            <a:avLst/>
          </a:prstGeom>
          <a:noFill/>
          <a:ln/>
        </p:spPr>
        <p:txBody>
          <a:bodyPr wrap="square" lIns="0" tIns="0" rIns="0" bIns="0" rtlCol="0" anchor="ctr"/>
          <a:lstStyle/>
          <a:p>
            <a:pPr marL="0" indent="0" algn="r" rtl="1">
              <a:buNone/>
            </a:pPr>
            <a:r>
              <a:rPr lang="ar-KW" altLang="en-US" sz="1450" b="1" dirty="0">
                <a:solidFill>
                  <a:srgbClr val="444444"/>
                </a:solidFill>
                <a:latin typeface="Sakkal Majalla" panose="02000000000000000000" pitchFamily="2" charset="-78"/>
                <a:ea typeface="Tajawal" pitchFamily="34" charset="-122"/>
                <a:cs typeface="mohammad bold art 1" pitchFamily="2" charset="-78"/>
              </a:rPr>
              <a:t>إدارة المخاطر:  </a:t>
            </a:r>
            <a:r>
              <a:rPr lang="ar-KW" altLang="en-US" sz="1300" dirty="0">
                <a:solidFill>
                  <a:srgbClr val="444444"/>
                </a:solidFill>
                <a:latin typeface="Sakkal Majalla" panose="02000000000000000000" pitchFamily="2" charset="-78"/>
                <a:ea typeface="Tajawal" pitchFamily="34" charset="-122"/>
                <a:cs typeface="mohammad bold art 1" pitchFamily="2" charset="-78"/>
              </a:rPr>
              <a:t>إتمام التسوية وإدارة المخاطر في حال الإخفاق.</a:t>
            </a:r>
            <a:endParaRPr lang="ar-KW" sz="1450" dirty="0">
              <a:latin typeface="Sakkal Majalla" panose="02000000000000000000" pitchFamily="2" charset="-78"/>
              <a:ea typeface="Tajawal" pitchFamily="34" charset="-122"/>
              <a:cs typeface="mohammad bold art 1" pitchFamily="2" charset="-78"/>
            </a:endParaRPr>
          </a:p>
        </p:txBody>
      </p:sp>
      <p:pic>
        <p:nvPicPr>
          <p:cNvPr id="274" name="Copied Picture 274" descr="/tmp/kcc_logo_white.png"/>
          <p:cNvPicPr>
            <a:picLocks noChangeAspect="1"/>
          </p:cNvPicPr>
          <p:nvPr/>
        </p:nvPicPr>
        <p:blipFill>
          <a:blip r:embed="rId8"/>
          <a:stretch>
            <a:fillRect/>
          </a:stretch>
        </p:blipFill>
        <p:spPr>
          <a:xfrm>
            <a:off x="4419600" y="1982744"/>
            <a:ext cx="1179576" cy="566928"/>
          </a:xfrm>
          <a:prstGeom prst="rect">
            <a:avLst/>
          </a:prstGeom>
        </p:spPr>
      </p:pic>
      <p:pic>
        <p:nvPicPr>
          <p:cNvPr id="275" name="Copied Picture 275" descr="preencoded.png"/>
          <p:cNvPicPr>
            <a:picLocks noChangeAspect="1"/>
          </p:cNvPicPr>
          <p:nvPr/>
        </p:nvPicPr>
        <p:blipFill>
          <a:blip r:embed="rId9"/>
          <a:stretch>
            <a:fillRect/>
          </a:stretch>
        </p:blipFill>
        <p:spPr>
          <a:xfrm>
            <a:off x="11188700" y="4292600"/>
            <a:ext cx="177800" cy="177800"/>
          </a:xfrm>
          <a:prstGeom prst="rect">
            <a:avLst/>
          </a:prstGeom>
        </p:spPr>
      </p:pic>
      <p:pic>
        <p:nvPicPr>
          <p:cNvPr id="276" name="Copied Picture 276" descr="preencoded.png"/>
          <p:cNvPicPr>
            <a:picLocks noChangeAspect="1"/>
          </p:cNvPicPr>
          <p:nvPr/>
        </p:nvPicPr>
        <p:blipFill>
          <a:blip r:embed="rId10"/>
          <a:stretch>
            <a:fillRect/>
          </a:stretch>
        </p:blipFill>
        <p:spPr>
          <a:xfrm>
            <a:off x="11188700" y="4762500"/>
            <a:ext cx="177800" cy="177800"/>
          </a:xfrm>
          <a:prstGeom prst="rect">
            <a:avLst/>
          </a:prstGeom>
        </p:spPr>
      </p:pic>
      <p:pic>
        <p:nvPicPr>
          <p:cNvPr id="277" name="Copied Picture 277" descr="preencoded.png"/>
          <p:cNvPicPr>
            <a:picLocks noChangeAspect="1"/>
          </p:cNvPicPr>
          <p:nvPr/>
        </p:nvPicPr>
        <p:blipFill>
          <a:blip r:embed="rId11"/>
          <a:stretch>
            <a:fillRect/>
          </a:stretch>
        </p:blipFill>
        <p:spPr>
          <a:xfrm>
            <a:off x="3568700" y="4292600"/>
            <a:ext cx="177800" cy="177800"/>
          </a:xfrm>
          <a:prstGeom prst="rect">
            <a:avLst/>
          </a:prstGeom>
        </p:spPr>
      </p:pic>
      <p:pic>
        <p:nvPicPr>
          <p:cNvPr id="278" name="Copied Picture 278" descr="preencoded.png"/>
          <p:cNvPicPr>
            <a:picLocks noChangeAspect="1"/>
          </p:cNvPicPr>
          <p:nvPr/>
        </p:nvPicPr>
        <p:blipFill>
          <a:blip r:embed="rId12"/>
          <a:stretch>
            <a:fillRect/>
          </a:stretch>
        </p:blipFill>
        <p:spPr>
          <a:xfrm>
            <a:off x="3568700" y="4762500"/>
            <a:ext cx="177800" cy="177800"/>
          </a:xfrm>
          <a:prstGeom prst="rect">
            <a:avLst/>
          </a:prstGeom>
        </p:spPr>
      </p:pic>
      <p:pic>
        <p:nvPicPr>
          <p:cNvPr id="279" name="Copied Picture 279" descr="preencoded.png"/>
          <p:cNvPicPr>
            <a:picLocks noChangeAspect="1"/>
          </p:cNvPicPr>
          <p:nvPr/>
        </p:nvPicPr>
        <p:blipFill>
          <a:blip r:embed="rId11"/>
          <a:stretch>
            <a:fillRect/>
          </a:stretch>
        </p:blipFill>
        <p:spPr>
          <a:xfrm>
            <a:off x="7378700" y="4292600"/>
            <a:ext cx="177800" cy="177800"/>
          </a:xfrm>
          <a:prstGeom prst="rect">
            <a:avLst/>
          </a:prstGeom>
        </p:spPr>
      </p:pic>
      <p:pic>
        <p:nvPicPr>
          <p:cNvPr id="280" name="Copied Picture 280" descr="preencoded.png"/>
          <p:cNvPicPr>
            <a:picLocks noChangeAspect="1"/>
          </p:cNvPicPr>
          <p:nvPr/>
        </p:nvPicPr>
        <p:blipFill>
          <a:blip r:embed="rId12"/>
          <a:stretch>
            <a:fillRect/>
          </a:stretch>
        </p:blipFill>
        <p:spPr>
          <a:xfrm>
            <a:off x="7378700" y="4762500"/>
            <a:ext cx="177800" cy="177800"/>
          </a:xfrm>
          <a:prstGeom prst="rect">
            <a:avLst/>
          </a:prstGeom>
        </p:spPr>
      </p:pic>
      <p:pic>
        <p:nvPicPr>
          <p:cNvPr id="281" name="Copied Picture 281" descr="preencoded.png"/>
          <p:cNvPicPr>
            <a:picLocks noChangeAspect="1"/>
          </p:cNvPicPr>
          <p:nvPr/>
        </p:nvPicPr>
        <p:blipFill>
          <a:blip r:embed="rId10"/>
          <a:stretch>
            <a:fillRect/>
          </a:stretch>
        </p:blipFill>
        <p:spPr>
          <a:xfrm>
            <a:off x="7378700" y="5232400"/>
            <a:ext cx="177800" cy="177800"/>
          </a:xfrm>
          <a:prstGeom prst="rect">
            <a:avLst/>
          </a:prstGeom>
        </p:spPr>
      </p:pic>
    </p:spTree>
    <p:extLst>
      <p:ext uri="{BB962C8B-B14F-4D97-AF65-F5344CB8AC3E}">
        <p14:creationId xmlns:p14="http://schemas.microsoft.com/office/powerpoint/2010/main" val="2919741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3730752" y="289267"/>
            <a:ext cx="8046720" cy="475488"/>
          </a:xfrm>
          <a:prstGeom prst="rect">
            <a:avLst/>
          </a:prstGeom>
          <a:noFill/>
          <a:ln/>
        </p:spPr>
        <p:txBody>
          <a:bodyPr wrap="square" lIns="0" tIns="0" rIns="0" bIns="0" rtlCol="0" anchor="ctr"/>
          <a:lstStyle/>
          <a:p>
            <a:pPr marL="0" indent="0" algn="r" rtl="1">
              <a:buNone/>
            </a:pPr>
            <a:r>
              <a:rPr lang="en-US" sz="2400" kern="0" dirty="0">
                <a:solidFill>
                  <a:srgbClr val="0D4A75"/>
                </a:solidFill>
                <a:latin typeface="Segoe UI Semibold" panose="020B0702040204020203" pitchFamily="34" charset="0"/>
                <a:cs typeface="mohammad bold art 1" pitchFamily="2" charset="-78"/>
              </a:rPr>
              <a:t>إنشاء وإلغاء وحدات صناديق </a:t>
            </a:r>
            <a:r>
              <a:rPr lang="en-US" sz="2400" kern="0" dirty="0" err="1">
                <a:solidFill>
                  <a:srgbClr val="0D4A75"/>
                </a:solidFill>
                <a:latin typeface="Segoe UI Semibold" panose="020B0702040204020203" pitchFamily="34" charset="0"/>
                <a:cs typeface="mohammad bold art 1" pitchFamily="2" charset="-78"/>
              </a:rPr>
              <a:t>المؤشرات</a:t>
            </a:r>
            <a:r>
              <a:rPr lang="en-US" sz="2400" kern="0" dirty="0">
                <a:solidFill>
                  <a:srgbClr val="0D4A75"/>
                </a:solidFill>
                <a:latin typeface="Segoe UI Semibold" panose="020B0702040204020203" pitchFamily="34" charset="0"/>
                <a:cs typeface="mohammad bold art 1" pitchFamily="2" charset="-78"/>
              </a:rPr>
              <a:t> </a:t>
            </a:r>
            <a:r>
              <a:rPr lang="en-US" sz="2400" kern="0" dirty="0" err="1">
                <a:solidFill>
                  <a:srgbClr val="0D4A75"/>
                </a:solidFill>
                <a:latin typeface="Segoe UI Semibold" panose="020B0702040204020203" pitchFamily="34" charset="0"/>
                <a:cs typeface="mohammad bold art 1" pitchFamily="2" charset="-78"/>
              </a:rPr>
              <a:t>المتداولة</a:t>
            </a:r>
            <a:r>
              <a:rPr lang="ar-KW" sz="2400" kern="0" dirty="0">
                <a:solidFill>
                  <a:srgbClr val="0D4A75"/>
                </a:solidFill>
                <a:latin typeface="Segoe UI Semibold" panose="020B0702040204020203" pitchFamily="34" charset="0"/>
                <a:cs typeface="mohammad bold art 1" pitchFamily="2" charset="-78"/>
              </a:rPr>
              <a:t> (المفوض بالاشتراك)</a:t>
            </a:r>
            <a:endParaRPr lang="en-US" sz="2400" kern="0" dirty="0">
              <a:solidFill>
                <a:srgbClr val="0D4A75"/>
              </a:solidFill>
              <a:latin typeface="Segoe UI Semibold" panose="020B0702040204020203" pitchFamily="34" charset="0"/>
              <a:cs typeface="mohammad bold art 1" pitchFamily="2" charset="-78"/>
            </a:endParaRPr>
          </a:p>
        </p:txBody>
      </p:sp>
      <p:sp>
        <p:nvSpPr>
          <p:cNvPr id="13" name="Text 11"/>
          <p:cNvSpPr/>
          <p:nvPr/>
        </p:nvSpPr>
        <p:spPr>
          <a:xfrm>
            <a:off x="7680960" y="1078992"/>
            <a:ext cx="4069080" cy="292608"/>
          </a:xfrm>
          <a:prstGeom prst="rect">
            <a:avLst/>
          </a:prstGeom>
          <a:noFill/>
          <a:ln/>
        </p:spPr>
        <p:txBody>
          <a:bodyPr wrap="square" lIns="0" tIns="0" rIns="0" bIns="0" rtlCol="0" anchor="ctr"/>
          <a:lstStyle/>
          <a:p>
            <a:pPr marL="0" indent="0" algn="r" rtl="1">
              <a:buNone/>
            </a:pPr>
            <a:r>
              <a:rPr lang="en-US" sz="1600" b="1" dirty="0" err="1">
                <a:solidFill>
                  <a:srgbClr val="AF882D"/>
                </a:solidFill>
                <a:latin typeface="Sakkal Majalla" panose="02000000000000000000" pitchFamily="2" charset="-78"/>
                <a:ea typeface="Tajawal" pitchFamily="34" charset="-122"/>
                <a:cs typeface="mohammad bold art 1" pitchFamily="2" charset="-78"/>
              </a:rPr>
              <a:t>الإنشاء</a:t>
            </a:r>
            <a:r>
              <a:rPr lang="en-US" sz="1600" b="1" dirty="0">
                <a:solidFill>
                  <a:srgbClr val="AF882D"/>
                </a:solidFill>
                <a:latin typeface="Sakkal Majalla" panose="02000000000000000000" pitchFamily="2" charset="-78"/>
                <a:ea typeface="Tajawal" pitchFamily="34" charset="-122"/>
                <a:cs typeface="mohammad bold art 1" pitchFamily="2" charset="-78"/>
              </a:rPr>
              <a:t> — </a:t>
            </a:r>
            <a:r>
              <a:rPr lang="en-US" sz="1600" b="1" dirty="0" err="1">
                <a:solidFill>
                  <a:srgbClr val="AF882D"/>
                </a:solidFill>
                <a:latin typeface="Sakkal Majalla" panose="02000000000000000000" pitchFamily="2" charset="-78"/>
                <a:ea typeface="Tajawal" pitchFamily="34" charset="-122"/>
                <a:cs typeface="mohammad bold art 1" pitchFamily="2" charset="-78"/>
              </a:rPr>
              <a:t>إصدار</a:t>
            </a:r>
            <a:r>
              <a:rPr lang="en-US" sz="1600" b="1" dirty="0">
                <a:solidFill>
                  <a:srgbClr val="AF882D"/>
                </a:solidFill>
                <a:latin typeface="Sakkal Majalla" panose="02000000000000000000" pitchFamily="2" charset="-78"/>
                <a:ea typeface="Tajawal" pitchFamily="34" charset="-122"/>
                <a:cs typeface="mohammad bold art 1" pitchFamily="2" charset="-78"/>
              </a:rPr>
              <a:t> </a:t>
            </a:r>
            <a:r>
              <a:rPr lang="en-US" sz="1600" b="1" dirty="0" err="1">
                <a:solidFill>
                  <a:srgbClr val="AF882D"/>
                </a:solidFill>
                <a:latin typeface="Sakkal Majalla" panose="02000000000000000000" pitchFamily="2" charset="-78"/>
                <a:ea typeface="Tajawal" pitchFamily="34" charset="-122"/>
                <a:cs typeface="mohammad bold art 1" pitchFamily="2" charset="-78"/>
              </a:rPr>
              <a:t>وحدات</a:t>
            </a:r>
            <a:r>
              <a:rPr lang="en-US" sz="1600" b="1" dirty="0">
                <a:solidFill>
                  <a:srgbClr val="AF882D"/>
                </a:solidFill>
                <a:latin typeface="Sakkal Majalla" panose="02000000000000000000" pitchFamily="2" charset="-78"/>
                <a:ea typeface="Tajawal" pitchFamily="34" charset="-122"/>
                <a:cs typeface="mohammad bold art 1" pitchFamily="2" charset="-78"/>
              </a:rPr>
              <a:t> جديدة</a:t>
            </a:r>
            <a:endParaRPr lang="en-US" sz="1600" dirty="0">
              <a:latin typeface="Sakkal Majalla" panose="02000000000000000000" pitchFamily="2" charset="-78"/>
              <a:ea typeface="Tajawal" pitchFamily="34" charset="-122"/>
              <a:cs typeface="mohammad bold art 1" pitchFamily="2" charset="-78"/>
            </a:endParaRPr>
          </a:p>
        </p:txBody>
      </p:sp>
      <p:sp>
        <p:nvSpPr>
          <p:cNvPr id="14" name="Shape 12"/>
          <p:cNvSpPr/>
          <p:nvPr/>
        </p:nvSpPr>
        <p:spPr>
          <a:xfrm>
            <a:off x="9628632" y="1444752"/>
            <a:ext cx="2148840" cy="1298448"/>
          </a:xfrm>
          <a:prstGeom prst="roundRect">
            <a:avLst>
              <a:gd name="adj" fmla="val 3521"/>
            </a:avLst>
          </a:prstGeom>
          <a:solidFill>
            <a:srgbClr val="FFFFFF"/>
          </a:solidFill>
          <a:ln w="12700">
            <a:solidFill>
              <a:srgbClr val="D1D6DC"/>
            </a:solidFill>
            <a:prstDash val="solid"/>
          </a:ln>
          <a:effectLst>
            <a:outerShdw blurRad="76200" dist="25400" dir="5400000" algn="bl" rotWithShape="0">
              <a:srgbClr val="12377A">
                <a:alpha val="22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15" name="Shape 13"/>
          <p:cNvSpPr/>
          <p:nvPr/>
        </p:nvSpPr>
        <p:spPr>
          <a:xfrm>
            <a:off x="9628632" y="1444752"/>
            <a:ext cx="2148840" cy="310896"/>
          </a:xfrm>
          <a:prstGeom prst="roundRect">
            <a:avLst>
              <a:gd name="adj" fmla="val 14706"/>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16" name="Shape 14"/>
          <p:cNvSpPr/>
          <p:nvPr/>
        </p:nvSpPr>
        <p:spPr>
          <a:xfrm>
            <a:off x="9628632" y="1627632"/>
            <a:ext cx="2148840" cy="128016"/>
          </a:xfrm>
          <a:prstGeom prst="rect">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17" name="Text 15"/>
          <p:cNvSpPr/>
          <p:nvPr/>
        </p:nvSpPr>
        <p:spPr>
          <a:xfrm>
            <a:off x="9628632" y="1453896"/>
            <a:ext cx="2148840" cy="301752"/>
          </a:xfrm>
          <a:prstGeom prst="rect">
            <a:avLst/>
          </a:prstGeom>
          <a:noFill/>
          <a:ln/>
        </p:spPr>
        <p:txBody>
          <a:bodyPr wrap="square" lIns="0" tIns="0" rIns="0" bIns="0" rtlCol="0" anchor="ctr"/>
          <a:lstStyle/>
          <a:p>
            <a:pPr marL="0" indent="0" algn="ctr" rtl="1">
              <a:buNone/>
            </a:pPr>
            <a:r>
              <a:rPr lang="en-US" sz="1550" b="1" dirty="0" err="1">
                <a:solidFill>
                  <a:srgbClr val="FFFFFF"/>
                </a:solidFill>
                <a:latin typeface="Sakkal Majalla" panose="02000000000000000000" pitchFamily="2" charset="-78"/>
                <a:ea typeface="Tajawal" pitchFamily="34" charset="-122"/>
                <a:cs typeface="mohammad bold art 1" pitchFamily="2" charset="-78"/>
              </a:rPr>
              <a:t>السوق</a:t>
            </a:r>
            <a:endParaRPr lang="en-US" sz="1550" dirty="0">
              <a:latin typeface="Sakkal Majalla" panose="02000000000000000000" pitchFamily="2" charset="-78"/>
              <a:ea typeface="Tajawal" pitchFamily="34" charset="-122"/>
              <a:cs typeface="mohammad bold art 1" pitchFamily="2" charset="-78"/>
            </a:endParaRPr>
          </a:p>
        </p:txBody>
      </p:sp>
      <p:sp>
        <p:nvSpPr>
          <p:cNvPr id="18" name="Text 16"/>
          <p:cNvSpPr/>
          <p:nvPr/>
        </p:nvSpPr>
        <p:spPr>
          <a:xfrm>
            <a:off x="9683496" y="1773936"/>
            <a:ext cx="2039112" cy="932688"/>
          </a:xfrm>
          <a:prstGeom prst="rect">
            <a:avLst/>
          </a:prstGeom>
          <a:noFill/>
          <a:ln/>
        </p:spPr>
        <p:txBody>
          <a:bodyPr wrap="square" lIns="0" tIns="0" rIns="0" bIns="0" rtlCol="0" anchor="ctr"/>
          <a:lstStyle/>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طلب </a:t>
            </a:r>
            <a:r>
              <a:rPr lang="en-US" sz="1300" dirty="0" err="1">
                <a:solidFill>
                  <a:srgbClr val="444444"/>
                </a:solidFill>
                <a:latin typeface="Sakkal Majalla" panose="02000000000000000000" pitchFamily="2" charset="-78"/>
                <a:ea typeface="Tajawal" pitchFamily="34" charset="-122"/>
                <a:cs typeface="mohammad bold art 1" pitchFamily="2" charset="-78"/>
              </a:rPr>
              <a:t>مرتفع</a:t>
            </a:r>
            <a:r>
              <a:rPr lang="en-US" sz="1300" dirty="0">
                <a:solidFill>
                  <a:srgbClr val="444444"/>
                </a:solidFill>
                <a:latin typeface="Sakkal Majalla" panose="02000000000000000000" pitchFamily="2" charset="-78"/>
                <a:ea typeface="Tajawal" pitchFamily="34" charset="-122"/>
                <a:cs typeface="mohammad bold art 1" pitchFamily="2" charset="-78"/>
              </a:rPr>
              <a:t> </a:t>
            </a:r>
            <a:r>
              <a:rPr lang="en-US" sz="1300" dirty="0" err="1">
                <a:solidFill>
                  <a:srgbClr val="444444"/>
                </a:solidFill>
                <a:latin typeface="Sakkal Majalla" panose="02000000000000000000" pitchFamily="2" charset="-78"/>
                <a:ea typeface="Tajawal" pitchFamily="34" charset="-122"/>
                <a:cs typeface="mohammad bold art 1" pitchFamily="2" charset="-78"/>
              </a:rPr>
              <a:t>على</a:t>
            </a:r>
            <a:r>
              <a:rPr lang="ar-KW" sz="1300" dirty="0">
                <a:solidFill>
                  <a:srgbClr val="444444"/>
                </a:solidFill>
                <a:latin typeface="Sakkal Majalla" panose="02000000000000000000" pitchFamily="2" charset="-78"/>
                <a:ea typeface="Tajawal" pitchFamily="34" charset="-122"/>
                <a:cs typeface="mohammad bold art 1" pitchFamily="2" charset="-78"/>
              </a:rPr>
              <a:t> وحدات</a:t>
            </a:r>
            <a:r>
              <a:rPr lang="en-US" sz="1300" dirty="0">
                <a:solidFill>
                  <a:srgbClr val="444444"/>
                </a:solidFill>
                <a:latin typeface="Sakkal Majalla" panose="02000000000000000000" pitchFamily="2" charset="-78"/>
                <a:ea typeface="Tajawal" pitchFamily="34" charset="-122"/>
                <a:cs typeface="mohammad bold art 1" pitchFamily="2" charset="-78"/>
              </a:rPr>
              <a:t>  </a:t>
            </a:r>
            <a:r>
              <a:rPr lang="en-US" sz="1300" dirty="0" err="1">
                <a:solidFill>
                  <a:srgbClr val="444444"/>
                </a:solidFill>
                <a:latin typeface="Sakkal Majalla" panose="02000000000000000000" pitchFamily="2" charset="-78"/>
                <a:ea typeface="Tajawal" pitchFamily="34" charset="-122"/>
                <a:cs typeface="mohammad bold art 1" pitchFamily="2" charset="-78"/>
              </a:rPr>
              <a:t>الصندوق</a:t>
            </a:r>
            <a:endParaRPr lang="ar-KW" sz="1300" dirty="0">
              <a:solidFill>
                <a:srgbClr val="444444"/>
              </a:solidFill>
              <a:latin typeface="Sakkal Majalla" panose="02000000000000000000" pitchFamily="2" charset="-78"/>
              <a:ea typeface="Tajawal" pitchFamily="34" charset="-122"/>
              <a:cs typeface="mohammad bold art 1" pitchFamily="2" charset="-78"/>
            </a:endParaRPr>
          </a:p>
          <a:p>
            <a:pPr marL="0" indent="0" algn="ctr">
              <a:lnSpc>
                <a:spcPct val="104000"/>
              </a:lnSpc>
              <a:buNone/>
            </a:pPr>
            <a:endParaRPr lang="en-US" sz="1300" dirty="0">
              <a:latin typeface="Sakkal Majalla" panose="02000000000000000000" pitchFamily="2" charset="-78"/>
              <a:ea typeface="Tajawal" pitchFamily="34" charset="-122"/>
              <a:cs typeface="mohammad bold art 1" pitchFamily="2" charset="-78"/>
            </a:endParaRPr>
          </a:p>
          <a:p>
            <a:pPr marL="0" indent="0" algn="ctr">
              <a:lnSpc>
                <a:spcPct val="104000"/>
              </a:lnSpc>
              <a:buNone/>
            </a:pPr>
            <a:r>
              <a:rPr lang="en-US" sz="1300" dirty="0" err="1">
                <a:solidFill>
                  <a:srgbClr val="444444"/>
                </a:solidFill>
                <a:latin typeface="Sakkal Majalla" panose="02000000000000000000" pitchFamily="2" charset="-78"/>
                <a:ea typeface="Tajawal" pitchFamily="34" charset="-122"/>
                <a:cs typeface="mohammad bold art 1" pitchFamily="2" charset="-78"/>
              </a:rPr>
              <a:t>سعر</a:t>
            </a:r>
            <a:r>
              <a:rPr lang="en-US" sz="1300" dirty="0">
                <a:solidFill>
                  <a:srgbClr val="444444"/>
                </a:solidFill>
                <a:latin typeface="Sakkal Majalla" panose="02000000000000000000" pitchFamily="2" charset="-78"/>
                <a:ea typeface="Tajawal" pitchFamily="34" charset="-122"/>
                <a:cs typeface="mohammad bold art 1" pitchFamily="2" charset="-78"/>
              </a:rPr>
              <a:t> </a:t>
            </a:r>
            <a:r>
              <a:rPr lang="en-US" sz="1300" dirty="0" err="1">
                <a:solidFill>
                  <a:srgbClr val="444444"/>
                </a:solidFill>
                <a:latin typeface="Sakkal Majalla" panose="02000000000000000000" pitchFamily="2" charset="-78"/>
                <a:ea typeface="Tajawal" pitchFamily="34" charset="-122"/>
                <a:cs typeface="mohammad bold art 1" pitchFamily="2" charset="-78"/>
              </a:rPr>
              <a:t>وحدة</a:t>
            </a:r>
            <a:r>
              <a:rPr lang="en-US" sz="1300" dirty="0">
                <a:solidFill>
                  <a:srgbClr val="444444"/>
                </a:solidFill>
                <a:latin typeface="Sakkal Majalla" panose="02000000000000000000" pitchFamily="2" charset="-78"/>
                <a:ea typeface="Tajawal" pitchFamily="34" charset="-122"/>
                <a:cs typeface="mohammad bold art 1" pitchFamily="2" charset="-78"/>
              </a:rPr>
              <a:t> </a:t>
            </a:r>
            <a:r>
              <a:rPr lang="en-US" sz="1300" dirty="0" err="1">
                <a:solidFill>
                  <a:srgbClr val="444444"/>
                </a:solidFill>
                <a:latin typeface="Sakkal Majalla" panose="02000000000000000000" pitchFamily="2" charset="-78"/>
                <a:ea typeface="Tajawal" pitchFamily="34" charset="-122"/>
                <a:cs typeface="mohammad bold art 1" pitchFamily="2" charset="-78"/>
              </a:rPr>
              <a:t>الصندوق</a:t>
            </a:r>
            <a:r>
              <a:rPr lang="ar-KW" sz="1300" dirty="0">
                <a:solidFill>
                  <a:srgbClr val="444444"/>
                </a:solidFill>
                <a:latin typeface="Sakkal Majalla" panose="02000000000000000000" pitchFamily="2" charset="-78"/>
                <a:ea typeface="Tajawal" pitchFamily="34" charset="-122"/>
                <a:cs typeface="mohammad bold art 1" pitchFamily="2" charset="-78"/>
              </a:rPr>
              <a:t> </a:t>
            </a:r>
            <a:endParaRPr lang="en-US" sz="1300" dirty="0">
              <a:latin typeface="Sakkal Majalla" panose="02000000000000000000" pitchFamily="2" charset="-78"/>
              <a:ea typeface="Tajawal" pitchFamily="34" charset="-122"/>
              <a:cs typeface="mohammad bold art 1" pitchFamily="2" charset="-78"/>
            </a:endParaRPr>
          </a:p>
        </p:txBody>
      </p:sp>
      <p:sp>
        <p:nvSpPr>
          <p:cNvPr id="19" name="Shape 17"/>
          <p:cNvSpPr/>
          <p:nvPr/>
        </p:nvSpPr>
        <p:spPr>
          <a:xfrm>
            <a:off x="6519672" y="1444752"/>
            <a:ext cx="2331720" cy="1298448"/>
          </a:xfrm>
          <a:prstGeom prst="roundRect">
            <a:avLst>
              <a:gd name="adj" fmla="val 3521"/>
            </a:avLst>
          </a:prstGeom>
          <a:solidFill>
            <a:srgbClr val="FFFFFF"/>
          </a:solidFill>
          <a:ln w="22225">
            <a:solidFill>
              <a:srgbClr val="C49A45"/>
            </a:solidFill>
            <a:prstDash val="solid"/>
          </a:ln>
          <a:effectLst>
            <a:outerShdw blurRad="76200" dist="25400" dir="5400000" algn="bl" rotWithShape="0">
              <a:srgbClr val="12377A">
                <a:alpha val="22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0" name="Shape 18"/>
          <p:cNvSpPr/>
          <p:nvPr/>
        </p:nvSpPr>
        <p:spPr>
          <a:xfrm>
            <a:off x="6519672" y="1444752"/>
            <a:ext cx="2331720" cy="310896"/>
          </a:xfrm>
          <a:prstGeom prst="roundRect">
            <a:avLst>
              <a:gd name="adj" fmla="val 14706"/>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1" name="Shape 19"/>
          <p:cNvSpPr/>
          <p:nvPr/>
        </p:nvSpPr>
        <p:spPr>
          <a:xfrm>
            <a:off x="6519672" y="1627632"/>
            <a:ext cx="2331720" cy="128016"/>
          </a:xfrm>
          <a:prstGeom prst="rect">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2" name="Text 20"/>
          <p:cNvSpPr/>
          <p:nvPr/>
        </p:nvSpPr>
        <p:spPr>
          <a:xfrm>
            <a:off x="6519672" y="1453896"/>
            <a:ext cx="2331720" cy="301752"/>
          </a:xfrm>
          <a:prstGeom prst="rect">
            <a:avLst/>
          </a:prstGeom>
          <a:noFill/>
          <a:ln/>
        </p:spPr>
        <p:txBody>
          <a:bodyPr wrap="square" lIns="0" tIns="0" rIns="0" bIns="0" rtlCol="0" anchor="ctr"/>
          <a:lstStyle/>
          <a:p>
            <a:pPr marL="0" indent="0" algn="ctr" rtl="1">
              <a:buNone/>
            </a:pPr>
            <a:r>
              <a:rPr lang="en-US" sz="1550" b="1" dirty="0">
                <a:solidFill>
                  <a:srgbClr val="FFFFFF"/>
                </a:solidFill>
                <a:latin typeface="Sakkal Majalla" panose="02000000000000000000" pitchFamily="2" charset="-78"/>
                <a:ea typeface="Tajawal" pitchFamily="34" charset="-122"/>
                <a:cs typeface="mohammad bold art 1" pitchFamily="2" charset="-78"/>
              </a:rPr>
              <a:t>المفوض بالاشتراك</a:t>
            </a:r>
            <a:endParaRPr lang="en-US" sz="1550" dirty="0">
              <a:latin typeface="Sakkal Majalla" panose="02000000000000000000" pitchFamily="2" charset="-78"/>
              <a:ea typeface="Tajawal" pitchFamily="34" charset="-122"/>
              <a:cs typeface="mohammad bold art 1" pitchFamily="2" charset="-78"/>
            </a:endParaRPr>
          </a:p>
        </p:txBody>
      </p:sp>
      <p:sp>
        <p:nvSpPr>
          <p:cNvPr id="23" name="Text 21"/>
          <p:cNvSpPr/>
          <p:nvPr/>
        </p:nvSpPr>
        <p:spPr>
          <a:xfrm>
            <a:off x="6574536" y="1773936"/>
            <a:ext cx="2221992" cy="932688"/>
          </a:xfrm>
          <a:prstGeom prst="rect">
            <a:avLst/>
          </a:prstGeom>
          <a:noFill/>
          <a:ln/>
        </p:spPr>
        <p:txBody>
          <a:bodyPr wrap="square" lIns="0" tIns="0" rIns="0" bIns="0" rtlCol="0" anchor="ctr"/>
          <a:lstStyle/>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يبادر </a:t>
            </a:r>
            <a:r>
              <a:rPr lang="en-US" sz="1300" dirty="0" err="1">
                <a:solidFill>
                  <a:srgbClr val="444444"/>
                </a:solidFill>
                <a:latin typeface="Sakkal Majalla" panose="02000000000000000000" pitchFamily="2" charset="-78"/>
                <a:ea typeface="Tajawal" pitchFamily="34" charset="-122"/>
                <a:cs typeface="mohammad bold art 1" pitchFamily="2" charset="-78"/>
              </a:rPr>
              <a:t>بالإنشاء</a:t>
            </a:r>
            <a:r>
              <a:rPr lang="en-US" sz="1300" dirty="0">
                <a:solidFill>
                  <a:srgbClr val="444444"/>
                </a:solidFill>
                <a:latin typeface="Sakkal Majalla" panose="02000000000000000000" pitchFamily="2" charset="-78"/>
                <a:ea typeface="Tajawal" pitchFamily="34" charset="-122"/>
                <a:cs typeface="mohammad bold art 1" pitchFamily="2" charset="-78"/>
              </a:rPr>
              <a:t> </a:t>
            </a:r>
            <a:r>
              <a:rPr lang="en-US" sz="1300" dirty="0" err="1">
                <a:solidFill>
                  <a:srgbClr val="444444"/>
                </a:solidFill>
                <a:latin typeface="Sakkal Majalla" panose="02000000000000000000" pitchFamily="2" charset="-78"/>
                <a:ea typeface="Tajawal" pitchFamily="34" charset="-122"/>
                <a:cs typeface="mohammad bold art 1" pitchFamily="2" charset="-78"/>
              </a:rPr>
              <a:t>وفق</a:t>
            </a:r>
            <a:r>
              <a:rPr lang="en-US" sz="1300" dirty="0">
                <a:solidFill>
                  <a:srgbClr val="444444"/>
                </a:solidFill>
                <a:latin typeface="Sakkal Majalla" panose="02000000000000000000" pitchFamily="2" charset="-78"/>
                <a:ea typeface="Tajawal" pitchFamily="34" charset="-122"/>
                <a:cs typeface="mohammad bold art 1" pitchFamily="2" charset="-78"/>
              </a:rPr>
              <a:t> ملف</a:t>
            </a:r>
            <a:endParaRPr lang="en-US" sz="1300" dirty="0">
              <a:latin typeface="Sakkal Majalla" panose="02000000000000000000" pitchFamily="2" charset="-78"/>
              <a:ea typeface="Tajawal" pitchFamily="34" charset="-122"/>
              <a:cs typeface="mohammad bold art 1" pitchFamily="2" charset="-78"/>
            </a:endParaRPr>
          </a:p>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مكونات المحفظة المعلن (PCF)</a:t>
            </a:r>
            <a:endParaRPr lang="en-US" sz="1300" dirty="0">
              <a:latin typeface="Sakkal Majalla" panose="02000000000000000000" pitchFamily="2" charset="-78"/>
              <a:ea typeface="Tajawal" pitchFamily="34" charset="-122"/>
              <a:cs typeface="mohammad bold art 1" pitchFamily="2" charset="-78"/>
            </a:endParaRPr>
          </a:p>
        </p:txBody>
      </p:sp>
      <p:sp>
        <p:nvSpPr>
          <p:cNvPr id="24" name="Shape 22"/>
          <p:cNvSpPr/>
          <p:nvPr/>
        </p:nvSpPr>
        <p:spPr>
          <a:xfrm>
            <a:off x="3410712" y="1444752"/>
            <a:ext cx="2331720" cy="1298448"/>
          </a:xfrm>
          <a:prstGeom prst="roundRect">
            <a:avLst>
              <a:gd name="adj" fmla="val 3521"/>
            </a:avLst>
          </a:prstGeom>
          <a:solidFill>
            <a:srgbClr val="FFFFFF"/>
          </a:solidFill>
          <a:ln w="12700">
            <a:solidFill>
              <a:srgbClr val="D1D6DC"/>
            </a:solidFill>
            <a:prstDash val="solid"/>
          </a:ln>
          <a:effectLst>
            <a:outerShdw blurRad="76200" dist="25400" dir="5400000" algn="bl" rotWithShape="0">
              <a:srgbClr val="12377A">
                <a:alpha val="22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5" name="Shape 23"/>
          <p:cNvSpPr/>
          <p:nvPr/>
        </p:nvSpPr>
        <p:spPr>
          <a:xfrm>
            <a:off x="3410712" y="1444752"/>
            <a:ext cx="2331720" cy="310896"/>
          </a:xfrm>
          <a:prstGeom prst="roundRect">
            <a:avLst>
              <a:gd name="adj" fmla="val 14706"/>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6" name="Shape 24"/>
          <p:cNvSpPr/>
          <p:nvPr/>
        </p:nvSpPr>
        <p:spPr>
          <a:xfrm>
            <a:off x="3410712" y="1627632"/>
            <a:ext cx="2331720" cy="128016"/>
          </a:xfrm>
          <a:prstGeom prst="rect">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7" name="Text 25"/>
          <p:cNvSpPr/>
          <p:nvPr/>
        </p:nvSpPr>
        <p:spPr>
          <a:xfrm>
            <a:off x="3410712" y="1453896"/>
            <a:ext cx="2331720" cy="301752"/>
          </a:xfrm>
          <a:prstGeom prst="rect">
            <a:avLst/>
          </a:prstGeom>
          <a:noFill/>
          <a:ln/>
        </p:spPr>
        <p:txBody>
          <a:bodyPr wrap="square" lIns="0" tIns="0" rIns="0" bIns="0" rtlCol="0" anchor="ctr"/>
          <a:lstStyle/>
          <a:p>
            <a:pPr marL="0" indent="0" algn="ctr" rtl="1">
              <a:buNone/>
            </a:pPr>
            <a:r>
              <a:rPr lang="en-US" sz="1550" b="1" dirty="0">
                <a:solidFill>
                  <a:srgbClr val="FFFFFF"/>
                </a:solidFill>
                <a:latin typeface="Sakkal Majalla" panose="02000000000000000000" pitchFamily="2" charset="-78"/>
                <a:ea typeface="Tajawal" pitchFamily="34" charset="-122"/>
                <a:cs typeface="mohammad bold art 1" pitchFamily="2" charset="-78"/>
              </a:rPr>
              <a:t>الصندوق / الجهة المصدرة</a:t>
            </a:r>
            <a:endParaRPr lang="en-US" sz="1550" dirty="0">
              <a:latin typeface="Sakkal Majalla" panose="02000000000000000000" pitchFamily="2" charset="-78"/>
              <a:ea typeface="Tajawal" pitchFamily="34" charset="-122"/>
              <a:cs typeface="mohammad bold art 1" pitchFamily="2" charset="-78"/>
            </a:endParaRPr>
          </a:p>
        </p:txBody>
      </p:sp>
      <p:sp>
        <p:nvSpPr>
          <p:cNvPr id="28" name="Text 26"/>
          <p:cNvSpPr/>
          <p:nvPr/>
        </p:nvSpPr>
        <p:spPr>
          <a:xfrm>
            <a:off x="3465576" y="1773936"/>
            <a:ext cx="2221992" cy="932688"/>
          </a:xfrm>
          <a:prstGeom prst="rect">
            <a:avLst/>
          </a:prstGeom>
          <a:noFill/>
          <a:ln/>
        </p:spPr>
        <p:txBody>
          <a:bodyPr wrap="square" lIns="0" tIns="0" rIns="0" bIns="0" rtlCol="0" anchor="ctr"/>
          <a:lstStyle/>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يتحقق من مطابقة السلة لملف</a:t>
            </a:r>
            <a:endParaRPr lang="en-US" sz="1300" dirty="0">
              <a:latin typeface="Sakkal Majalla" panose="02000000000000000000" pitchFamily="2" charset="-78"/>
              <a:ea typeface="Tajawal" pitchFamily="34" charset="-122"/>
              <a:cs typeface="mohammad bold art 1" pitchFamily="2" charset="-78"/>
            </a:endParaRPr>
          </a:p>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المكونات ويصدر تعليمات</a:t>
            </a:r>
            <a:endParaRPr lang="en-US" sz="1300" dirty="0">
              <a:latin typeface="Sakkal Majalla" panose="02000000000000000000" pitchFamily="2" charset="-78"/>
              <a:ea typeface="Tajawal" pitchFamily="34" charset="-122"/>
              <a:cs typeface="mohammad bold art 1" pitchFamily="2" charset="-78"/>
            </a:endParaRPr>
          </a:p>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إصدار وحدات جديدة</a:t>
            </a:r>
            <a:endParaRPr lang="en-US" sz="1300" dirty="0">
              <a:latin typeface="Sakkal Majalla" panose="02000000000000000000" pitchFamily="2" charset="-78"/>
              <a:ea typeface="Tajawal" pitchFamily="34" charset="-122"/>
              <a:cs typeface="mohammad bold art 1" pitchFamily="2" charset="-78"/>
            </a:endParaRPr>
          </a:p>
          <a:p>
            <a:pPr marL="0" indent="0" algn="ctr">
              <a:lnSpc>
                <a:spcPct val="104000"/>
              </a:lnSpc>
              <a:buNone/>
            </a:pPr>
            <a:r>
              <a:rPr lang="en-US" sz="1050" i="1" dirty="0">
                <a:solidFill>
                  <a:srgbClr val="6E7D87"/>
                </a:solidFill>
                <a:latin typeface="Sakkal Majalla" panose="02000000000000000000" pitchFamily="2" charset="-78"/>
                <a:ea typeface="Tajawal" pitchFamily="34" charset="-122"/>
                <a:cs typeface="mohammad bold art 1" pitchFamily="2" charset="-78"/>
              </a:rPr>
              <a:t>تحفظ السلة لدى أمين حفظ الصندوق</a:t>
            </a:r>
            <a:endParaRPr lang="en-US" sz="1300" dirty="0">
              <a:latin typeface="Sakkal Majalla" panose="02000000000000000000" pitchFamily="2" charset="-78"/>
              <a:ea typeface="Tajawal" pitchFamily="34" charset="-122"/>
              <a:cs typeface="mohammad bold art 1" pitchFamily="2" charset="-78"/>
            </a:endParaRPr>
          </a:p>
        </p:txBody>
      </p:sp>
      <p:sp>
        <p:nvSpPr>
          <p:cNvPr id="29" name="Shape 27"/>
          <p:cNvSpPr/>
          <p:nvPr/>
        </p:nvSpPr>
        <p:spPr>
          <a:xfrm>
            <a:off x="301752" y="1444752"/>
            <a:ext cx="2331720" cy="1298448"/>
          </a:xfrm>
          <a:prstGeom prst="roundRect">
            <a:avLst>
              <a:gd name="adj" fmla="val 3521"/>
            </a:avLst>
          </a:prstGeom>
          <a:solidFill>
            <a:srgbClr val="FFFFFF"/>
          </a:solidFill>
          <a:ln w="12700">
            <a:solidFill>
              <a:srgbClr val="D1D6DC"/>
            </a:solidFill>
            <a:prstDash val="solid"/>
          </a:ln>
          <a:effectLst>
            <a:outerShdw blurRad="76200" dist="25400" dir="5400000" algn="bl" rotWithShape="0">
              <a:srgbClr val="12377A">
                <a:alpha val="22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30" name="Shape 28"/>
          <p:cNvSpPr/>
          <p:nvPr/>
        </p:nvSpPr>
        <p:spPr>
          <a:xfrm>
            <a:off x="301752" y="1444752"/>
            <a:ext cx="2331720" cy="310896"/>
          </a:xfrm>
          <a:prstGeom prst="roundRect">
            <a:avLst>
              <a:gd name="adj" fmla="val 14706"/>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31" name="Shape 29"/>
          <p:cNvSpPr/>
          <p:nvPr/>
        </p:nvSpPr>
        <p:spPr>
          <a:xfrm>
            <a:off x="301752" y="1627632"/>
            <a:ext cx="2331720" cy="128016"/>
          </a:xfrm>
          <a:prstGeom prst="rect">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32" name="Text 30"/>
          <p:cNvSpPr/>
          <p:nvPr/>
        </p:nvSpPr>
        <p:spPr>
          <a:xfrm>
            <a:off x="301752" y="1453896"/>
            <a:ext cx="2331720" cy="301752"/>
          </a:xfrm>
          <a:prstGeom prst="rect">
            <a:avLst/>
          </a:prstGeom>
          <a:noFill/>
          <a:ln/>
        </p:spPr>
        <p:txBody>
          <a:bodyPr wrap="square" lIns="0" tIns="0" rIns="0" bIns="0" rtlCol="0" anchor="ctr"/>
          <a:lstStyle/>
          <a:p>
            <a:pPr marL="0" indent="0" algn="ctr" rtl="1">
              <a:buNone/>
            </a:pPr>
            <a:r>
              <a:rPr lang="en-US" sz="1550" b="1" dirty="0">
                <a:solidFill>
                  <a:srgbClr val="FFFFFF"/>
                </a:solidFill>
                <a:latin typeface="Sakkal Majalla" panose="02000000000000000000" pitchFamily="2" charset="-78"/>
                <a:ea typeface="Tajawal" pitchFamily="34" charset="-122"/>
                <a:cs typeface="mohammad bold art 1" pitchFamily="2" charset="-78"/>
              </a:rPr>
              <a:t>وحدات جديدة</a:t>
            </a:r>
            <a:endParaRPr lang="en-US" sz="1550" dirty="0">
              <a:latin typeface="Sakkal Majalla" panose="02000000000000000000" pitchFamily="2" charset="-78"/>
              <a:ea typeface="Tajawal" pitchFamily="34" charset="-122"/>
              <a:cs typeface="mohammad bold art 1" pitchFamily="2" charset="-78"/>
            </a:endParaRPr>
          </a:p>
        </p:txBody>
      </p:sp>
      <p:sp>
        <p:nvSpPr>
          <p:cNvPr id="33" name="Text 31"/>
          <p:cNvSpPr/>
          <p:nvPr/>
        </p:nvSpPr>
        <p:spPr>
          <a:xfrm>
            <a:off x="356616" y="1773936"/>
            <a:ext cx="2221992" cy="932688"/>
          </a:xfrm>
          <a:prstGeom prst="rect">
            <a:avLst/>
          </a:prstGeom>
          <a:noFill/>
          <a:ln/>
        </p:spPr>
        <p:txBody>
          <a:bodyPr wrap="square" lIns="0" tIns="0" rIns="0" bIns="0" rtlCol="0" anchor="ctr"/>
          <a:lstStyle/>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تقيد وحدات الإنشاء في حساب</a:t>
            </a:r>
            <a:endParaRPr lang="en-US" sz="1300" dirty="0">
              <a:latin typeface="Sakkal Majalla" panose="02000000000000000000" pitchFamily="2" charset="-78"/>
              <a:ea typeface="Tajawal" pitchFamily="34" charset="-122"/>
              <a:cs typeface="mohammad bold art 1" pitchFamily="2" charset="-78"/>
            </a:endParaRPr>
          </a:p>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المفوض بالاشتراك </a:t>
            </a:r>
            <a:r>
              <a:rPr lang="en-US" sz="1300" dirty="0" err="1">
                <a:solidFill>
                  <a:srgbClr val="444444"/>
                </a:solidFill>
                <a:latin typeface="Sakkal Majalla" panose="02000000000000000000" pitchFamily="2" charset="-78"/>
                <a:ea typeface="Tajawal" pitchFamily="34" charset="-122"/>
                <a:cs typeface="mohammad bold art 1" pitchFamily="2" charset="-78"/>
              </a:rPr>
              <a:t>لدى</a:t>
            </a:r>
            <a:r>
              <a:rPr lang="en-US" sz="1300" dirty="0">
                <a:solidFill>
                  <a:srgbClr val="444444"/>
                </a:solidFill>
                <a:latin typeface="Sakkal Majalla" panose="02000000000000000000" pitchFamily="2" charset="-78"/>
                <a:ea typeface="Tajawal" pitchFamily="34" charset="-122"/>
                <a:cs typeface="mohammad bold art 1" pitchFamily="2" charset="-78"/>
              </a:rPr>
              <a:t> </a:t>
            </a:r>
            <a:r>
              <a:rPr lang="ar-KW" sz="1300" dirty="0">
                <a:solidFill>
                  <a:srgbClr val="444444"/>
                </a:solidFill>
                <a:latin typeface="Sakkal Majalla" panose="02000000000000000000" pitchFamily="2" charset="-78"/>
                <a:ea typeface="Tajawal" pitchFamily="34" charset="-122"/>
                <a:cs typeface="mohammad bold art 1" pitchFamily="2" charset="-78"/>
              </a:rPr>
              <a:t>الشركة الكويتية للإيداع المركزي</a:t>
            </a:r>
            <a:endParaRPr lang="en-US" sz="1300" dirty="0">
              <a:latin typeface="Sakkal Majalla" panose="02000000000000000000" pitchFamily="2" charset="-78"/>
              <a:ea typeface="Tajawal" pitchFamily="34" charset="-122"/>
              <a:cs typeface="mohammad bold art 1" pitchFamily="2" charset="-78"/>
            </a:endParaRPr>
          </a:p>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وتباع للمستثمرين في السوق</a:t>
            </a:r>
            <a:endParaRPr lang="en-US" sz="1300" dirty="0">
              <a:latin typeface="Sakkal Majalla" panose="02000000000000000000" pitchFamily="2" charset="-78"/>
              <a:ea typeface="Tajawal" pitchFamily="34" charset="-122"/>
              <a:cs typeface="mohammad bold art 1" pitchFamily="2" charset="-78"/>
            </a:endParaRPr>
          </a:p>
        </p:txBody>
      </p:sp>
      <p:sp>
        <p:nvSpPr>
          <p:cNvPr id="34" name="Shape 32"/>
          <p:cNvSpPr/>
          <p:nvPr/>
        </p:nvSpPr>
        <p:spPr>
          <a:xfrm>
            <a:off x="8851392" y="2093976"/>
            <a:ext cx="777240" cy="0"/>
          </a:xfrm>
          <a:prstGeom prst="line">
            <a:avLst/>
          </a:prstGeom>
          <a:noFill/>
          <a:ln w="31750">
            <a:solidFill>
              <a:srgbClr val="C49A45"/>
            </a:solidFill>
            <a:prstDash val="solid"/>
            <a:headEnd type="triangle"/>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35" name="Text 33"/>
          <p:cNvSpPr/>
          <p:nvPr/>
        </p:nvSpPr>
        <p:spPr>
          <a:xfrm>
            <a:off x="9038844" y="1719074"/>
            <a:ext cx="501054" cy="310894"/>
          </a:xfrm>
          <a:prstGeom prst="rect">
            <a:avLst/>
          </a:prstGeom>
          <a:noFill/>
          <a:ln/>
        </p:spPr>
        <p:txBody>
          <a:bodyPr wrap="square" lIns="0" tIns="0" rIns="0" bIns="0" rtlCol="0" anchor="ctr"/>
          <a:lstStyle/>
          <a:p>
            <a:pPr marL="0" indent="0" algn="ctr" rtl="1">
              <a:buNone/>
            </a:pPr>
            <a:r>
              <a:rPr lang="ar-KW" sz="1050" b="1" dirty="0">
                <a:solidFill>
                  <a:srgbClr val="AF882D"/>
                </a:solidFill>
                <a:latin typeface="Sakkal Majalla" panose="02000000000000000000" pitchFamily="2" charset="-78"/>
                <a:ea typeface="Tajawal" pitchFamily="34" charset="-122"/>
                <a:cs typeface="mohammad bold art 1" pitchFamily="2" charset="-78"/>
              </a:rPr>
              <a:t>1.</a:t>
            </a:r>
            <a:r>
              <a:rPr lang="en-US" sz="1050" b="1" dirty="0">
                <a:solidFill>
                  <a:srgbClr val="AF882D"/>
                </a:solidFill>
                <a:latin typeface="Sakkal Majalla" panose="02000000000000000000" pitchFamily="2" charset="-78"/>
                <a:ea typeface="Tajawal" pitchFamily="34" charset="-122"/>
                <a:cs typeface="mohammad bold art 1" pitchFamily="2" charset="-78"/>
              </a:rPr>
              <a:t> إشارة السوق</a:t>
            </a:r>
            <a:endParaRPr lang="en-US" sz="1050" dirty="0">
              <a:latin typeface="Sakkal Majalla" panose="02000000000000000000" pitchFamily="2" charset="-78"/>
              <a:ea typeface="Tajawal" pitchFamily="34" charset="-122"/>
              <a:cs typeface="mohammad bold art 1" pitchFamily="2" charset="-78"/>
            </a:endParaRPr>
          </a:p>
        </p:txBody>
      </p:sp>
      <p:sp>
        <p:nvSpPr>
          <p:cNvPr id="36" name="Shape 34"/>
          <p:cNvSpPr/>
          <p:nvPr/>
        </p:nvSpPr>
        <p:spPr>
          <a:xfrm>
            <a:off x="5742432" y="2093976"/>
            <a:ext cx="777240" cy="0"/>
          </a:xfrm>
          <a:prstGeom prst="line">
            <a:avLst/>
          </a:prstGeom>
          <a:noFill/>
          <a:ln w="31750">
            <a:solidFill>
              <a:srgbClr val="C49A45"/>
            </a:solidFill>
            <a:prstDash val="solid"/>
            <a:headEnd type="triangle"/>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37" name="Text 35"/>
          <p:cNvSpPr/>
          <p:nvPr/>
        </p:nvSpPr>
        <p:spPr>
          <a:xfrm>
            <a:off x="5792257" y="1739648"/>
            <a:ext cx="677589" cy="256030"/>
          </a:xfrm>
          <a:prstGeom prst="rect">
            <a:avLst/>
          </a:prstGeom>
          <a:noFill/>
          <a:ln/>
        </p:spPr>
        <p:txBody>
          <a:bodyPr wrap="square" lIns="0" tIns="0" rIns="0" bIns="0" rtlCol="0" anchor="ctr"/>
          <a:lstStyle/>
          <a:p>
            <a:pPr marL="0" indent="0" algn="ctr" rtl="1">
              <a:buNone/>
            </a:pPr>
            <a:r>
              <a:rPr lang="ar-KW" sz="1050" b="1" dirty="0">
                <a:solidFill>
                  <a:srgbClr val="AF882D"/>
                </a:solidFill>
                <a:latin typeface="Sakkal Majalla" panose="02000000000000000000" pitchFamily="2" charset="-78"/>
                <a:ea typeface="Tajawal" pitchFamily="34" charset="-122"/>
                <a:cs typeface="mohammad bold art 1" pitchFamily="2" charset="-78"/>
              </a:rPr>
              <a:t>2.</a:t>
            </a:r>
            <a:r>
              <a:rPr lang="en-US" sz="1050" b="1" dirty="0">
                <a:solidFill>
                  <a:srgbClr val="AF882D"/>
                </a:solidFill>
                <a:latin typeface="Sakkal Majalla" panose="02000000000000000000" pitchFamily="2" charset="-78"/>
                <a:ea typeface="Tajawal" pitchFamily="34" charset="-122"/>
                <a:cs typeface="mohammad bold art 1" pitchFamily="2" charset="-78"/>
              </a:rPr>
              <a:t> تسليم السلة</a:t>
            </a:r>
            <a:endParaRPr lang="en-US" sz="1050" dirty="0">
              <a:latin typeface="Sakkal Majalla" panose="02000000000000000000" pitchFamily="2" charset="-78"/>
              <a:ea typeface="Tajawal" pitchFamily="34" charset="-122"/>
              <a:cs typeface="mohammad bold art 1" pitchFamily="2" charset="-78"/>
            </a:endParaRPr>
          </a:p>
        </p:txBody>
      </p:sp>
      <p:sp>
        <p:nvSpPr>
          <p:cNvPr id="38" name="Shape 36"/>
          <p:cNvSpPr/>
          <p:nvPr/>
        </p:nvSpPr>
        <p:spPr>
          <a:xfrm>
            <a:off x="2633472" y="2093976"/>
            <a:ext cx="777240" cy="0"/>
          </a:xfrm>
          <a:prstGeom prst="line">
            <a:avLst/>
          </a:prstGeom>
          <a:noFill/>
          <a:ln w="31750">
            <a:solidFill>
              <a:srgbClr val="C49A45"/>
            </a:solidFill>
            <a:prstDash val="solid"/>
            <a:headEnd type="triangle"/>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39" name="Text 37"/>
          <p:cNvSpPr/>
          <p:nvPr/>
        </p:nvSpPr>
        <p:spPr>
          <a:xfrm>
            <a:off x="2633472" y="1783079"/>
            <a:ext cx="886968" cy="201169"/>
          </a:xfrm>
          <a:prstGeom prst="rect">
            <a:avLst/>
          </a:prstGeom>
          <a:noFill/>
          <a:ln/>
        </p:spPr>
        <p:txBody>
          <a:bodyPr wrap="square" lIns="0" tIns="0" rIns="0" bIns="0" rtlCol="0" anchor="ctr"/>
          <a:lstStyle/>
          <a:p>
            <a:pPr marL="0" indent="0" algn="ctr" rtl="1">
              <a:buNone/>
            </a:pPr>
            <a:r>
              <a:rPr lang="ar-KW" sz="1050" b="1" dirty="0">
                <a:solidFill>
                  <a:srgbClr val="AF882D"/>
                </a:solidFill>
                <a:latin typeface="Sakkal Majalla" panose="02000000000000000000" pitchFamily="2" charset="-78"/>
                <a:ea typeface="Tajawal" pitchFamily="34" charset="-122"/>
                <a:cs typeface="mohammad bold art 1" pitchFamily="2" charset="-78"/>
              </a:rPr>
              <a:t>3. </a:t>
            </a:r>
            <a:r>
              <a:rPr lang="en-US" sz="1050" b="1" dirty="0">
                <a:solidFill>
                  <a:srgbClr val="AF882D"/>
                </a:solidFill>
                <a:latin typeface="Sakkal Majalla" panose="02000000000000000000" pitchFamily="2" charset="-78"/>
                <a:ea typeface="Tajawal" pitchFamily="34" charset="-122"/>
                <a:cs typeface="mohammad bold art 1" pitchFamily="2" charset="-78"/>
              </a:rPr>
              <a:t> إصدار الوحدات</a:t>
            </a:r>
            <a:endParaRPr lang="en-US" sz="1050" dirty="0">
              <a:latin typeface="Sakkal Majalla" panose="02000000000000000000" pitchFamily="2" charset="-78"/>
              <a:ea typeface="Tajawal" pitchFamily="34" charset="-122"/>
              <a:cs typeface="mohammad bold art 1" pitchFamily="2" charset="-78"/>
            </a:endParaRPr>
          </a:p>
        </p:txBody>
      </p:sp>
      <p:sp>
        <p:nvSpPr>
          <p:cNvPr id="40" name="Shape 38"/>
          <p:cNvSpPr/>
          <p:nvPr/>
        </p:nvSpPr>
        <p:spPr>
          <a:xfrm>
            <a:off x="1467612" y="2743200"/>
            <a:ext cx="0" cy="256032"/>
          </a:xfrm>
          <a:prstGeom prst="line">
            <a:avLst/>
          </a:prstGeom>
          <a:noFill/>
          <a:ln w="25400">
            <a:solidFill>
              <a:srgbClr val="C49A45"/>
            </a:solidFill>
            <a:prstDash val="solid"/>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41" name="Shape 39"/>
          <p:cNvSpPr/>
          <p:nvPr/>
        </p:nvSpPr>
        <p:spPr>
          <a:xfrm>
            <a:off x="1467612" y="2999232"/>
            <a:ext cx="9235440" cy="0"/>
          </a:xfrm>
          <a:prstGeom prst="line">
            <a:avLst/>
          </a:prstGeom>
          <a:noFill/>
          <a:ln w="25400">
            <a:solidFill>
              <a:srgbClr val="C49A45"/>
            </a:solidFill>
            <a:prstDash val="solid"/>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42" name="Shape 40"/>
          <p:cNvSpPr/>
          <p:nvPr/>
        </p:nvSpPr>
        <p:spPr>
          <a:xfrm>
            <a:off x="10703052" y="2779776"/>
            <a:ext cx="0" cy="219456"/>
          </a:xfrm>
          <a:prstGeom prst="line">
            <a:avLst/>
          </a:prstGeom>
          <a:noFill/>
          <a:ln w="25400">
            <a:solidFill>
              <a:srgbClr val="C49A45"/>
            </a:solidFill>
            <a:prstDash val="solid"/>
            <a:headEnd type="triangle"/>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43" name="Text 41"/>
          <p:cNvSpPr/>
          <p:nvPr/>
        </p:nvSpPr>
        <p:spPr>
          <a:xfrm>
            <a:off x="1741932" y="3195829"/>
            <a:ext cx="8686800" cy="219456"/>
          </a:xfrm>
          <a:prstGeom prst="rect">
            <a:avLst/>
          </a:prstGeom>
          <a:noFill/>
          <a:ln/>
        </p:spPr>
        <p:txBody>
          <a:bodyPr wrap="square" lIns="0" tIns="0" rIns="0" bIns="0" rtlCol="0" anchor="ctr"/>
          <a:lstStyle/>
          <a:p>
            <a:pPr marL="0" indent="0" algn="ctr" rtl="1">
              <a:buNone/>
            </a:pPr>
            <a:r>
              <a:rPr lang="ar-KW" sz="1200" b="1" dirty="0">
                <a:solidFill>
                  <a:srgbClr val="AF882D"/>
                </a:solidFill>
                <a:latin typeface="Sakkal Majalla" panose="02000000000000000000" pitchFamily="2" charset="-78"/>
                <a:ea typeface="Tajawal" pitchFamily="34" charset="-122"/>
                <a:cs typeface="mohammad bold art 1" pitchFamily="2" charset="-78"/>
              </a:rPr>
              <a:t>4. </a:t>
            </a:r>
            <a:r>
              <a:rPr lang="en-US" sz="1200" b="1" dirty="0" err="1">
                <a:solidFill>
                  <a:srgbClr val="AF882D"/>
                </a:solidFill>
                <a:latin typeface="Sakkal Majalla" panose="02000000000000000000" pitchFamily="2" charset="-78"/>
                <a:ea typeface="Tajawal" pitchFamily="34" charset="-122"/>
                <a:cs typeface="mohammad bold art 1" pitchFamily="2" charset="-78"/>
              </a:rPr>
              <a:t>يبيع</a:t>
            </a:r>
            <a:r>
              <a:rPr lang="en-US" sz="1200" b="1" dirty="0">
                <a:solidFill>
                  <a:srgbClr val="AF882D"/>
                </a:solidFill>
                <a:latin typeface="Sakkal Majalla" panose="02000000000000000000" pitchFamily="2" charset="-78"/>
                <a:ea typeface="Tajawal" pitchFamily="34" charset="-122"/>
                <a:cs typeface="mohammad bold art 1" pitchFamily="2" charset="-78"/>
              </a:rPr>
              <a:t> المفوض بالاشتراك الوحدات الجديدة في السوق الثانوي لتلبية الطلب</a:t>
            </a:r>
            <a:endParaRPr lang="en-US" sz="1200" dirty="0">
              <a:latin typeface="Sakkal Majalla" panose="02000000000000000000" pitchFamily="2" charset="-78"/>
              <a:ea typeface="Tajawal" pitchFamily="34" charset="-122"/>
              <a:cs typeface="mohammad bold art 1" pitchFamily="2" charset="-78"/>
            </a:endParaRPr>
          </a:p>
        </p:txBody>
      </p:sp>
      <p:sp>
        <p:nvSpPr>
          <p:cNvPr id="57" name="Text 55"/>
          <p:cNvSpPr/>
          <p:nvPr/>
        </p:nvSpPr>
        <p:spPr>
          <a:xfrm>
            <a:off x="7677508" y="4224991"/>
            <a:ext cx="4069080" cy="292608"/>
          </a:xfrm>
          <a:prstGeom prst="rect">
            <a:avLst/>
          </a:prstGeom>
          <a:noFill/>
          <a:ln/>
        </p:spPr>
        <p:txBody>
          <a:bodyPr wrap="square" lIns="0" tIns="0" rIns="0" bIns="0" rtlCol="0" anchor="ctr"/>
          <a:lstStyle/>
          <a:p>
            <a:pPr marL="0" indent="0" algn="r" rtl="1">
              <a:buNone/>
            </a:pPr>
            <a:r>
              <a:rPr lang="en-US" sz="1600" b="1" dirty="0">
                <a:solidFill>
                  <a:srgbClr val="444444"/>
                </a:solidFill>
                <a:latin typeface="Sakkal Majalla" panose="02000000000000000000" pitchFamily="2" charset="-78"/>
                <a:ea typeface="Tajawal" pitchFamily="34" charset="-122"/>
                <a:cs typeface="mohammad bold art 1" pitchFamily="2" charset="-78"/>
              </a:rPr>
              <a:t>الإلغاء — سحب الوحدات من التداول</a:t>
            </a:r>
            <a:endParaRPr lang="en-US" sz="1600" dirty="0">
              <a:latin typeface="Sakkal Majalla" panose="02000000000000000000" pitchFamily="2" charset="-78"/>
              <a:ea typeface="Tajawal" pitchFamily="34" charset="-122"/>
              <a:cs typeface="mohammad bold art 1" pitchFamily="2" charset="-78"/>
            </a:endParaRPr>
          </a:p>
        </p:txBody>
      </p:sp>
      <p:sp>
        <p:nvSpPr>
          <p:cNvPr id="58" name="Shape 56"/>
          <p:cNvSpPr/>
          <p:nvPr/>
        </p:nvSpPr>
        <p:spPr>
          <a:xfrm>
            <a:off x="9628632" y="4956048"/>
            <a:ext cx="2148840" cy="1298448"/>
          </a:xfrm>
          <a:prstGeom prst="roundRect">
            <a:avLst>
              <a:gd name="adj" fmla="val 3521"/>
            </a:avLst>
          </a:prstGeom>
          <a:solidFill>
            <a:srgbClr val="FFFFFF"/>
          </a:solidFill>
          <a:ln w="12700">
            <a:solidFill>
              <a:srgbClr val="D1D6DC"/>
            </a:solidFill>
            <a:prstDash val="solid"/>
          </a:ln>
          <a:effectLst>
            <a:outerShdw blurRad="76200" dist="25400" dir="5400000" algn="bl" rotWithShape="0">
              <a:srgbClr val="12377A">
                <a:alpha val="22000"/>
              </a:srgbClr>
            </a:outerShdw>
          </a:effectLst>
        </p:spPr>
        <p:txBody>
          <a:bodyPr/>
          <a:lstStyle/>
          <a:p>
            <a:endParaRPr lang="en-US" dirty="0">
              <a:latin typeface="Sakkal Majalla" panose="02000000000000000000" pitchFamily="2" charset="-78"/>
              <a:ea typeface="Tajawal" pitchFamily="34" charset="-122"/>
              <a:cs typeface="mohammad bold art 1" pitchFamily="2" charset="-78"/>
            </a:endParaRPr>
          </a:p>
        </p:txBody>
      </p:sp>
      <p:sp>
        <p:nvSpPr>
          <p:cNvPr id="59" name="Shape 57"/>
          <p:cNvSpPr/>
          <p:nvPr/>
        </p:nvSpPr>
        <p:spPr>
          <a:xfrm>
            <a:off x="9628632" y="4956048"/>
            <a:ext cx="2148840" cy="310896"/>
          </a:xfrm>
          <a:prstGeom prst="roundRect">
            <a:avLst>
              <a:gd name="adj" fmla="val 14706"/>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60" name="Shape 58"/>
          <p:cNvSpPr/>
          <p:nvPr/>
        </p:nvSpPr>
        <p:spPr>
          <a:xfrm>
            <a:off x="9628632" y="5138928"/>
            <a:ext cx="2148840" cy="128016"/>
          </a:xfrm>
          <a:prstGeom prst="rect">
            <a:avLst/>
          </a:prstGeom>
          <a:solidFill>
            <a:srgbClr val="12377A"/>
          </a:solidFill>
          <a:ln/>
        </p:spPr>
        <p:txBody>
          <a:bodyPr/>
          <a:lstStyle/>
          <a:p>
            <a:endParaRPr lang="en-US" dirty="0">
              <a:latin typeface="Sakkal Majalla" panose="02000000000000000000" pitchFamily="2" charset="-78"/>
              <a:ea typeface="Tajawal" pitchFamily="34" charset="-122"/>
              <a:cs typeface="mohammad bold art 1" pitchFamily="2" charset="-78"/>
            </a:endParaRPr>
          </a:p>
        </p:txBody>
      </p:sp>
      <p:sp>
        <p:nvSpPr>
          <p:cNvPr id="61" name="Text 59"/>
          <p:cNvSpPr/>
          <p:nvPr/>
        </p:nvSpPr>
        <p:spPr>
          <a:xfrm>
            <a:off x="9628632" y="4965192"/>
            <a:ext cx="2148840" cy="301752"/>
          </a:xfrm>
          <a:prstGeom prst="rect">
            <a:avLst/>
          </a:prstGeom>
          <a:noFill/>
          <a:ln/>
        </p:spPr>
        <p:txBody>
          <a:bodyPr wrap="square" lIns="0" tIns="0" rIns="0" bIns="0" rtlCol="0" anchor="ctr"/>
          <a:lstStyle/>
          <a:p>
            <a:pPr marL="0" indent="0" algn="ctr" rtl="1">
              <a:buNone/>
            </a:pPr>
            <a:r>
              <a:rPr lang="en-US" sz="1550" b="1" dirty="0" err="1">
                <a:solidFill>
                  <a:srgbClr val="FFFFFF"/>
                </a:solidFill>
                <a:latin typeface="Sakkal Majalla" panose="02000000000000000000" pitchFamily="2" charset="-78"/>
                <a:ea typeface="Tajawal" pitchFamily="34" charset="-122"/>
                <a:cs typeface="mohammad bold art 1" pitchFamily="2" charset="-78"/>
              </a:rPr>
              <a:t>السوق</a:t>
            </a:r>
            <a:endParaRPr lang="en-US" sz="1550" dirty="0">
              <a:latin typeface="Sakkal Majalla" panose="02000000000000000000" pitchFamily="2" charset="-78"/>
              <a:ea typeface="Tajawal" pitchFamily="34" charset="-122"/>
              <a:cs typeface="mohammad bold art 1" pitchFamily="2" charset="-78"/>
            </a:endParaRPr>
          </a:p>
        </p:txBody>
      </p:sp>
      <p:sp>
        <p:nvSpPr>
          <p:cNvPr id="62" name="Text 60"/>
          <p:cNvSpPr/>
          <p:nvPr/>
        </p:nvSpPr>
        <p:spPr>
          <a:xfrm>
            <a:off x="9683496" y="5285232"/>
            <a:ext cx="2039112" cy="932688"/>
          </a:xfrm>
          <a:prstGeom prst="rect">
            <a:avLst/>
          </a:prstGeom>
          <a:noFill/>
          <a:ln/>
        </p:spPr>
        <p:txBody>
          <a:bodyPr wrap="square" lIns="0" tIns="0" rIns="0" bIns="0" rtlCol="0" anchor="ctr"/>
          <a:lstStyle/>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طلب منخفض </a:t>
            </a:r>
            <a:r>
              <a:rPr lang="en-US" sz="1300" dirty="0" err="1">
                <a:solidFill>
                  <a:srgbClr val="444444"/>
                </a:solidFill>
                <a:latin typeface="Sakkal Majalla" panose="02000000000000000000" pitchFamily="2" charset="-78"/>
                <a:ea typeface="Tajawal" pitchFamily="34" charset="-122"/>
                <a:cs typeface="mohammad bold art 1" pitchFamily="2" charset="-78"/>
              </a:rPr>
              <a:t>على</a:t>
            </a:r>
            <a:r>
              <a:rPr lang="en-US" sz="1300" dirty="0">
                <a:solidFill>
                  <a:srgbClr val="444444"/>
                </a:solidFill>
                <a:latin typeface="Sakkal Majalla" panose="02000000000000000000" pitchFamily="2" charset="-78"/>
                <a:ea typeface="Tajawal" pitchFamily="34" charset="-122"/>
                <a:cs typeface="mohammad bold art 1" pitchFamily="2" charset="-78"/>
              </a:rPr>
              <a:t> </a:t>
            </a:r>
            <a:r>
              <a:rPr lang="ar-KW" sz="1300" dirty="0">
                <a:solidFill>
                  <a:srgbClr val="444444"/>
                </a:solidFill>
                <a:latin typeface="Sakkal Majalla" panose="02000000000000000000" pitchFamily="2" charset="-78"/>
                <a:ea typeface="Tajawal" pitchFamily="34" charset="-122"/>
                <a:cs typeface="mohammad bold art 1" pitchFamily="2" charset="-78"/>
              </a:rPr>
              <a:t>وحدات </a:t>
            </a:r>
            <a:r>
              <a:rPr lang="en-US" sz="1300" dirty="0" err="1">
                <a:solidFill>
                  <a:srgbClr val="444444"/>
                </a:solidFill>
                <a:latin typeface="Sakkal Majalla" panose="02000000000000000000" pitchFamily="2" charset="-78"/>
                <a:ea typeface="Tajawal" pitchFamily="34" charset="-122"/>
                <a:cs typeface="mohammad bold art 1" pitchFamily="2" charset="-78"/>
              </a:rPr>
              <a:t>الصندوق</a:t>
            </a:r>
            <a:r>
              <a:rPr lang="en-US" sz="1300" dirty="0">
                <a:solidFill>
                  <a:srgbClr val="444444"/>
                </a:solidFill>
                <a:latin typeface="Sakkal Majalla" panose="02000000000000000000" pitchFamily="2" charset="-78"/>
                <a:ea typeface="Tajawal" pitchFamily="34" charset="-122"/>
                <a:cs typeface="mohammad bold art 1" pitchFamily="2" charset="-78"/>
              </a:rPr>
              <a:t> </a:t>
            </a:r>
            <a:r>
              <a:rPr lang="ar-KW" sz="1300" dirty="0">
                <a:solidFill>
                  <a:srgbClr val="444444"/>
                </a:solidFill>
                <a:latin typeface="Sakkal Majalla" panose="02000000000000000000" pitchFamily="2" charset="-78"/>
                <a:ea typeface="Tajawal" pitchFamily="34" charset="-122"/>
                <a:cs typeface="mohammad bold art 1" pitchFamily="2" charset="-78"/>
              </a:rPr>
              <a:t>والبيع مرتفع</a:t>
            </a:r>
          </a:p>
          <a:p>
            <a:pPr marL="0" indent="0" algn="ctr">
              <a:lnSpc>
                <a:spcPct val="104000"/>
              </a:lnSpc>
              <a:buNone/>
            </a:pPr>
            <a:endParaRPr lang="en-US" sz="1300" dirty="0">
              <a:latin typeface="Sakkal Majalla" panose="02000000000000000000" pitchFamily="2" charset="-78"/>
              <a:ea typeface="Tajawal" pitchFamily="34" charset="-122"/>
              <a:cs typeface="mohammad bold art 1" pitchFamily="2" charset="-78"/>
            </a:endParaRPr>
          </a:p>
          <a:p>
            <a:pPr marL="0" indent="0" algn="ctr">
              <a:lnSpc>
                <a:spcPct val="104000"/>
              </a:lnSpc>
              <a:buNone/>
            </a:pPr>
            <a:r>
              <a:rPr lang="en-US" sz="1300" dirty="0" err="1">
                <a:solidFill>
                  <a:srgbClr val="444444"/>
                </a:solidFill>
                <a:latin typeface="Sakkal Majalla" panose="02000000000000000000" pitchFamily="2" charset="-78"/>
                <a:ea typeface="Tajawal" pitchFamily="34" charset="-122"/>
                <a:cs typeface="mohammad bold art 1" pitchFamily="2" charset="-78"/>
              </a:rPr>
              <a:t>سعر</a:t>
            </a:r>
            <a:r>
              <a:rPr lang="en-US" sz="1300" dirty="0">
                <a:solidFill>
                  <a:srgbClr val="444444"/>
                </a:solidFill>
                <a:latin typeface="Sakkal Majalla" panose="02000000000000000000" pitchFamily="2" charset="-78"/>
                <a:ea typeface="Tajawal" pitchFamily="34" charset="-122"/>
                <a:cs typeface="mohammad bold art 1" pitchFamily="2" charset="-78"/>
              </a:rPr>
              <a:t> </a:t>
            </a:r>
            <a:r>
              <a:rPr lang="en-US" sz="1300" dirty="0" err="1">
                <a:solidFill>
                  <a:srgbClr val="444444"/>
                </a:solidFill>
                <a:latin typeface="Sakkal Majalla" panose="02000000000000000000" pitchFamily="2" charset="-78"/>
                <a:ea typeface="Tajawal" pitchFamily="34" charset="-122"/>
                <a:cs typeface="mohammad bold art 1" pitchFamily="2" charset="-78"/>
              </a:rPr>
              <a:t>وحدة</a:t>
            </a:r>
            <a:r>
              <a:rPr lang="en-US" sz="1300" dirty="0">
                <a:solidFill>
                  <a:srgbClr val="444444"/>
                </a:solidFill>
                <a:latin typeface="Sakkal Majalla" panose="02000000000000000000" pitchFamily="2" charset="-78"/>
                <a:ea typeface="Tajawal" pitchFamily="34" charset="-122"/>
                <a:cs typeface="mohammad bold art 1" pitchFamily="2" charset="-78"/>
              </a:rPr>
              <a:t> </a:t>
            </a:r>
            <a:r>
              <a:rPr lang="en-US" sz="1300" dirty="0" err="1">
                <a:solidFill>
                  <a:srgbClr val="444444"/>
                </a:solidFill>
                <a:latin typeface="Sakkal Majalla" panose="02000000000000000000" pitchFamily="2" charset="-78"/>
                <a:ea typeface="Tajawal" pitchFamily="34" charset="-122"/>
                <a:cs typeface="mohammad bold art 1" pitchFamily="2" charset="-78"/>
              </a:rPr>
              <a:t>الصندوق</a:t>
            </a:r>
            <a:endParaRPr lang="en-US" sz="1300" dirty="0">
              <a:latin typeface="Sakkal Majalla" panose="02000000000000000000" pitchFamily="2" charset="-78"/>
              <a:ea typeface="Tajawal" pitchFamily="34" charset="-122"/>
              <a:cs typeface="mohammad bold art 1" pitchFamily="2" charset="-78"/>
            </a:endParaRPr>
          </a:p>
        </p:txBody>
      </p:sp>
      <p:sp>
        <p:nvSpPr>
          <p:cNvPr id="63" name="Shape 61"/>
          <p:cNvSpPr/>
          <p:nvPr/>
        </p:nvSpPr>
        <p:spPr>
          <a:xfrm>
            <a:off x="6519672" y="4956048"/>
            <a:ext cx="2331720" cy="1298448"/>
          </a:xfrm>
          <a:prstGeom prst="roundRect">
            <a:avLst>
              <a:gd name="adj" fmla="val 3521"/>
            </a:avLst>
          </a:prstGeom>
          <a:solidFill>
            <a:srgbClr val="FFFFFF"/>
          </a:solidFill>
          <a:ln w="22225">
            <a:solidFill>
              <a:srgbClr val="C49A45"/>
            </a:solidFill>
            <a:prstDash val="solid"/>
          </a:ln>
          <a:effectLst>
            <a:outerShdw blurRad="76200" dist="25400" dir="5400000" algn="bl" rotWithShape="0">
              <a:srgbClr val="12377A">
                <a:alpha val="22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64" name="Shape 62"/>
          <p:cNvSpPr/>
          <p:nvPr/>
        </p:nvSpPr>
        <p:spPr>
          <a:xfrm>
            <a:off x="6519672" y="4956048"/>
            <a:ext cx="2331720" cy="310896"/>
          </a:xfrm>
          <a:prstGeom prst="roundRect">
            <a:avLst>
              <a:gd name="adj" fmla="val 14706"/>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65" name="Shape 63"/>
          <p:cNvSpPr/>
          <p:nvPr/>
        </p:nvSpPr>
        <p:spPr>
          <a:xfrm>
            <a:off x="6519672" y="5138928"/>
            <a:ext cx="2331720" cy="128016"/>
          </a:xfrm>
          <a:prstGeom prst="rect">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66" name="Text 64"/>
          <p:cNvSpPr/>
          <p:nvPr/>
        </p:nvSpPr>
        <p:spPr>
          <a:xfrm>
            <a:off x="6519672" y="4965192"/>
            <a:ext cx="2331720" cy="301752"/>
          </a:xfrm>
          <a:prstGeom prst="rect">
            <a:avLst/>
          </a:prstGeom>
          <a:noFill/>
          <a:ln/>
        </p:spPr>
        <p:txBody>
          <a:bodyPr wrap="square" lIns="0" tIns="0" rIns="0" bIns="0" rtlCol="0" anchor="ctr"/>
          <a:lstStyle/>
          <a:p>
            <a:pPr marL="0" indent="0" algn="ctr" rtl="1">
              <a:buNone/>
            </a:pPr>
            <a:r>
              <a:rPr lang="en-US" sz="1550" b="1" dirty="0">
                <a:solidFill>
                  <a:srgbClr val="FFFFFF"/>
                </a:solidFill>
                <a:latin typeface="Sakkal Majalla" panose="02000000000000000000" pitchFamily="2" charset="-78"/>
                <a:ea typeface="Tajawal" pitchFamily="34" charset="-122"/>
                <a:cs typeface="mohammad bold art 1" pitchFamily="2" charset="-78"/>
              </a:rPr>
              <a:t>المفوض بالاشتراك</a:t>
            </a:r>
            <a:endParaRPr lang="en-US" sz="1550" dirty="0">
              <a:latin typeface="Sakkal Majalla" panose="02000000000000000000" pitchFamily="2" charset="-78"/>
              <a:ea typeface="Tajawal" pitchFamily="34" charset="-122"/>
              <a:cs typeface="mohammad bold art 1" pitchFamily="2" charset="-78"/>
            </a:endParaRPr>
          </a:p>
        </p:txBody>
      </p:sp>
      <p:sp>
        <p:nvSpPr>
          <p:cNvPr id="67" name="Text 65"/>
          <p:cNvSpPr/>
          <p:nvPr/>
        </p:nvSpPr>
        <p:spPr>
          <a:xfrm>
            <a:off x="6574536" y="5285232"/>
            <a:ext cx="2221992" cy="932688"/>
          </a:xfrm>
          <a:prstGeom prst="rect">
            <a:avLst/>
          </a:prstGeom>
          <a:noFill/>
          <a:ln/>
        </p:spPr>
        <p:txBody>
          <a:bodyPr wrap="square" lIns="0" tIns="0" rIns="0" bIns="0" rtlCol="0" anchor="ctr"/>
          <a:lstStyle/>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يبادر </a:t>
            </a:r>
            <a:r>
              <a:rPr lang="en-US" sz="1300" dirty="0" err="1">
                <a:solidFill>
                  <a:srgbClr val="444444"/>
                </a:solidFill>
                <a:latin typeface="Sakkal Majalla" panose="02000000000000000000" pitchFamily="2" charset="-78"/>
                <a:ea typeface="Tajawal" pitchFamily="34" charset="-122"/>
                <a:cs typeface="mohammad bold art 1" pitchFamily="2" charset="-78"/>
              </a:rPr>
              <a:t>بالإلغاء</a:t>
            </a:r>
            <a:r>
              <a:rPr lang="en-US" sz="1300" dirty="0">
                <a:solidFill>
                  <a:srgbClr val="444444"/>
                </a:solidFill>
                <a:latin typeface="Sakkal Majalla" panose="02000000000000000000" pitchFamily="2" charset="-78"/>
                <a:ea typeface="Tajawal" pitchFamily="34" charset="-122"/>
                <a:cs typeface="mohammad bold art 1" pitchFamily="2" charset="-78"/>
              </a:rPr>
              <a:t>  يشتري وحدات</a:t>
            </a:r>
            <a:endParaRPr lang="en-US" sz="1300" dirty="0">
              <a:latin typeface="Sakkal Majalla" panose="02000000000000000000" pitchFamily="2" charset="-78"/>
              <a:ea typeface="Tajawal" pitchFamily="34" charset="-122"/>
              <a:cs typeface="mohammad bold art 1" pitchFamily="2" charset="-78"/>
            </a:endParaRPr>
          </a:p>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الصندوق </a:t>
            </a:r>
            <a:r>
              <a:rPr lang="en-US" sz="1300" dirty="0" err="1">
                <a:solidFill>
                  <a:srgbClr val="444444"/>
                </a:solidFill>
                <a:latin typeface="Sakkal Majalla" panose="02000000000000000000" pitchFamily="2" charset="-78"/>
                <a:ea typeface="Tajawal" pitchFamily="34" charset="-122"/>
                <a:cs typeface="mohammad bold art 1" pitchFamily="2" charset="-78"/>
              </a:rPr>
              <a:t>من</a:t>
            </a:r>
            <a:r>
              <a:rPr lang="en-US" sz="1300" dirty="0">
                <a:solidFill>
                  <a:srgbClr val="444444"/>
                </a:solidFill>
                <a:latin typeface="Sakkal Majalla" panose="02000000000000000000" pitchFamily="2" charset="-78"/>
                <a:ea typeface="Tajawal" pitchFamily="34" charset="-122"/>
                <a:cs typeface="mohammad bold art 1" pitchFamily="2" charset="-78"/>
              </a:rPr>
              <a:t> </a:t>
            </a:r>
            <a:r>
              <a:rPr lang="en-US" sz="1300" dirty="0" err="1">
                <a:solidFill>
                  <a:srgbClr val="444444"/>
                </a:solidFill>
                <a:latin typeface="Sakkal Majalla" panose="02000000000000000000" pitchFamily="2" charset="-78"/>
                <a:ea typeface="Tajawal" pitchFamily="34" charset="-122"/>
                <a:cs typeface="mohammad bold art 1" pitchFamily="2" charset="-78"/>
              </a:rPr>
              <a:t>السوق</a:t>
            </a:r>
            <a:endParaRPr lang="en-US" sz="1300" dirty="0">
              <a:latin typeface="Sakkal Majalla" panose="02000000000000000000" pitchFamily="2" charset="-78"/>
              <a:ea typeface="Tajawal" pitchFamily="34" charset="-122"/>
              <a:cs typeface="mohammad bold art 1" pitchFamily="2" charset="-78"/>
            </a:endParaRPr>
          </a:p>
        </p:txBody>
      </p:sp>
      <p:sp>
        <p:nvSpPr>
          <p:cNvPr id="68" name="Shape 66"/>
          <p:cNvSpPr/>
          <p:nvPr/>
        </p:nvSpPr>
        <p:spPr>
          <a:xfrm>
            <a:off x="3416300" y="4956048"/>
            <a:ext cx="2331720" cy="1298448"/>
          </a:xfrm>
          <a:prstGeom prst="roundRect">
            <a:avLst>
              <a:gd name="adj" fmla="val 3521"/>
            </a:avLst>
          </a:prstGeom>
          <a:solidFill>
            <a:srgbClr val="FFFFFF"/>
          </a:solidFill>
          <a:ln w="12700">
            <a:solidFill>
              <a:srgbClr val="D1D6DC"/>
            </a:solidFill>
            <a:prstDash val="solid"/>
          </a:ln>
          <a:effectLst>
            <a:outerShdw blurRad="76200" dist="25400" dir="5400000" algn="bl" rotWithShape="0">
              <a:srgbClr val="12377A">
                <a:alpha val="22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69" name="Shape 67"/>
          <p:cNvSpPr/>
          <p:nvPr/>
        </p:nvSpPr>
        <p:spPr>
          <a:xfrm>
            <a:off x="3416300" y="4956048"/>
            <a:ext cx="2331720" cy="310896"/>
          </a:xfrm>
          <a:prstGeom prst="roundRect">
            <a:avLst>
              <a:gd name="adj" fmla="val 14706"/>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70" name="Shape 68"/>
          <p:cNvSpPr/>
          <p:nvPr/>
        </p:nvSpPr>
        <p:spPr>
          <a:xfrm>
            <a:off x="3416300" y="5138928"/>
            <a:ext cx="2331720" cy="128016"/>
          </a:xfrm>
          <a:prstGeom prst="rect">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71" name="Text 69"/>
          <p:cNvSpPr/>
          <p:nvPr/>
        </p:nvSpPr>
        <p:spPr>
          <a:xfrm>
            <a:off x="3416300" y="4965192"/>
            <a:ext cx="2331720" cy="301752"/>
          </a:xfrm>
          <a:prstGeom prst="rect">
            <a:avLst/>
          </a:prstGeom>
          <a:noFill/>
          <a:ln/>
        </p:spPr>
        <p:txBody>
          <a:bodyPr wrap="square" lIns="0" tIns="0" rIns="0" bIns="0" rtlCol="0" anchor="ctr"/>
          <a:lstStyle/>
          <a:p>
            <a:pPr marL="0" indent="0" algn="ctr" rtl="1">
              <a:buNone/>
            </a:pPr>
            <a:r>
              <a:rPr lang="en-US" sz="1550" b="1" dirty="0">
                <a:solidFill>
                  <a:srgbClr val="FFFFFF"/>
                </a:solidFill>
                <a:latin typeface="Sakkal Majalla" panose="02000000000000000000" pitchFamily="2" charset="-78"/>
                <a:ea typeface="Tajawal" pitchFamily="34" charset="-122"/>
                <a:cs typeface="mohammad bold art 1" pitchFamily="2" charset="-78"/>
              </a:rPr>
              <a:t>الصندوق / الجهة المصدرة</a:t>
            </a:r>
            <a:endParaRPr lang="en-US" sz="1550" dirty="0">
              <a:latin typeface="Sakkal Majalla" panose="02000000000000000000" pitchFamily="2" charset="-78"/>
              <a:ea typeface="Tajawal" pitchFamily="34" charset="-122"/>
              <a:cs typeface="mohammad bold art 1" pitchFamily="2" charset="-78"/>
            </a:endParaRPr>
          </a:p>
        </p:txBody>
      </p:sp>
      <p:sp>
        <p:nvSpPr>
          <p:cNvPr id="72" name="Text 70"/>
          <p:cNvSpPr/>
          <p:nvPr/>
        </p:nvSpPr>
        <p:spPr>
          <a:xfrm>
            <a:off x="3467100" y="5285232"/>
            <a:ext cx="2221992" cy="932688"/>
          </a:xfrm>
          <a:prstGeom prst="rect">
            <a:avLst/>
          </a:prstGeom>
          <a:noFill/>
          <a:ln/>
        </p:spPr>
        <p:txBody>
          <a:bodyPr wrap="square" lIns="0" tIns="0" rIns="0" bIns="0" rtlCol="0" anchor="ctr"/>
          <a:lstStyle/>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يستلم الوحدات </a:t>
            </a:r>
            <a:r>
              <a:rPr lang="en-US" sz="1300" dirty="0" err="1">
                <a:solidFill>
                  <a:srgbClr val="444444"/>
                </a:solidFill>
                <a:latin typeface="Sakkal Majalla" panose="02000000000000000000" pitchFamily="2" charset="-78"/>
                <a:ea typeface="Tajawal" pitchFamily="34" charset="-122"/>
                <a:cs typeface="mohammad bold art 1" pitchFamily="2" charset="-78"/>
              </a:rPr>
              <a:t>المعادة</a:t>
            </a:r>
            <a:r>
              <a:rPr lang="en-US" sz="1300" dirty="0">
                <a:solidFill>
                  <a:srgbClr val="444444"/>
                </a:solidFill>
                <a:latin typeface="Sakkal Majalla" panose="02000000000000000000" pitchFamily="2" charset="-78"/>
                <a:ea typeface="Tajawal" pitchFamily="34" charset="-122"/>
                <a:cs typeface="mohammad bold art 1" pitchFamily="2" charset="-78"/>
              </a:rPr>
              <a:t> </a:t>
            </a:r>
            <a:r>
              <a:rPr lang="ar-KW" sz="1300" dirty="0">
                <a:solidFill>
                  <a:srgbClr val="444444"/>
                </a:solidFill>
                <a:latin typeface="Sakkal Majalla" panose="02000000000000000000" pitchFamily="2" charset="-78"/>
                <a:ea typeface="Tajawal" pitchFamily="34" charset="-122"/>
                <a:cs typeface="mohammad bold art 1" pitchFamily="2" charset="-78"/>
              </a:rPr>
              <a:t> ويطلب</a:t>
            </a:r>
            <a:endParaRPr lang="en-US" sz="1300" dirty="0">
              <a:latin typeface="Sakkal Majalla" panose="02000000000000000000" pitchFamily="2" charset="-78"/>
              <a:ea typeface="Tajawal" pitchFamily="34" charset="-122"/>
              <a:cs typeface="mohammad bold art 1" pitchFamily="2" charset="-78"/>
            </a:endParaRPr>
          </a:p>
          <a:p>
            <a:pPr marL="0" indent="0" algn="ctr">
              <a:lnSpc>
                <a:spcPct val="104000"/>
              </a:lnSpc>
              <a:buNone/>
            </a:pPr>
            <a:r>
              <a:rPr lang="en-US" sz="1300" dirty="0" err="1">
                <a:solidFill>
                  <a:srgbClr val="444444"/>
                </a:solidFill>
                <a:latin typeface="Sakkal Majalla" panose="02000000000000000000" pitchFamily="2" charset="-78"/>
                <a:ea typeface="Tajawal" pitchFamily="34" charset="-122"/>
                <a:cs typeface="mohammad bold art 1" pitchFamily="2" charset="-78"/>
              </a:rPr>
              <a:t>من</a:t>
            </a:r>
            <a:r>
              <a:rPr lang="en-US" sz="1300" dirty="0">
                <a:solidFill>
                  <a:srgbClr val="444444"/>
                </a:solidFill>
                <a:latin typeface="Sakkal Majalla" panose="02000000000000000000" pitchFamily="2" charset="-78"/>
                <a:ea typeface="Tajawal" pitchFamily="34" charset="-122"/>
                <a:cs typeface="mohammad bold art 1" pitchFamily="2" charset="-78"/>
              </a:rPr>
              <a:t> </a:t>
            </a:r>
            <a:r>
              <a:rPr lang="en-US" sz="1300" dirty="0" err="1">
                <a:solidFill>
                  <a:srgbClr val="444444"/>
                </a:solidFill>
                <a:latin typeface="Sakkal Majalla" panose="02000000000000000000" pitchFamily="2" charset="-78"/>
                <a:ea typeface="Tajawal" pitchFamily="34" charset="-122"/>
                <a:cs typeface="mohammad bold art 1" pitchFamily="2" charset="-78"/>
              </a:rPr>
              <a:t>السجل</a:t>
            </a:r>
            <a:r>
              <a:rPr lang="ar-KW" sz="1300" dirty="0">
                <a:solidFill>
                  <a:srgbClr val="444444"/>
                </a:solidFill>
                <a:latin typeface="Sakkal Majalla" panose="02000000000000000000" pitchFamily="2" charset="-78"/>
                <a:ea typeface="Tajawal" pitchFamily="34" charset="-122"/>
                <a:cs typeface="mohammad bold art 1" pitchFamily="2" charset="-78"/>
              </a:rPr>
              <a:t> إلغائها</a:t>
            </a:r>
            <a:r>
              <a:rPr lang="en-US" sz="1300" dirty="0">
                <a:solidFill>
                  <a:srgbClr val="444444"/>
                </a:solidFill>
                <a:latin typeface="Sakkal Majalla" panose="02000000000000000000" pitchFamily="2" charset="-78"/>
                <a:ea typeface="Tajawal" pitchFamily="34" charset="-122"/>
                <a:cs typeface="mohammad bold art 1" pitchFamily="2" charset="-78"/>
              </a:rPr>
              <a:t>، فينخفض عدد</a:t>
            </a:r>
            <a:endParaRPr lang="en-US" sz="1300" dirty="0">
              <a:latin typeface="Sakkal Majalla" panose="02000000000000000000" pitchFamily="2" charset="-78"/>
              <a:ea typeface="Tajawal" pitchFamily="34" charset="-122"/>
              <a:cs typeface="mohammad bold art 1" pitchFamily="2" charset="-78"/>
            </a:endParaRPr>
          </a:p>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الوحدات القائمة</a:t>
            </a:r>
            <a:endParaRPr lang="en-US" sz="1300" dirty="0">
              <a:latin typeface="Sakkal Majalla" panose="02000000000000000000" pitchFamily="2" charset="-78"/>
              <a:ea typeface="Tajawal" pitchFamily="34" charset="-122"/>
              <a:cs typeface="mohammad bold art 1" pitchFamily="2" charset="-78"/>
            </a:endParaRPr>
          </a:p>
        </p:txBody>
      </p:sp>
      <p:sp>
        <p:nvSpPr>
          <p:cNvPr id="73" name="Shape 71"/>
          <p:cNvSpPr/>
          <p:nvPr/>
        </p:nvSpPr>
        <p:spPr>
          <a:xfrm>
            <a:off x="304800" y="4956048"/>
            <a:ext cx="2331720" cy="1298448"/>
          </a:xfrm>
          <a:prstGeom prst="roundRect">
            <a:avLst>
              <a:gd name="adj" fmla="val 3521"/>
            </a:avLst>
          </a:prstGeom>
          <a:solidFill>
            <a:srgbClr val="FFFFFF"/>
          </a:solidFill>
          <a:ln w="12700">
            <a:solidFill>
              <a:srgbClr val="D1D6DC"/>
            </a:solidFill>
            <a:prstDash val="solid"/>
          </a:ln>
          <a:effectLst>
            <a:outerShdw blurRad="76200" dist="25400" dir="5400000" algn="bl" rotWithShape="0">
              <a:srgbClr val="12377A">
                <a:alpha val="22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74" name="Shape 72"/>
          <p:cNvSpPr/>
          <p:nvPr/>
        </p:nvSpPr>
        <p:spPr>
          <a:xfrm>
            <a:off x="304800" y="4956048"/>
            <a:ext cx="2331720" cy="310896"/>
          </a:xfrm>
          <a:prstGeom prst="roundRect">
            <a:avLst>
              <a:gd name="adj" fmla="val 14706"/>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75" name="Shape 73"/>
          <p:cNvSpPr/>
          <p:nvPr/>
        </p:nvSpPr>
        <p:spPr>
          <a:xfrm>
            <a:off x="304800" y="5138928"/>
            <a:ext cx="2331720" cy="128016"/>
          </a:xfrm>
          <a:prstGeom prst="rect">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76" name="Text 74"/>
          <p:cNvSpPr/>
          <p:nvPr/>
        </p:nvSpPr>
        <p:spPr>
          <a:xfrm>
            <a:off x="304800" y="4965192"/>
            <a:ext cx="2331720" cy="301752"/>
          </a:xfrm>
          <a:prstGeom prst="rect">
            <a:avLst/>
          </a:prstGeom>
          <a:noFill/>
          <a:ln/>
        </p:spPr>
        <p:txBody>
          <a:bodyPr wrap="square" lIns="0" tIns="0" rIns="0" bIns="0" rtlCol="0" anchor="ctr"/>
          <a:lstStyle/>
          <a:p>
            <a:pPr marL="0" indent="0" algn="ctr" rtl="1">
              <a:buNone/>
            </a:pPr>
            <a:r>
              <a:rPr lang="en-US" sz="1550" b="1" dirty="0">
                <a:solidFill>
                  <a:srgbClr val="FFFFFF"/>
                </a:solidFill>
                <a:latin typeface="Sakkal Majalla" panose="02000000000000000000" pitchFamily="2" charset="-78"/>
                <a:ea typeface="Tajawal" pitchFamily="34" charset="-122"/>
                <a:cs typeface="mohammad bold art 1" pitchFamily="2" charset="-78"/>
              </a:rPr>
              <a:t>إعادة السلة</a:t>
            </a:r>
            <a:endParaRPr lang="en-US" sz="1550" dirty="0">
              <a:latin typeface="Sakkal Majalla" panose="02000000000000000000" pitchFamily="2" charset="-78"/>
              <a:ea typeface="Tajawal" pitchFamily="34" charset="-122"/>
              <a:cs typeface="mohammad bold art 1" pitchFamily="2" charset="-78"/>
            </a:endParaRPr>
          </a:p>
        </p:txBody>
      </p:sp>
      <p:sp>
        <p:nvSpPr>
          <p:cNvPr id="77" name="Text 75"/>
          <p:cNvSpPr/>
          <p:nvPr/>
        </p:nvSpPr>
        <p:spPr>
          <a:xfrm>
            <a:off x="355600" y="5285232"/>
            <a:ext cx="2221992" cy="932688"/>
          </a:xfrm>
          <a:prstGeom prst="rect">
            <a:avLst/>
          </a:prstGeom>
          <a:noFill/>
          <a:ln/>
        </p:spPr>
        <p:txBody>
          <a:bodyPr wrap="square" lIns="0" tIns="0" rIns="0" bIns="0" rtlCol="0" anchor="ctr"/>
          <a:lstStyle/>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تسلم الأوراق المالية عينيا من</a:t>
            </a:r>
            <a:endParaRPr lang="en-US" sz="1300" dirty="0">
              <a:latin typeface="Sakkal Majalla" panose="02000000000000000000" pitchFamily="2" charset="-78"/>
              <a:ea typeface="Tajawal" pitchFamily="34" charset="-122"/>
              <a:cs typeface="mohammad bold art 1" pitchFamily="2" charset="-78"/>
            </a:endParaRPr>
          </a:p>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أمين حفظ الصندوق إلى حساب</a:t>
            </a:r>
            <a:endParaRPr lang="en-US" sz="1300" dirty="0">
              <a:latin typeface="Sakkal Majalla" panose="02000000000000000000" pitchFamily="2" charset="-78"/>
              <a:ea typeface="Tajawal" pitchFamily="34" charset="-122"/>
              <a:cs typeface="mohammad bold art 1" pitchFamily="2" charset="-78"/>
            </a:endParaRPr>
          </a:p>
          <a:p>
            <a:pPr marL="0" indent="0" algn="ctr">
              <a:lnSpc>
                <a:spcPct val="104000"/>
              </a:lnSpc>
              <a:buNone/>
            </a:pPr>
            <a:r>
              <a:rPr lang="en-US" sz="1300" dirty="0">
                <a:solidFill>
                  <a:srgbClr val="444444"/>
                </a:solidFill>
                <a:latin typeface="Sakkal Majalla" panose="02000000000000000000" pitchFamily="2" charset="-78"/>
                <a:ea typeface="Tajawal" pitchFamily="34" charset="-122"/>
                <a:cs typeface="mohammad bold art 1" pitchFamily="2" charset="-78"/>
              </a:rPr>
              <a:t>المفوض بالاشتراك</a:t>
            </a:r>
            <a:endParaRPr lang="en-US" sz="1300" dirty="0">
              <a:latin typeface="Sakkal Majalla" panose="02000000000000000000" pitchFamily="2" charset="-78"/>
              <a:ea typeface="Tajawal" pitchFamily="34" charset="-122"/>
              <a:cs typeface="mohammad bold art 1" pitchFamily="2" charset="-78"/>
            </a:endParaRPr>
          </a:p>
        </p:txBody>
      </p:sp>
      <p:sp>
        <p:nvSpPr>
          <p:cNvPr id="78" name="Shape 76"/>
          <p:cNvSpPr/>
          <p:nvPr/>
        </p:nvSpPr>
        <p:spPr>
          <a:xfrm>
            <a:off x="8851392" y="5605272"/>
            <a:ext cx="777240" cy="0"/>
          </a:xfrm>
          <a:prstGeom prst="line">
            <a:avLst/>
          </a:prstGeom>
          <a:noFill/>
          <a:ln w="31750">
            <a:solidFill>
              <a:srgbClr val="12377A"/>
            </a:solidFill>
            <a:prstDash val="dash"/>
            <a:headEnd type="triangle"/>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79" name="Text 77"/>
          <p:cNvSpPr/>
          <p:nvPr/>
        </p:nvSpPr>
        <p:spPr>
          <a:xfrm>
            <a:off x="9038844" y="5139508"/>
            <a:ext cx="473062" cy="419464"/>
          </a:xfrm>
          <a:prstGeom prst="rect">
            <a:avLst/>
          </a:prstGeom>
          <a:noFill/>
          <a:ln/>
        </p:spPr>
        <p:txBody>
          <a:bodyPr wrap="square" lIns="0" tIns="0" rIns="0" bIns="0" rtlCol="0" anchor="ctr"/>
          <a:lstStyle/>
          <a:p>
            <a:pPr marL="0" indent="0" algn="ctr" rtl="1">
              <a:buNone/>
            </a:pPr>
            <a:r>
              <a:rPr lang="ar-KW" sz="1050" b="1" dirty="0">
                <a:solidFill>
                  <a:srgbClr val="12377A"/>
                </a:solidFill>
                <a:latin typeface="Sakkal Majalla" panose="02000000000000000000" pitchFamily="2" charset="-78"/>
                <a:ea typeface="Tajawal" pitchFamily="34" charset="-122"/>
                <a:cs typeface="mohammad bold art 1" pitchFamily="2" charset="-78"/>
              </a:rPr>
              <a:t>1.</a:t>
            </a:r>
            <a:r>
              <a:rPr lang="en-US" sz="1050" b="1" dirty="0">
                <a:solidFill>
                  <a:srgbClr val="12377A"/>
                </a:solidFill>
                <a:latin typeface="Sakkal Majalla" panose="02000000000000000000" pitchFamily="2" charset="-78"/>
                <a:ea typeface="Tajawal" pitchFamily="34" charset="-122"/>
                <a:cs typeface="mohammad bold art 1" pitchFamily="2" charset="-78"/>
              </a:rPr>
              <a:t> إشارة السوق</a:t>
            </a:r>
            <a:endParaRPr lang="en-US" sz="1050" dirty="0">
              <a:solidFill>
                <a:srgbClr val="12377A"/>
              </a:solidFill>
              <a:latin typeface="Sakkal Majalla" panose="02000000000000000000" pitchFamily="2" charset="-78"/>
              <a:ea typeface="Tajawal" pitchFamily="34" charset="-122"/>
              <a:cs typeface="mohammad bold art 1" pitchFamily="2" charset="-78"/>
            </a:endParaRPr>
          </a:p>
        </p:txBody>
      </p:sp>
      <p:sp>
        <p:nvSpPr>
          <p:cNvPr id="80" name="Shape 78"/>
          <p:cNvSpPr/>
          <p:nvPr/>
        </p:nvSpPr>
        <p:spPr>
          <a:xfrm>
            <a:off x="5742432" y="5605272"/>
            <a:ext cx="777240" cy="0"/>
          </a:xfrm>
          <a:prstGeom prst="line">
            <a:avLst/>
          </a:prstGeom>
          <a:noFill/>
          <a:ln w="31750">
            <a:solidFill>
              <a:srgbClr val="12377A"/>
            </a:solidFill>
            <a:prstDash val="dash"/>
            <a:headEnd type="triangle"/>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81" name="Text 79"/>
          <p:cNvSpPr/>
          <p:nvPr/>
        </p:nvSpPr>
        <p:spPr>
          <a:xfrm>
            <a:off x="2668524" y="5102952"/>
            <a:ext cx="696468" cy="520048"/>
          </a:xfrm>
          <a:prstGeom prst="rect">
            <a:avLst/>
          </a:prstGeom>
          <a:noFill/>
          <a:ln/>
        </p:spPr>
        <p:txBody>
          <a:bodyPr wrap="square" lIns="0" tIns="0" rIns="0" bIns="0" rtlCol="0" anchor="ctr"/>
          <a:lstStyle/>
          <a:p>
            <a:pPr marL="0" indent="0" algn="ctr" rtl="1">
              <a:buNone/>
            </a:pPr>
            <a:r>
              <a:rPr lang="ar-KW" sz="1050" b="1" dirty="0">
                <a:solidFill>
                  <a:srgbClr val="12377A"/>
                </a:solidFill>
                <a:latin typeface="Sakkal Majalla" panose="02000000000000000000" pitchFamily="2" charset="-78"/>
                <a:ea typeface="Tajawal" pitchFamily="34" charset="-122"/>
                <a:cs typeface="mohammad bold art 1" pitchFamily="2" charset="-78"/>
              </a:rPr>
              <a:t>3</a:t>
            </a:r>
            <a:r>
              <a:rPr lang="ar-KW" sz="1050" b="1" dirty="0">
                <a:solidFill>
                  <a:srgbClr val="444444"/>
                </a:solidFill>
                <a:latin typeface="Sakkal Majalla" panose="02000000000000000000" pitchFamily="2" charset="-78"/>
                <a:ea typeface="Tajawal" pitchFamily="34" charset="-122"/>
                <a:cs typeface="mohammad bold art 1" pitchFamily="2" charset="-78"/>
              </a:rPr>
              <a:t>.</a:t>
            </a:r>
            <a:r>
              <a:rPr lang="en-US" sz="1050" b="1" dirty="0">
                <a:solidFill>
                  <a:srgbClr val="444444"/>
                </a:solidFill>
                <a:latin typeface="Sakkal Majalla" panose="02000000000000000000" pitchFamily="2" charset="-78"/>
                <a:ea typeface="Tajawal" pitchFamily="34" charset="-122"/>
                <a:cs typeface="mohammad bold art 1" pitchFamily="2" charset="-78"/>
              </a:rPr>
              <a:t> </a:t>
            </a:r>
            <a:r>
              <a:rPr lang="en-US" sz="1050" b="1" dirty="0" err="1">
                <a:solidFill>
                  <a:srgbClr val="12377A"/>
                </a:solidFill>
                <a:latin typeface="Sakkal Majalla" panose="02000000000000000000" pitchFamily="2" charset="-78"/>
                <a:ea typeface="Tajawal" pitchFamily="34" charset="-122"/>
                <a:cs typeface="mohammad bold art 1" pitchFamily="2" charset="-78"/>
              </a:rPr>
              <a:t>تسليم</a:t>
            </a:r>
            <a:r>
              <a:rPr lang="en-US" sz="1050" b="1" dirty="0">
                <a:solidFill>
                  <a:srgbClr val="12377A"/>
                </a:solidFill>
                <a:latin typeface="Sakkal Majalla" panose="02000000000000000000" pitchFamily="2" charset="-78"/>
                <a:ea typeface="Tajawal" pitchFamily="34" charset="-122"/>
                <a:cs typeface="mohammad bold art 1" pitchFamily="2" charset="-78"/>
              </a:rPr>
              <a:t> السلة</a:t>
            </a:r>
          </a:p>
        </p:txBody>
      </p:sp>
      <p:sp>
        <p:nvSpPr>
          <p:cNvPr id="82" name="Shape 80"/>
          <p:cNvSpPr/>
          <p:nvPr/>
        </p:nvSpPr>
        <p:spPr>
          <a:xfrm>
            <a:off x="2633472" y="5605272"/>
            <a:ext cx="777240" cy="0"/>
          </a:xfrm>
          <a:prstGeom prst="line">
            <a:avLst/>
          </a:prstGeom>
          <a:noFill/>
          <a:ln w="31750">
            <a:solidFill>
              <a:srgbClr val="12377A"/>
            </a:solidFill>
            <a:prstDash val="dash"/>
            <a:headEnd type="triangle"/>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83" name="Text 81"/>
          <p:cNvSpPr/>
          <p:nvPr/>
        </p:nvSpPr>
        <p:spPr>
          <a:xfrm>
            <a:off x="5838952" y="5276088"/>
            <a:ext cx="693928" cy="223806"/>
          </a:xfrm>
          <a:prstGeom prst="rect">
            <a:avLst/>
          </a:prstGeom>
          <a:noFill/>
          <a:ln/>
        </p:spPr>
        <p:txBody>
          <a:bodyPr wrap="square" lIns="0" tIns="0" rIns="0" bIns="0" rtlCol="0" anchor="ctr"/>
          <a:lstStyle/>
          <a:p>
            <a:pPr marL="0" indent="0" algn="ctr" rtl="1">
              <a:buNone/>
            </a:pPr>
            <a:r>
              <a:rPr lang="ar-KW" sz="1050" b="1" dirty="0">
                <a:solidFill>
                  <a:srgbClr val="444444"/>
                </a:solidFill>
                <a:latin typeface="Sakkal Majalla" panose="02000000000000000000" pitchFamily="2" charset="-78"/>
                <a:ea typeface="Tajawal" pitchFamily="34" charset="-122"/>
                <a:cs typeface="mohammad bold art 1" pitchFamily="2" charset="-78"/>
              </a:rPr>
              <a:t>2</a:t>
            </a:r>
            <a:r>
              <a:rPr lang="ar-KW" sz="1050" b="1" dirty="0">
                <a:solidFill>
                  <a:srgbClr val="12377A"/>
                </a:solidFill>
                <a:latin typeface="Sakkal Majalla" panose="02000000000000000000" pitchFamily="2" charset="-78"/>
                <a:ea typeface="Tajawal" pitchFamily="34" charset="-122"/>
                <a:cs typeface="mohammad bold art 1" pitchFamily="2" charset="-78"/>
              </a:rPr>
              <a:t>.</a:t>
            </a:r>
            <a:r>
              <a:rPr lang="en-US" sz="1050" b="1" dirty="0">
                <a:solidFill>
                  <a:srgbClr val="12377A"/>
                </a:solidFill>
                <a:latin typeface="Sakkal Majalla" panose="02000000000000000000" pitchFamily="2" charset="-78"/>
                <a:ea typeface="Tajawal" pitchFamily="34" charset="-122"/>
                <a:cs typeface="mohammad bold art 1" pitchFamily="2" charset="-78"/>
              </a:rPr>
              <a:t> </a:t>
            </a:r>
            <a:r>
              <a:rPr lang="en-US" sz="1050" b="1" dirty="0" err="1">
                <a:solidFill>
                  <a:srgbClr val="12377A"/>
                </a:solidFill>
                <a:latin typeface="Sakkal Majalla" panose="02000000000000000000" pitchFamily="2" charset="-78"/>
                <a:ea typeface="Tajawal" pitchFamily="34" charset="-122"/>
                <a:cs typeface="mohammad bold art 1" pitchFamily="2" charset="-78"/>
              </a:rPr>
              <a:t>إعادة</a:t>
            </a:r>
            <a:r>
              <a:rPr lang="en-US" sz="1050" b="1" dirty="0">
                <a:solidFill>
                  <a:srgbClr val="444444"/>
                </a:solidFill>
                <a:latin typeface="Sakkal Majalla" panose="02000000000000000000" pitchFamily="2" charset="-78"/>
                <a:ea typeface="Tajawal" pitchFamily="34" charset="-122"/>
                <a:cs typeface="mohammad bold art 1" pitchFamily="2" charset="-78"/>
              </a:rPr>
              <a:t> </a:t>
            </a:r>
            <a:r>
              <a:rPr lang="en-US" sz="1050" b="1" dirty="0">
                <a:solidFill>
                  <a:srgbClr val="12377A"/>
                </a:solidFill>
                <a:latin typeface="Sakkal Majalla" panose="02000000000000000000" pitchFamily="2" charset="-78"/>
                <a:ea typeface="Tajawal" pitchFamily="34" charset="-122"/>
                <a:cs typeface="mohammad bold art 1" pitchFamily="2" charset="-78"/>
              </a:rPr>
              <a:t>الوحدات</a:t>
            </a:r>
          </a:p>
        </p:txBody>
      </p:sp>
      <p:sp>
        <p:nvSpPr>
          <p:cNvPr id="84" name="Text 82"/>
          <p:cNvSpPr/>
          <p:nvPr/>
        </p:nvSpPr>
        <p:spPr>
          <a:xfrm>
            <a:off x="411480" y="6473952"/>
            <a:ext cx="11365992" cy="237744"/>
          </a:xfrm>
          <a:prstGeom prst="rect">
            <a:avLst/>
          </a:prstGeom>
          <a:noFill/>
          <a:ln/>
        </p:spPr>
        <p:txBody>
          <a:bodyPr wrap="square" lIns="0" tIns="0" rIns="0" bIns="0" rtlCol="0" anchor="ctr"/>
          <a:lstStyle/>
          <a:p>
            <a:pPr marL="0" indent="0" algn="r" rtl="1">
              <a:buNone/>
            </a:pPr>
            <a:endParaRPr lang="en-US" sz="1050" dirty="0">
              <a:solidFill>
                <a:srgbClr val="666666"/>
              </a:solidFill>
              <a:latin typeface="Sakkal Majalla" panose="02000000000000000000" pitchFamily="2" charset="-78"/>
              <a:ea typeface="Tajawal" pitchFamily="34" charset="-122"/>
              <a:cs typeface="mohammad bold art 1" pitchFamily="2" charset="-78"/>
            </a:endParaRPr>
          </a:p>
        </p:txBody>
      </p:sp>
      <p:pic>
        <p:nvPicPr>
          <p:cNvPr id="5" name="Picture 4">
            <a:extLst>
              <a:ext uri="{FF2B5EF4-FFF2-40B4-BE49-F238E27FC236}">
                <a16:creationId xmlns:a16="http://schemas.microsoft.com/office/drawing/2014/main" id="{33CA98A1-000B-3ED6-533D-17E5DE5EA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45936"/>
            <a:ext cx="12192000" cy="520048"/>
          </a:xfrm>
          <a:prstGeom prst="rect">
            <a:avLst/>
          </a:prstGeom>
        </p:spPr>
      </p:pic>
      <p:cxnSp>
        <p:nvCxnSpPr>
          <p:cNvPr id="6" name="Straight Arrow Connector 5">
            <a:extLst>
              <a:ext uri="{FF2B5EF4-FFF2-40B4-BE49-F238E27FC236}">
                <a16:creationId xmlns:a16="http://schemas.microsoft.com/office/drawing/2014/main" id="{475A05BB-639D-7476-B644-F725B9809DB7}"/>
              </a:ext>
            </a:extLst>
          </p:cNvPr>
          <p:cNvCxnSpPr/>
          <p:nvPr/>
        </p:nvCxnSpPr>
        <p:spPr>
          <a:xfrm flipV="1">
            <a:off x="10067278" y="2240014"/>
            <a:ext cx="0" cy="25461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27CB817E-F49D-1C77-338D-0FCB362498F9}"/>
              </a:ext>
            </a:extLst>
          </p:cNvPr>
          <p:cNvCxnSpPr/>
          <p:nvPr/>
        </p:nvCxnSpPr>
        <p:spPr>
          <a:xfrm>
            <a:off x="10049523" y="5797118"/>
            <a:ext cx="0" cy="309653"/>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id="{F698462C-8420-4E48-5F3B-BBF349D7D62A}"/>
              </a:ext>
            </a:extLst>
          </p:cNvPr>
          <p:cNvSpPr/>
          <p:nvPr/>
        </p:nvSpPr>
        <p:spPr>
          <a:xfrm>
            <a:off x="702527" y="886969"/>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spTree>
    <p:extLst>
      <p:ext uri="{BB962C8B-B14F-4D97-AF65-F5344CB8AC3E}">
        <p14:creationId xmlns:p14="http://schemas.microsoft.com/office/powerpoint/2010/main" val="37253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blue and yellow stripe&#10;&#10;Description automatically generated">
            <a:extLst>
              <a:ext uri="{FF2B5EF4-FFF2-40B4-BE49-F238E27FC236}">
                <a16:creationId xmlns:a16="http://schemas.microsoft.com/office/drawing/2014/main" id="{A0E90A39-BCFD-6C74-D65A-E01C0B30AE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58000"/>
          </a:xfrm>
        </p:spPr>
      </p:pic>
      <p:sp>
        <p:nvSpPr>
          <p:cNvPr id="2" name="Title 1">
            <a:extLst>
              <a:ext uri="{FF2B5EF4-FFF2-40B4-BE49-F238E27FC236}">
                <a16:creationId xmlns:a16="http://schemas.microsoft.com/office/drawing/2014/main" id="{7B1A318A-25B6-7B10-1FA3-ED0A13198EC9}"/>
              </a:ext>
            </a:extLst>
          </p:cNvPr>
          <p:cNvSpPr>
            <a:spLocks noGrp="1"/>
          </p:cNvSpPr>
          <p:nvPr>
            <p:ph type="title"/>
          </p:nvPr>
        </p:nvSpPr>
        <p:spPr/>
        <p:txBody>
          <a:bodyPr/>
          <a:lstStyle/>
          <a:p>
            <a:endParaRPr lang="en-US" dirty="0"/>
          </a:p>
        </p:txBody>
      </p:sp>
      <p:grpSp>
        <p:nvGrpSpPr>
          <p:cNvPr id="5" name="Group 4">
            <a:extLst>
              <a:ext uri="{FF2B5EF4-FFF2-40B4-BE49-F238E27FC236}">
                <a16:creationId xmlns:a16="http://schemas.microsoft.com/office/drawing/2014/main" id="{4D211BDA-3D4E-5253-926D-F9AE0820D14C}"/>
              </a:ext>
            </a:extLst>
          </p:cNvPr>
          <p:cNvGrpSpPr>
            <a:grpSpLocks noChangeAspect="1"/>
          </p:cNvGrpSpPr>
          <p:nvPr/>
        </p:nvGrpSpPr>
        <p:grpSpPr bwMode="auto">
          <a:xfrm>
            <a:off x="0" y="-241300"/>
            <a:ext cx="12192000" cy="7099300"/>
            <a:chOff x="0" y="-152"/>
            <a:chExt cx="7680" cy="4472"/>
          </a:xfrm>
        </p:grpSpPr>
        <p:sp>
          <p:nvSpPr>
            <p:cNvPr id="6" name="AutoShape 3">
              <a:extLst>
                <a:ext uri="{FF2B5EF4-FFF2-40B4-BE49-F238E27FC236}">
                  <a16:creationId xmlns:a16="http://schemas.microsoft.com/office/drawing/2014/main" id="{8363F243-D05A-50B6-A171-CAD4138B7471}"/>
                </a:ext>
              </a:extLst>
            </p:cNvPr>
            <p:cNvSpPr>
              <a:spLocks noChangeAspect="1" noChangeArrowheads="1" noTextEdit="1"/>
            </p:cNvSpPr>
            <p:nvPr/>
          </p:nvSpPr>
          <p:spPr bwMode="auto">
            <a:xfrm>
              <a:off x="0" y="-152"/>
              <a:ext cx="7680" cy="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29" name="Picture 5">
              <a:extLst>
                <a:ext uri="{FF2B5EF4-FFF2-40B4-BE49-F238E27FC236}">
                  <a16:creationId xmlns:a16="http://schemas.microsoft.com/office/drawing/2014/main" id="{06C39B08-0BF6-A690-A980-0D4B8F3EA1F9}"/>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0" y="-152"/>
              <a:ext cx="7690" cy="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6A27162C-8819-9A27-332B-F4EB504CA4AE}"/>
              </a:ext>
            </a:extLst>
          </p:cNvPr>
          <p:cNvSpPr txBox="1"/>
          <p:nvPr/>
        </p:nvSpPr>
        <p:spPr>
          <a:xfrm>
            <a:off x="2442882" y="814619"/>
            <a:ext cx="1771650" cy="369332"/>
          </a:xfrm>
          <a:prstGeom prst="rect">
            <a:avLst/>
          </a:prstGeom>
          <a:noFill/>
        </p:spPr>
        <p:txBody>
          <a:bodyPr wrap="square">
            <a:spAutoFit/>
          </a:bodyPr>
          <a:lstStyle/>
          <a:p>
            <a:pPr algn="ctr" rtl="1">
              <a:spcBef>
                <a:spcPct val="0"/>
              </a:spcBef>
            </a:pPr>
            <a:r>
              <a:rPr lang="ar-KW" dirty="0">
                <a:solidFill>
                  <a:schemeClr val="bg1"/>
                </a:solidFill>
                <a:effectLst>
                  <a:outerShdw blurRad="38100" dist="38100" dir="2700000" algn="tl">
                    <a:srgbClr val="000000">
                      <a:alpha val="43137"/>
                    </a:srgbClr>
                  </a:outerShdw>
                </a:effectLst>
                <a:latin typeface="Segoe UI Semilight" panose="020B0402040204020203" pitchFamily="34" charset="0"/>
                <a:ea typeface="+mj-ea"/>
                <a:cs typeface="mohammad bold art 1" pitchFamily="2" charset="-78"/>
              </a:rPr>
              <a:t>الأجندة</a:t>
            </a:r>
          </a:p>
        </p:txBody>
      </p:sp>
      <p:cxnSp>
        <p:nvCxnSpPr>
          <p:cNvPr id="10" name="Straight Connector 9">
            <a:extLst>
              <a:ext uri="{FF2B5EF4-FFF2-40B4-BE49-F238E27FC236}">
                <a16:creationId xmlns:a16="http://schemas.microsoft.com/office/drawing/2014/main" id="{2002AA59-080F-4203-184E-972FAEB63B77}"/>
              </a:ext>
            </a:extLst>
          </p:cNvPr>
          <p:cNvCxnSpPr>
            <a:cxnSpLocks/>
          </p:cNvCxnSpPr>
          <p:nvPr/>
        </p:nvCxnSpPr>
        <p:spPr>
          <a:xfrm>
            <a:off x="447675" y="1373232"/>
            <a:ext cx="5476875" cy="0"/>
          </a:xfrm>
          <a:prstGeom prst="line">
            <a:avLst/>
          </a:prstGeom>
          <a:ln w="76200">
            <a:solidFill>
              <a:srgbClr val="AF882D"/>
            </a:solidFill>
          </a:ln>
        </p:spPr>
        <p:style>
          <a:lnRef idx="2">
            <a:schemeClr val="accent1"/>
          </a:lnRef>
          <a:fillRef idx="0">
            <a:schemeClr val="accent1"/>
          </a:fillRef>
          <a:effectRef idx="1">
            <a:schemeClr val="accent1"/>
          </a:effectRef>
          <a:fontRef idx="minor">
            <a:schemeClr val="tx1"/>
          </a:fontRef>
        </p:style>
      </p:cxnSp>
      <p:graphicFrame>
        <p:nvGraphicFramePr>
          <p:cNvPr id="11" name="Table 10">
            <a:extLst>
              <a:ext uri="{FF2B5EF4-FFF2-40B4-BE49-F238E27FC236}">
                <a16:creationId xmlns:a16="http://schemas.microsoft.com/office/drawing/2014/main" id="{E5C05362-60C0-3D59-D0E1-6764E522EF22}"/>
              </a:ext>
            </a:extLst>
          </p:cNvPr>
          <p:cNvGraphicFramePr>
            <a:graphicFrameLocks noGrp="1"/>
          </p:cNvGraphicFramePr>
          <p:nvPr>
            <p:extLst>
              <p:ext uri="{D42A27DB-BD31-4B8C-83A1-F6EECF244321}">
                <p14:modId xmlns:p14="http://schemas.microsoft.com/office/powerpoint/2010/main" val="4229488316"/>
              </p:ext>
            </p:extLst>
          </p:nvPr>
        </p:nvGraphicFramePr>
        <p:xfrm>
          <a:off x="447675" y="1813350"/>
          <a:ext cx="5476875" cy="3536164"/>
        </p:xfrm>
        <a:graphic>
          <a:graphicData uri="http://schemas.openxmlformats.org/drawingml/2006/table">
            <a:tbl>
              <a:tblPr firstRow="1" bandRow="1">
                <a:tableStyleId>{5C22544A-7EE6-4342-B048-85BDC9FD1C3A}</a:tableStyleId>
              </a:tblPr>
              <a:tblGrid>
                <a:gridCol w="5476875">
                  <a:extLst>
                    <a:ext uri="{9D8B030D-6E8A-4147-A177-3AD203B41FA5}">
                      <a16:colId xmlns:a16="http://schemas.microsoft.com/office/drawing/2014/main" val="2245144191"/>
                    </a:ext>
                  </a:extLst>
                </a:gridCol>
              </a:tblGrid>
              <a:tr h="501743">
                <a:tc>
                  <a:txBody>
                    <a:bodyPr/>
                    <a:lstStyle/>
                    <a:p>
                      <a:pPr algn="r" rtl="1"/>
                      <a:r>
                        <a:rPr lang="ar-KW" sz="1800" kern="1200" dirty="0">
                          <a:solidFill>
                            <a:schemeClr val="bg1"/>
                          </a:solidFill>
                          <a:latin typeface="Segoe UI Semilight" panose="020B0402040204020203" pitchFamily="34" charset="0"/>
                          <a:ea typeface="+mj-ea"/>
                          <a:cs typeface="mohammad bold art 1" pitchFamily="2" charset="-78"/>
                        </a:rPr>
                        <a:t>الموضوع</a:t>
                      </a:r>
                      <a:endParaRPr lang="en-US" sz="1800" kern="1200" dirty="0">
                        <a:solidFill>
                          <a:schemeClr val="bg1"/>
                        </a:solidFill>
                        <a:latin typeface="Segoe UI Semilight" panose="020B0402040204020203" pitchFamily="34" charset="0"/>
                        <a:ea typeface="+mj-ea"/>
                        <a:cs typeface="mohammad bold art 1" pitchFamily="2" charset="-78"/>
                      </a:endParaRP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AF882D"/>
                    </a:solidFill>
                  </a:tcPr>
                </a:tc>
                <a:extLst>
                  <a:ext uri="{0D108BD9-81ED-4DB2-BD59-A6C34878D82A}">
                    <a16:rowId xmlns:a16="http://schemas.microsoft.com/office/drawing/2014/main" val="903012856"/>
                  </a:ext>
                </a:extLst>
              </a:tr>
              <a:tr h="634053">
                <a:tc>
                  <a:txBody>
                    <a:bodyPr/>
                    <a:lstStyle/>
                    <a:p>
                      <a:pPr marL="285750" indent="-285750" algn="r" rtl="1">
                        <a:lnSpc>
                          <a:spcPct val="150000"/>
                        </a:lnSpc>
                        <a:spcAft>
                          <a:spcPts val="600"/>
                        </a:spcAft>
                        <a:buFont typeface="Wingdings" panose="05000000000000000000" pitchFamily="2" charset="2"/>
                        <a:buChar char="§"/>
                      </a:pPr>
                      <a:r>
                        <a:rPr lang="ar-KW" sz="1800" b="1" kern="1200" dirty="0">
                          <a:solidFill>
                            <a:schemeClr val="bg1"/>
                          </a:solidFill>
                          <a:latin typeface="Segoe UI Semilight" panose="020B0402040204020203" pitchFamily="34" charset="0"/>
                          <a:ea typeface="+mj-ea"/>
                          <a:cs typeface="mohammad bold art 1" pitchFamily="2" charset="-78"/>
                        </a:rPr>
                        <a:t>برنامج تطوير منظومة سوق المال</a:t>
                      </a:r>
                      <a:endParaRPr lang="en-US" sz="1800" b="1" kern="1200" dirty="0">
                        <a:solidFill>
                          <a:schemeClr val="bg1"/>
                        </a:solidFill>
                        <a:latin typeface="Segoe UI Semilight" panose="020B0402040204020203" pitchFamily="34" charset="0"/>
                        <a:ea typeface="+mj-ea"/>
                        <a:cs typeface="mohammad bold art 1" pitchFamily="2" charset="-7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1950802"/>
                  </a:ext>
                </a:extLst>
              </a:tr>
              <a:tr h="634053">
                <a:tc>
                  <a:txBody>
                    <a:bodyPr/>
                    <a:lstStyle/>
                    <a:p>
                      <a:pPr marL="285750" indent="-285750" algn="r" rtl="1">
                        <a:lnSpc>
                          <a:spcPct val="150000"/>
                        </a:lnSpc>
                        <a:spcAft>
                          <a:spcPts val="600"/>
                        </a:spcAft>
                        <a:buFont typeface="Wingdings" panose="05000000000000000000" pitchFamily="2" charset="2"/>
                        <a:buChar char="§"/>
                      </a:pPr>
                      <a:r>
                        <a:rPr lang="ar-KW" sz="1800" b="1" kern="1200" dirty="0">
                          <a:solidFill>
                            <a:schemeClr val="bg1"/>
                          </a:solidFill>
                          <a:latin typeface="Segoe UI Semilight" panose="020B0402040204020203" pitchFamily="34" charset="0"/>
                          <a:ea typeface="+mj-ea"/>
                          <a:cs typeface="mohammad bold art 1" pitchFamily="2" charset="-78"/>
                        </a:rPr>
                        <a:t>نظرة عامة وأهم التعاريف</a:t>
                      </a:r>
                      <a:endParaRPr lang="en-US" sz="1800" b="1" kern="1200" dirty="0">
                        <a:solidFill>
                          <a:schemeClr val="bg1"/>
                        </a:solidFill>
                        <a:latin typeface="Segoe UI Semilight" panose="020B0402040204020203" pitchFamily="34" charset="0"/>
                        <a:ea typeface="+mj-ea"/>
                        <a:cs typeface="mohammad bold art 1" pitchFamily="2" charset="-7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0755271"/>
                  </a:ext>
                </a:extLst>
              </a:tr>
              <a:tr h="634053">
                <a:tc>
                  <a:txBody>
                    <a:bodyPr/>
                    <a:lstStyle/>
                    <a:p>
                      <a:pPr marL="285750" marR="0" lvl="0" indent="-285750" algn="r" defTabSz="914400" rtl="1" eaLnBrk="1" fontAlgn="auto" latinLnBrk="0" hangingPunct="1">
                        <a:lnSpc>
                          <a:spcPct val="150000"/>
                        </a:lnSpc>
                        <a:spcBef>
                          <a:spcPts val="0"/>
                        </a:spcBef>
                        <a:spcAft>
                          <a:spcPts val="600"/>
                        </a:spcAft>
                        <a:buClrTx/>
                        <a:buSzTx/>
                        <a:buFont typeface="Wingdings" panose="05000000000000000000" pitchFamily="2" charset="2"/>
                        <a:buChar char="§"/>
                        <a:tabLst/>
                        <a:defRPr/>
                      </a:pPr>
                      <a:r>
                        <a:rPr lang="ar-KW" sz="1800" b="1" kern="1200" dirty="0">
                          <a:solidFill>
                            <a:schemeClr val="bg1"/>
                          </a:solidFill>
                          <a:latin typeface="Segoe UI Semilight" panose="020B0402040204020203" pitchFamily="34" charset="0"/>
                          <a:ea typeface="+mn-ea"/>
                          <a:cs typeface="mohammad bold art 1" pitchFamily="2" charset="-78"/>
                        </a:rPr>
                        <a:t>الإطار التشريعي والتنظيمي لصناديق المؤشرات المتداولة</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7221397"/>
                  </a:ext>
                </a:extLst>
              </a:tr>
              <a:tr h="630519">
                <a:tc>
                  <a:txBody>
                    <a:bodyPr/>
                    <a:lstStyle/>
                    <a:p>
                      <a:pPr marL="285750" marR="0" lvl="0" indent="-285750" algn="r" defTabSz="914400" rtl="1" eaLnBrk="1" fontAlgn="auto" latinLnBrk="0" hangingPunct="1">
                        <a:lnSpc>
                          <a:spcPct val="150000"/>
                        </a:lnSpc>
                        <a:spcBef>
                          <a:spcPts val="0"/>
                        </a:spcBef>
                        <a:spcAft>
                          <a:spcPts val="600"/>
                        </a:spcAft>
                        <a:buClrTx/>
                        <a:buSzTx/>
                        <a:buFont typeface="Wingdings" panose="05000000000000000000" pitchFamily="2" charset="2"/>
                        <a:buChar char="§"/>
                        <a:tabLst/>
                        <a:defRPr/>
                      </a:pPr>
                      <a:r>
                        <a:rPr lang="ar-KW" sz="1800" b="1" kern="1200" dirty="0">
                          <a:solidFill>
                            <a:schemeClr val="bg1"/>
                          </a:solidFill>
                          <a:latin typeface="Segoe UI Semilight" panose="020B0402040204020203" pitchFamily="34" charset="0"/>
                          <a:ea typeface="+mn-ea"/>
                          <a:cs typeface="mohammad bold art 1" pitchFamily="2" charset="-78"/>
                        </a:rPr>
                        <a:t>الأسئلة</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6983426"/>
                  </a:ext>
                </a:extLst>
              </a:tr>
              <a:tr h="501743">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ar-KW" sz="1800" b="1" kern="1200" dirty="0">
                        <a:solidFill>
                          <a:schemeClr val="bg1"/>
                        </a:solidFill>
                        <a:latin typeface="Segoe UI Semilight" panose="020B0402040204020203" pitchFamily="34" charset="0"/>
                        <a:ea typeface="+mn-ea"/>
                        <a:cs typeface="mohammad bold art 1" pitchFamily="2" charset="-7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1863583"/>
                  </a:ext>
                </a:extLst>
              </a:tr>
            </a:tbl>
          </a:graphicData>
        </a:graphic>
      </p:graphicFrame>
      <p:sp>
        <p:nvSpPr>
          <p:cNvPr id="3" name="Slide Number Placeholder 2">
            <a:extLst>
              <a:ext uri="{FF2B5EF4-FFF2-40B4-BE49-F238E27FC236}">
                <a16:creationId xmlns:a16="http://schemas.microsoft.com/office/drawing/2014/main" id="{C0B26817-6DA1-46AD-749A-E3131E883562}"/>
              </a:ext>
            </a:extLst>
          </p:cNvPr>
          <p:cNvSpPr>
            <a:spLocks noGrp="1"/>
          </p:cNvSpPr>
          <p:nvPr>
            <p:ph type="sldNum" sz="quarter" idx="12"/>
          </p:nvPr>
        </p:nvSpPr>
        <p:spPr/>
        <p:txBody>
          <a:bodyPr/>
          <a:lstStyle/>
          <a:p>
            <a:fld id="{B99D4975-D9DB-458B-8863-3206EBA360EF}" type="slidenum">
              <a:rPr lang="en-US" smtClean="0"/>
              <a:pPr/>
              <a:t>2</a:t>
            </a:fld>
            <a:endParaRPr lang="en-US" dirty="0"/>
          </a:p>
        </p:txBody>
      </p:sp>
    </p:spTree>
    <p:extLst>
      <p:ext uri="{BB962C8B-B14F-4D97-AF65-F5344CB8AC3E}">
        <p14:creationId xmlns:p14="http://schemas.microsoft.com/office/powerpoint/2010/main" val="3291850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435608" y="275700"/>
            <a:ext cx="9601200" cy="548640"/>
          </a:xfrm>
          <a:prstGeom prst="rect">
            <a:avLst/>
          </a:prstGeom>
          <a:noFill/>
          <a:ln/>
        </p:spPr>
        <p:txBody>
          <a:bodyPr wrap="square" rtlCol="0" anchor="ctr"/>
          <a:lstStyle/>
          <a:p>
            <a:pPr marL="0" indent="0" algn="r" rtl="1">
              <a:buNone/>
            </a:pPr>
            <a:r>
              <a:rPr lang="en-US" sz="2400" kern="0" dirty="0">
                <a:solidFill>
                  <a:srgbClr val="0D4A75"/>
                </a:solidFill>
                <a:latin typeface="Segoe UI Semibold" panose="020B0702040204020203" pitchFamily="34" charset="0"/>
                <a:cs typeface="mohammad bold art 1" pitchFamily="2" charset="-78"/>
              </a:rPr>
              <a:t>إدارة خطأ </a:t>
            </a:r>
            <a:r>
              <a:rPr lang="en-US" sz="2400" kern="0" dirty="0" err="1">
                <a:solidFill>
                  <a:srgbClr val="0D4A75"/>
                </a:solidFill>
                <a:latin typeface="Segoe UI Semibold" panose="020B0702040204020203" pitchFamily="34" charset="0"/>
                <a:cs typeface="mohammad bold art 1" pitchFamily="2" charset="-78"/>
              </a:rPr>
              <a:t>التتبع</a:t>
            </a:r>
            <a:r>
              <a:rPr lang="en-US" sz="2400" kern="0" dirty="0">
                <a:solidFill>
                  <a:srgbClr val="0D4A75"/>
                </a:solidFill>
                <a:latin typeface="Segoe UI Semibold" panose="020B0702040204020203" pitchFamily="34" charset="0"/>
                <a:cs typeface="mohammad bold art 1" pitchFamily="2" charset="-78"/>
              </a:rPr>
              <a:t> </a:t>
            </a:r>
            <a:r>
              <a:rPr lang="en-US" sz="2400" kern="0" dirty="0" err="1">
                <a:solidFill>
                  <a:srgbClr val="0D4A75"/>
                </a:solidFill>
                <a:latin typeface="Segoe UI Semibold" panose="020B0702040204020203" pitchFamily="34" charset="0"/>
                <a:cs typeface="mohammad bold art 1" pitchFamily="2" charset="-78"/>
              </a:rPr>
              <a:t>مدير</a:t>
            </a:r>
            <a:r>
              <a:rPr lang="en-US" sz="2400" kern="0" dirty="0">
                <a:solidFill>
                  <a:srgbClr val="0D4A75"/>
                </a:solidFill>
                <a:latin typeface="Segoe UI Semibold" panose="020B0702040204020203" pitchFamily="34" charset="0"/>
                <a:cs typeface="mohammad bold art 1" pitchFamily="2" charset="-78"/>
              </a:rPr>
              <a:t> الصندوق</a:t>
            </a:r>
          </a:p>
        </p:txBody>
      </p:sp>
      <p:sp>
        <p:nvSpPr>
          <p:cNvPr id="3" name="Text 1"/>
          <p:cNvSpPr/>
          <p:nvPr/>
        </p:nvSpPr>
        <p:spPr>
          <a:xfrm>
            <a:off x="1189463" y="1045102"/>
            <a:ext cx="10515600" cy="365760"/>
          </a:xfrm>
          <a:prstGeom prst="rect">
            <a:avLst/>
          </a:prstGeom>
          <a:noFill/>
          <a:ln/>
        </p:spPr>
        <p:txBody>
          <a:bodyPr wrap="square" rtlCol="0" anchor="ctr"/>
          <a:lstStyle/>
          <a:p>
            <a:pPr marL="0" indent="0" algn="r" rtl="1">
              <a:buNone/>
            </a:pPr>
            <a:r>
              <a:rPr lang="en-US" sz="1600" b="1" dirty="0">
                <a:solidFill>
                  <a:srgbClr val="AF882D"/>
                </a:solidFill>
                <a:latin typeface="Sakkal Majalla" panose="02000000000000000000" pitchFamily="2" charset="-78"/>
                <a:ea typeface="Tajawal" pitchFamily="34" charset="-122"/>
                <a:cs typeface="mohammad bold art 1" pitchFamily="2" charset="-78"/>
              </a:rPr>
              <a:t>إنشاء الوحدات أو استردادها للحفاظ على سعر الصندوق في السوق قريبا من صافي قيمة الأصول</a:t>
            </a:r>
            <a:endParaRPr lang="en-US" sz="1600" dirty="0">
              <a:latin typeface="Sakkal Majalla" panose="02000000000000000000" pitchFamily="2" charset="-78"/>
              <a:ea typeface="Tajawal" pitchFamily="34" charset="-122"/>
              <a:cs typeface="mohammad bold art 1" pitchFamily="2" charset="-78"/>
            </a:endParaRPr>
          </a:p>
        </p:txBody>
      </p:sp>
      <p:graphicFrame>
        <p:nvGraphicFramePr>
          <p:cNvPr id="4" name="Chart 0"/>
          <p:cNvGraphicFramePr/>
          <p:nvPr/>
        </p:nvGraphicFramePr>
        <p:xfrm>
          <a:off x="502920" y="1554480"/>
          <a:ext cx="603504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5" name="Shape 2"/>
          <p:cNvSpPr/>
          <p:nvPr/>
        </p:nvSpPr>
        <p:spPr>
          <a:xfrm>
            <a:off x="6766560" y="1554480"/>
            <a:ext cx="4892040" cy="1691640"/>
          </a:xfrm>
          <a:prstGeom prst="roundRect">
            <a:avLst>
              <a:gd name="adj" fmla="val 4865"/>
            </a:avLst>
          </a:prstGeom>
          <a:solidFill>
            <a:srgbClr val="F5EEDD"/>
          </a:solidFill>
          <a:ln/>
          <a:effectLst>
            <a:outerShdw blurRad="88900" dist="38100" dir="5400000" algn="bl" rotWithShape="0">
              <a:srgbClr val="000000">
                <a:alpha val="14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6" name="Shape 3"/>
          <p:cNvSpPr/>
          <p:nvPr/>
        </p:nvSpPr>
        <p:spPr>
          <a:xfrm>
            <a:off x="6995160" y="1783080"/>
            <a:ext cx="548640" cy="548640"/>
          </a:xfrm>
          <a:prstGeom prst="ellipse">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pic>
        <p:nvPicPr>
          <p:cNvPr id="7" name="Image 0" descr="preencoded.png"/>
          <p:cNvPicPr>
            <a:picLocks noChangeAspect="1"/>
          </p:cNvPicPr>
          <p:nvPr/>
        </p:nvPicPr>
        <p:blipFill>
          <a:blip r:embed="rId4"/>
          <a:stretch>
            <a:fillRect/>
          </a:stretch>
        </p:blipFill>
        <p:spPr>
          <a:xfrm>
            <a:off x="7114032" y="1901952"/>
            <a:ext cx="310896" cy="310896"/>
          </a:xfrm>
          <a:prstGeom prst="rect">
            <a:avLst/>
          </a:prstGeom>
        </p:spPr>
      </p:pic>
      <p:sp>
        <p:nvSpPr>
          <p:cNvPr id="8" name="Text 4"/>
          <p:cNvSpPr/>
          <p:nvPr/>
        </p:nvSpPr>
        <p:spPr>
          <a:xfrm>
            <a:off x="7680960" y="1755648"/>
            <a:ext cx="3840480" cy="365760"/>
          </a:xfrm>
          <a:prstGeom prst="rect">
            <a:avLst/>
          </a:prstGeom>
          <a:noFill/>
          <a:ln/>
        </p:spPr>
        <p:txBody>
          <a:bodyPr wrap="square" rtlCol="0" anchor="ctr"/>
          <a:lstStyle/>
          <a:p>
            <a:pPr marL="0" indent="0" algn="r" rtl="1">
              <a:buNone/>
            </a:pPr>
            <a:r>
              <a:rPr lang="en-US" sz="1600" b="1" dirty="0">
                <a:solidFill>
                  <a:srgbClr val="AF882D"/>
                </a:solidFill>
                <a:latin typeface="Sakkal Majalla" panose="02000000000000000000" pitchFamily="2" charset="-78"/>
                <a:ea typeface="Tajawal" pitchFamily="34" charset="-122"/>
                <a:cs typeface="mohammad bold art 1" pitchFamily="2" charset="-78"/>
              </a:rPr>
              <a:t>سعر الصندوق أعلى من صافي قيمة الأصول</a:t>
            </a:r>
            <a:endParaRPr lang="en-US" sz="1600" dirty="0">
              <a:latin typeface="Sakkal Majalla" panose="02000000000000000000" pitchFamily="2" charset="-78"/>
              <a:ea typeface="Tajawal" pitchFamily="34" charset="-122"/>
              <a:cs typeface="mohammad bold art 1" pitchFamily="2" charset="-78"/>
            </a:endParaRPr>
          </a:p>
        </p:txBody>
      </p:sp>
      <p:sp>
        <p:nvSpPr>
          <p:cNvPr id="9" name="Text 5"/>
          <p:cNvSpPr/>
          <p:nvPr/>
        </p:nvSpPr>
        <p:spPr>
          <a:xfrm>
            <a:off x="7680960" y="2121408"/>
            <a:ext cx="3794760" cy="365760"/>
          </a:xfrm>
          <a:prstGeom prst="rect">
            <a:avLst/>
          </a:prstGeom>
          <a:noFill/>
          <a:ln/>
        </p:spPr>
        <p:txBody>
          <a:bodyPr wrap="square" rtlCol="0" anchor="ctr"/>
          <a:lstStyle/>
          <a:p>
            <a:pPr marL="0" indent="0" algn="r" rtl="1">
              <a:buNone/>
            </a:pPr>
            <a:r>
              <a:rPr lang="ar-KW" sz="1500" dirty="0">
                <a:solidFill>
                  <a:srgbClr val="6D6E70"/>
                </a:solidFill>
                <a:latin typeface="Sakkal Majalla" panose="02000000000000000000" pitchFamily="2" charset="-78"/>
                <a:ea typeface="Tajawal" pitchFamily="34" charset="-122"/>
                <a:cs typeface="mohammad bold art 1" pitchFamily="2" charset="-78"/>
              </a:rPr>
              <a:t>ط</a:t>
            </a:r>
            <a:r>
              <a:rPr lang="en-US" sz="1500" dirty="0" err="1">
                <a:solidFill>
                  <a:srgbClr val="6D6E70"/>
                </a:solidFill>
                <a:latin typeface="Sakkal Majalla" panose="02000000000000000000" pitchFamily="2" charset="-78"/>
                <a:ea typeface="Tajawal" pitchFamily="34" charset="-122"/>
                <a:cs typeface="mohammad bold art 1" pitchFamily="2" charset="-78"/>
              </a:rPr>
              <a:t>لب</a:t>
            </a:r>
            <a:r>
              <a:rPr lang="en-US" sz="1500" dirty="0">
                <a:solidFill>
                  <a:srgbClr val="6D6E70"/>
                </a:solidFill>
                <a:latin typeface="Sakkal Majalla" panose="02000000000000000000" pitchFamily="2" charset="-78"/>
                <a:ea typeface="Tajawal" pitchFamily="34" charset="-122"/>
                <a:cs typeface="mohammad bold art 1" pitchFamily="2" charset="-78"/>
              </a:rPr>
              <a:t> </a:t>
            </a:r>
            <a:r>
              <a:rPr lang="en-US" sz="1500" dirty="0" err="1">
                <a:solidFill>
                  <a:srgbClr val="6D6E70"/>
                </a:solidFill>
                <a:latin typeface="Sakkal Majalla" panose="02000000000000000000" pitchFamily="2" charset="-78"/>
                <a:ea typeface="Tajawal" pitchFamily="34" charset="-122"/>
                <a:cs typeface="mohammad bold art 1" pitchFamily="2" charset="-78"/>
              </a:rPr>
              <a:t>المرتفع</a:t>
            </a:r>
            <a:r>
              <a:rPr lang="en-US" sz="1500" dirty="0">
                <a:solidFill>
                  <a:srgbClr val="6D6E70"/>
                </a:solidFill>
                <a:latin typeface="Sakkal Majalla" panose="02000000000000000000" pitchFamily="2" charset="-78"/>
                <a:ea typeface="Tajawal" pitchFamily="34" charset="-122"/>
                <a:cs typeface="mohammad bold art 1" pitchFamily="2" charset="-78"/>
              </a:rPr>
              <a:t> </a:t>
            </a:r>
            <a:r>
              <a:rPr lang="en-US" sz="1500" dirty="0" err="1">
                <a:solidFill>
                  <a:srgbClr val="6D6E70"/>
                </a:solidFill>
                <a:latin typeface="Sakkal Majalla" panose="02000000000000000000" pitchFamily="2" charset="-78"/>
                <a:ea typeface="Tajawal" pitchFamily="34" charset="-122"/>
                <a:cs typeface="mohammad bold art 1" pitchFamily="2" charset="-78"/>
              </a:rPr>
              <a:t>يدفع</a:t>
            </a:r>
            <a:r>
              <a:rPr lang="en-US" sz="1500" dirty="0">
                <a:solidFill>
                  <a:srgbClr val="6D6E70"/>
                </a:solidFill>
                <a:latin typeface="Sakkal Majalla" panose="02000000000000000000" pitchFamily="2" charset="-78"/>
                <a:ea typeface="Tajawal" pitchFamily="34" charset="-122"/>
                <a:cs typeface="mohammad bold art 1" pitchFamily="2" charset="-78"/>
              </a:rPr>
              <a:t> </a:t>
            </a:r>
            <a:r>
              <a:rPr lang="en-US" sz="1500" dirty="0" err="1">
                <a:solidFill>
                  <a:srgbClr val="6D6E70"/>
                </a:solidFill>
                <a:latin typeface="Sakkal Majalla" panose="02000000000000000000" pitchFamily="2" charset="-78"/>
                <a:ea typeface="Tajawal" pitchFamily="34" charset="-122"/>
                <a:cs typeface="mohammad bold art 1" pitchFamily="2" charset="-78"/>
              </a:rPr>
              <a:t>سعر</a:t>
            </a:r>
            <a:r>
              <a:rPr lang="en-US" sz="1500" dirty="0">
                <a:solidFill>
                  <a:srgbClr val="6D6E70"/>
                </a:solidFill>
                <a:latin typeface="Sakkal Majalla" panose="02000000000000000000" pitchFamily="2" charset="-78"/>
                <a:ea typeface="Tajawal" pitchFamily="34" charset="-122"/>
                <a:cs typeface="mohammad bold art 1" pitchFamily="2" charset="-78"/>
              </a:rPr>
              <a:t> </a:t>
            </a:r>
            <a:r>
              <a:rPr lang="en-US" sz="1500" dirty="0" err="1">
                <a:solidFill>
                  <a:srgbClr val="6D6E70"/>
                </a:solidFill>
                <a:latin typeface="Sakkal Majalla" panose="02000000000000000000" pitchFamily="2" charset="-78"/>
                <a:ea typeface="Tajawal" pitchFamily="34" charset="-122"/>
                <a:cs typeface="mohammad bold art 1" pitchFamily="2" charset="-78"/>
              </a:rPr>
              <a:t>الصندوق</a:t>
            </a:r>
            <a:r>
              <a:rPr lang="en-US" sz="1500" dirty="0">
                <a:solidFill>
                  <a:srgbClr val="6D6E70"/>
                </a:solidFill>
                <a:latin typeface="Sakkal Majalla" panose="02000000000000000000" pitchFamily="2" charset="-78"/>
                <a:ea typeface="Tajawal" pitchFamily="34" charset="-122"/>
                <a:cs typeface="mohammad bold art 1" pitchFamily="2" charset="-78"/>
              </a:rPr>
              <a:t> </a:t>
            </a:r>
            <a:r>
              <a:rPr lang="en-US" sz="1500" dirty="0" err="1">
                <a:solidFill>
                  <a:srgbClr val="6D6E70"/>
                </a:solidFill>
                <a:latin typeface="Sakkal Majalla" panose="02000000000000000000" pitchFamily="2" charset="-78"/>
                <a:ea typeface="Tajawal" pitchFamily="34" charset="-122"/>
                <a:cs typeface="mohammad bold art 1" pitchFamily="2" charset="-78"/>
              </a:rPr>
              <a:t>فوق</a:t>
            </a:r>
            <a:r>
              <a:rPr lang="en-US" sz="1500" dirty="0">
                <a:solidFill>
                  <a:srgbClr val="6D6E70"/>
                </a:solidFill>
                <a:latin typeface="Sakkal Majalla" panose="02000000000000000000" pitchFamily="2" charset="-78"/>
                <a:ea typeface="Tajawal" pitchFamily="34" charset="-122"/>
                <a:cs typeface="mohammad bold art 1" pitchFamily="2" charset="-78"/>
              </a:rPr>
              <a:t> القيمة </a:t>
            </a:r>
            <a:r>
              <a:rPr lang="en-US" sz="1500" dirty="0" err="1">
                <a:solidFill>
                  <a:srgbClr val="6D6E70"/>
                </a:solidFill>
                <a:latin typeface="Sakkal Majalla" panose="02000000000000000000" pitchFamily="2" charset="-78"/>
                <a:ea typeface="Tajawal" pitchFamily="34" charset="-122"/>
                <a:cs typeface="mohammad bold art 1" pitchFamily="2" charset="-78"/>
              </a:rPr>
              <a:t>العادلة</a:t>
            </a:r>
            <a:r>
              <a:rPr lang="en-US" sz="1500" dirty="0">
                <a:solidFill>
                  <a:srgbClr val="6D6E70"/>
                </a:solidFill>
                <a:latin typeface="Sakkal Majalla" panose="02000000000000000000" pitchFamily="2" charset="-78"/>
                <a:ea typeface="Tajawal" pitchFamily="34" charset="-122"/>
                <a:cs typeface="mohammad bold art 1" pitchFamily="2" charset="-78"/>
              </a:rPr>
              <a:t>.</a:t>
            </a:r>
            <a:endParaRPr lang="en-US" sz="1500" dirty="0">
              <a:latin typeface="Sakkal Majalla" panose="02000000000000000000" pitchFamily="2" charset="-78"/>
              <a:ea typeface="Tajawal" pitchFamily="34" charset="-122"/>
              <a:cs typeface="mohammad bold art 1" pitchFamily="2" charset="-78"/>
            </a:endParaRPr>
          </a:p>
        </p:txBody>
      </p:sp>
      <p:sp>
        <p:nvSpPr>
          <p:cNvPr id="10" name="Text 6"/>
          <p:cNvSpPr/>
          <p:nvPr/>
        </p:nvSpPr>
        <p:spPr>
          <a:xfrm>
            <a:off x="6995160" y="2523744"/>
            <a:ext cx="4480560" cy="594360"/>
          </a:xfrm>
          <a:prstGeom prst="rect">
            <a:avLst/>
          </a:prstGeom>
          <a:noFill/>
          <a:ln/>
        </p:spPr>
        <p:txBody>
          <a:bodyPr wrap="square" rtlCol="0" anchor="t"/>
          <a:lstStyle/>
          <a:p>
            <a:pPr marL="0" indent="0" algn="r" rtl="1">
              <a:buNone/>
            </a:pPr>
            <a:r>
              <a:rPr lang="en-US" sz="1450" b="1" dirty="0">
                <a:solidFill>
                  <a:srgbClr val="AF882D"/>
                </a:solidFill>
                <a:latin typeface="Sakkal Majalla" panose="02000000000000000000" pitchFamily="2" charset="-78"/>
                <a:ea typeface="Tajawal" pitchFamily="34" charset="-122"/>
                <a:cs typeface="mohammad bold art 1" pitchFamily="2" charset="-78"/>
              </a:rPr>
              <a:t>الإجراء: </a:t>
            </a:r>
            <a:r>
              <a:rPr lang="ar-KW" sz="1450" b="1" dirty="0">
                <a:solidFill>
                  <a:srgbClr val="AF882D"/>
                </a:solidFill>
                <a:latin typeface="Sakkal Majalla" panose="02000000000000000000" pitchFamily="2" charset="-78"/>
                <a:ea typeface="Tajawal" pitchFamily="34" charset="-122"/>
                <a:cs typeface="mohammad bold art 1" pitchFamily="2" charset="-78"/>
              </a:rPr>
              <a:t> </a:t>
            </a:r>
            <a:r>
              <a:rPr lang="ar-KW" sz="1450" dirty="0">
                <a:solidFill>
                  <a:srgbClr val="444444"/>
                </a:solidFill>
                <a:latin typeface="Sakkal Majalla" panose="02000000000000000000" pitchFamily="2" charset="-78"/>
                <a:ea typeface="Tajawal" pitchFamily="34" charset="-122"/>
                <a:cs typeface="mohammad bold art 1" pitchFamily="2" charset="-78"/>
              </a:rPr>
              <a:t>يقوم</a:t>
            </a:r>
            <a:r>
              <a:rPr lang="ar-KW" sz="1450" b="1" dirty="0">
                <a:solidFill>
                  <a:srgbClr val="AF882D"/>
                </a:solidFill>
                <a:latin typeface="Sakkal Majalla" panose="02000000000000000000" pitchFamily="2" charset="-78"/>
                <a:ea typeface="Tajawal" pitchFamily="34" charset="-122"/>
                <a:cs typeface="mohammad bold art 1" pitchFamily="2" charset="-78"/>
              </a:rPr>
              <a:t> </a:t>
            </a:r>
            <a:r>
              <a:rPr lang="ar-KW" sz="1450" dirty="0">
                <a:solidFill>
                  <a:srgbClr val="444444"/>
                </a:solidFill>
                <a:latin typeface="Sakkal Majalla" panose="02000000000000000000" pitchFamily="2" charset="-78"/>
                <a:ea typeface="Tajawal" pitchFamily="34" charset="-122"/>
                <a:cs typeface="mohammad bold art 1" pitchFamily="2" charset="-78"/>
              </a:rPr>
              <a:t>المفوض بالاشتراك </a:t>
            </a:r>
            <a:r>
              <a:rPr lang="en-US" sz="1450" dirty="0">
                <a:solidFill>
                  <a:srgbClr val="444444"/>
                </a:solidFill>
                <a:latin typeface="Sakkal Majalla" panose="02000000000000000000" pitchFamily="2" charset="-78"/>
                <a:ea typeface="Tajawal" pitchFamily="34" charset="-122"/>
                <a:cs typeface="mohammad bold art 1" pitchFamily="2" charset="-78"/>
              </a:rPr>
              <a:t>بإنشاء وحدات جديدة ← العرض الإضافي يعيد السعر نزولا إلى صافي قيمة الأصول.</a:t>
            </a:r>
            <a:endParaRPr lang="en-US" sz="1450" dirty="0">
              <a:latin typeface="Sakkal Majalla" panose="02000000000000000000" pitchFamily="2" charset="-78"/>
              <a:ea typeface="Tajawal" pitchFamily="34" charset="-122"/>
              <a:cs typeface="mohammad bold art 1" pitchFamily="2" charset="-78"/>
            </a:endParaRPr>
          </a:p>
        </p:txBody>
      </p:sp>
      <p:sp>
        <p:nvSpPr>
          <p:cNvPr id="11" name="Shape 7"/>
          <p:cNvSpPr/>
          <p:nvPr/>
        </p:nvSpPr>
        <p:spPr>
          <a:xfrm>
            <a:off x="6766560" y="3429000"/>
            <a:ext cx="4892040" cy="1691640"/>
          </a:xfrm>
          <a:prstGeom prst="roundRect">
            <a:avLst>
              <a:gd name="adj" fmla="val 4865"/>
            </a:avLst>
          </a:prstGeom>
          <a:solidFill>
            <a:srgbClr val="F4F5F7"/>
          </a:solidFill>
          <a:ln/>
          <a:effectLst>
            <a:outerShdw blurRad="88900" dist="38100" dir="5400000" algn="bl" rotWithShape="0">
              <a:srgbClr val="000000">
                <a:alpha val="14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12" name="Shape 8"/>
          <p:cNvSpPr/>
          <p:nvPr/>
        </p:nvSpPr>
        <p:spPr>
          <a:xfrm>
            <a:off x="6995160" y="3657600"/>
            <a:ext cx="548640" cy="548640"/>
          </a:xfrm>
          <a:prstGeom prst="ellipse">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pic>
        <p:nvPicPr>
          <p:cNvPr id="13" name="Image 1" descr="preencoded.png"/>
          <p:cNvPicPr>
            <a:picLocks noChangeAspect="1"/>
          </p:cNvPicPr>
          <p:nvPr/>
        </p:nvPicPr>
        <p:blipFill>
          <a:blip r:embed="rId5"/>
          <a:stretch>
            <a:fillRect/>
          </a:stretch>
        </p:blipFill>
        <p:spPr>
          <a:xfrm>
            <a:off x="7114032" y="3776472"/>
            <a:ext cx="310896" cy="310896"/>
          </a:xfrm>
          <a:prstGeom prst="rect">
            <a:avLst/>
          </a:prstGeom>
        </p:spPr>
      </p:pic>
      <p:sp>
        <p:nvSpPr>
          <p:cNvPr id="14" name="Text 9"/>
          <p:cNvSpPr/>
          <p:nvPr/>
        </p:nvSpPr>
        <p:spPr>
          <a:xfrm>
            <a:off x="7680960" y="3630168"/>
            <a:ext cx="3840480" cy="365760"/>
          </a:xfrm>
          <a:prstGeom prst="rect">
            <a:avLst/>
          </a:prstGeom>
          <a:noFill/>
          <a:ln/>
        </p:spPr>
        <p:txBody>
          <a:bodyPr wrap="square" rtlCol="0" anchor="ctr"/>
          <a:lstStyle/>
          <a:p>
            <a:pPr marL="0" indent="0" algn="r" rtl="1">
              <a:buNone/>
            </a:pPr>
            <a:r>
              <a:rPr lang="en-US" sz="1600" b="1" dirty="0">
                <a:solidFill>
                  <a:srgbClr val="444444"/>
                </a:solidFill>
                <a:latin typeface="Sakkal Majalla" panose="02000000000000000000" pitchFamily="2" charset="-78"/>
                <a:ea typeface="Tajawal" pitchFamily="34" charset="-122"/>
                <a:cs typeface="mohammad bold art 1" pitchFamily="2" charset="-78"/>
              </a:rPr>
              <a:t>سعر الصندوق أدنى من صافي قيمة الأصول</a:t>
            </a:r>
            <a:endParaRPr lang="en-US" sz="1600" dirty="0">
              <a:latin typeface="Sakkal Majalla" panose="02000000000000000000" pitchFamily="2" charset="-78"/>
              <a:ea typeface="Tajawal" pitchFamily="34" charset="-122"/>
              <a:cs typeface="mohammad bold art 1" pitchFamily="2" charset="-78"/>
            </a:endParaRPr>
          </a:p>
        </p:txBody>
      </p:sp>
      <p:sp>
        <p:nvSpPr>
          <p:cNvPr id="15" name="Text 10"/>
          <p:cNvSpPr/>
          <p:nvPr/>
        </p:nvSpPr>
        <p:spPr>
          <a:xfrm>
            <a:off x="7680960" y="3995928"/>
            <a:ext cx="3794760" cy="365760"/>
          </a:xfrm>
          <a:prstGeom prst="rect">
            <a:avLst/>
          </a:prstGeom>
          <a:noFill/>
          <a:ln/>
        </p:spPr>
        <p:txBody>
          <a:bodyPr wrap="square" rtlCol="0" anchor="ctr"/>
          <a:lstStyle/>
          <a:p>
            <a:pPr marL="0" indent="0" algn="r" rtl="1">
              <a:buNone/>
            </a:pPr>
            <a:r>
              <a:rPr lang="en-US" sz="1500" dirty="0">
                <a:solidFill>
                  <a:srgbClr val="6D6E70"/>
                </a:solidFill>
                <a:latin typeface="Sakkal Majalla" panose="02000000000000000000" pitchFamily="2" charset="-78"/>
                <a:ea typeface="Tajawal" pitchFamily="34" charset="-122"/>
                <a:cs typeface="mohammad bold art 1" pitchFamily="2" charset="-78"/>
              </a:rPr>
              <a:t> ضغط البيع يهبط بسعر الصندوق دون القيمة العادلة.</a:t>
            </a:r>
            <a:endParaRPr lang="en-US" sz="1500" dirty="0">
              <a:latin typeface="Sakkal Majalla" panose="02000000000000000000" pitchFamily="2" charset="-78"/>
              <a:ea typeface="Tajawal" pitchFamily="34" charset="-122"/>
              <a:cs typeface="mohammad bold art 1" pitchFamily="2" charset="-78"/>
            </a:endParaRPr>
          </a:p>
        </p:txBody>
      </p:sp>
      <p:sp>
        <p:nvSpPr>
          <p:cNvPr id="16" name="Text 11"/>
          <p:cNvSpPr/>
          <p:nvPr/>
        </p:nvSpPr>
        <p:spPr>
          <a:xfrm>
            <a:off x="6995160" y="4398264"/>
            <a:ext cx="4480560" cy="594360"/>
          </a:xfrm>
          <a:prstGeom prst="rect">
            <a:avLst/>
          </a:prstGeom>
          <a:noFill/>
          <a:ln/>
        </p:spPr>
        <p:txBody>
          <a:bodyPr wrap="square" rtlCol="0" anchor="t"/>
          <a:lstStyle/>
          <a:p>
            <a:pPr marL="0" indent="0" algn="r" rtl="1">
              <a:buNone/>
            </a:pPr>
            <a:r>
              <a:rPr lang="en-US" sz="1450" b="1" dirty="0">
                <a:solidFill>
                  <a:srgbClr val="444444"/>
                </a:solidFill>
                <a:latin typeface="Sakkal Majalla" panose="02000000000000000000" pitchFamily="2" charset="-78"/>
                <a:ea typeface="Tajawal" pitchFamily="34" charset="-122"/>
                <a:cs typeface="mohammad bold art 1" pitchFamily="2" charset="-78"/>
              </a:rPr>
              <a:t>الإجراء: </a:t>
            </a:r>
            <a:r>
              <a:rPr lang="ar-KW" sz="1450" dirty="0">
                <a:solidFill>
                  <a:srgbClr val="444444"/>
                </a:solidFill>
                <a:latin typeface="Sakkal Majalla" panose="02000000000000000000" pitchFamily="2" charset="-78"/>
                <a:ea typeface="Tajawal" pitchFamily="34" charset="-122"/>
                <a:cs typeface="mohammad bold art 1" pitchFamily="2" charset="-78"/>
              </a:rPr>
              <a:t>يقوم</a:t>
            </a:r>
            <a:r>
              <a:rPr lang="ar-KW" sz="1450" b="1" dirty="0">
                <a:solidFill>
                  <a:srgbClr val="444444"/>
                </a:solidFill>
                <a:latin typeface="Sakkal Majalla" panose="02000000000000000000" pitchFamily="2" charset="-78"/>
                <a:ea typeface="Tajawal" pitchFamily="34" charset="-122"/>
                <a:cs typeface="mohammad bold art 1" pitchFamily="2" charset="-78"/>
              </a:rPr>
              <a:t> </a:t>
            </a:r>
            <a:r>
              <a:rPr lang="ar-KW" sz="1450" dirty="0">
                <a:solidFill>
                  <a:srgbClr val="444444"/>
                </a:solidFill>
                <a:latin typeface="Sakkal Majalla" panose="02000000000000000000" pitchFamily="2" charset="-78"/>
                <a:ea typeface="Tajawal" pitchFamily="34" charset="-122"/>
                <a:cs typeface="mohammad bold art 1" pitchFamily="2" charset="-78"/>
              </a:rPr>
              <a:t>المفوض بالاشتراك بإلغاء </a:t>
            </a:r>
            <a:r>
              <a:rPr lang="en-US" sz="1450" dirty="0">
                <a:solidFill>
                  <a:srgbClr val="444444"/>
                </a:solidFill>
                <a:latin typeface="Sakkal Majalla" panose="02000000000000000000" pitchFamily="2" charset="-78"/>
                <a:ea typeface="Tajawal" pitchFamily="34" charset="-122"/>
                <a:cs typeface="mohammad bold art 1" pitchFamily="2" charset="-78"/>
              </a:rPr>
              <a:t> </a:t>
            </a:r>
            <a:r>
              <a:rPr lang="en-US" sz="1450" dirty="0" err="1">
                <a:solidFill>
                  <a:srgbClr val="444444"/>
                </a:solidFill>
                <a:latin typeface="Sakkal Majalla" panose="02000000000000000000" pitchFamily="2" charset="-78"/>
                <a:ea typeface="Tajawal" pitchFamily="34" charset="-122"/>
                <a:cs typeface="mohammad bold art 1" pitchFamily="2" charset="-78"/>
              </a:rPr>
              <a:t>الوحدات</a:t>
            </a:r>
            <a:r>
              <a:rPr lang="en-US" sz="1450" dirty="0">
                <a:solidFill>
                  <a:srgbClr val="444444"/>
                </a:solidFill>
                <a:latin typeface="Sakkal Majalla" panose="02000000000000000000" pitchFamily="2" charset="-78"/>
                <a:ea typeface="Tajawal" pitchFamily="34" charset="-122"/>
                <a:cs typeface="mohammad bold art 1" pitchFamily="2" charset="-78"/>
              </a:rPr>
              <a:t> ← انخفاض العرض يرفع السعر مجددا إلى صافي قيمة الأصول.</a:t>
            </a:r>
            <a:endParaRPr lang="en-US" sz="1450" dirty="0">
              <a:latin typeface="Sakkal Majalla" panose="02000000000000000000" pitchFamily="2" charset="-78"/>
              <a:ea typeface="Tajawal" pitchFamily="34" charset="-122"/>
              <a:cs typeface="mohammad bold art 1" pitchFamily="2" charset="-78"/>
            </a:endParaRPr>
          </a:p>
        </p:txBody>
      </p:sp>
      <p:pic>
        <p:nvPicPr>
          <p:cNvPr id="20" name="Picture 19">
            <a:extLst>
              <a:ext uri="{FF2B5EF4-FFF2-40B4-BE49-F238E27FC236}">
                <a16:creationId xmlns:a16="http://schemas.microsoft.com/office/drawing/2014/main" id="{9DF86384-302E-867C-463B-C35AECF7C2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48261"/>
            <a:ext cx="12192000" cy="1017723"/>
          </a:xfrm>
          <a:prstGeom prst="rect">
            <a:avLst/>
          </a:prstGeom>
        </p:spPr>
      </p:pic>
      <p:sp>
        <p:nvSpPr>
          <p:cNvPr id="17" name="Rectangle 16">
            <a:extLst>
              <a:ext uri="{FF2B5EF4-FFF2-40B4-BE49-F238E27FC236}">
                <a16:creationId xmlns:a16="http://schemas.microsoft.com/office/drawing/2014/main" id="{E3547CAC-D4A0-B813-C1AA-9B49070415A4}"/>
              </a:ext>
            </a:extLst>
          </p:cNvPr>
          <p:cNvSpPr/>
          <p:nvPr/>
        </p:nvSpPr>
        <p:spPr>
          <a:xfrm>
            <a:off x="702527" y="886969"/>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spTree>
    <p:extLst>
      <p:ext uri="{BB962C8B-B14F-4D97-AF65-F5344CB8AC3E}">
        <p14:creationId xmlns:p14="http://schemas.microsoft.com/office/powerpoint/2010/main" val="107401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3291840" y="256032"/>
            <a:ext cx="8275320" cy="475488"/>
          </a:xfrm>
          <a:prstGeom prst="rect">
            <a:avLst/>
          </a:prstGeom>
          <a:noFill/>
          <a:ln/>
        </p:spPr>
        <p:txBody>
          <a:bodyPr wrap="square" lIns="0" tIns="0" rIns="0" bIns="0" rtlCol="0" anchor="ctr"/>
          <a:lstStyle/>
          <a:p>
            <a:pPr algn="r" rtl="1"/>
            <a:r>
              <a:rPr lang="en-US" sz="2400" kern="0" dirty="0">
                <a:solidFill>
                  <a:srgbClr val="0D4A75"/>
                </a:solidFill>
                <a:latin typeface="Segoe UI Semibold" panose="020B0702040204020203" pitchFamily="34" charset="0"/>
                <a:cs typeface="mohammad bold art 1" pitchFamily="2" charset="-78"/>
              </a:rPr>
              <a:t>دورة</a:t>
            </a:r>
            <a:r>
              <a:rPr lang="en-US" sz="2400" b="1" dirty="0">
                <a:solidFill>
                  <a:srgbClr val="0D4A75"/>
                </a:solidFill>
                <a:latin typeface="Segoe UI Semibold" panose="020B0702040204020203" pitchFamily="34" charset="0"/>
                <a:ea typeface="+mn-ea" pitchFamily="34" charset="-122"/>
                <a:cs typeface="mohammad bold art 1" pitchFamily="2" charset="-78"/>
              </a:rPr>
              <a:t> </a:t>
            </a:r>
            <a:r>
              <a:rPr lang="en-US" sz="2400" kern="0" dirty="0">
                <a:solidFill>
                  <a:srgbClr val="0D4A75"/>
                </a:solidFill>
                <a:latin typeface="Segoe UI Semibold" panose="020B0702040204020203" pitchFamily="34" charset="0"/>
                <a:cs typeface="mohammad bold art 1" pitchFamily="2" charset="-78"/>
              </a:rPr>
              <a:t>طلب </a:t>
            </a:r>
            <a:r>
              <a:rPr lang="en-US" sz="2400" kern="0" dirty="0" err="1">
                <a:solidFill>
                  <a:srgbClr val="0D4A75"/>
                </a:solidFill>
                <a:latin typeface="Segoe UI Semibold" panose="020B0702040204020203" pitchFamily="34" charset="0"/>
                <a:cs typeface="mohammad bold art 1" pitchFamily="2" charset="-78"/>
              </a:rPr>
              <a:t>الإنشاء</a:t>
            </a:r>
            <a:r>
              <a:rPr lang="en-US" sz="2400" kern="0" dirty="0">
                <a:solidFill>
                  <a:srgbClr val="0D4A75"/>
                </a:solidFill>
                <a:latin typeface="Segoe UI Semibold" panose="020B0702040204020203" pitchFamily="34" charset="0"/>
                <a:cs typeface="mohammad bold art 1" pitchFamily="2" charset="-78"/>
              </a:rPr>
              <a:t> </a:t>
            </a:r>
            <a:r>
              <a:rPr lang="en-US" sz="2400" kern="0" dirty="0" err="1">
                <a:solidFill>
                  <a:srgbClr val="0D4A75"/>
                </a:solidFill>
                <a:latin typeface="Segoe UI Semibold" panose="020B0702040204020203" pitchFamily="34" charset="0"/>
                <a:cs typeface="mohammad bold art 1" pitchFamily="2" charset="-78"/>
              </a:rPr>
              <a:t>والإلغاء</a:t>
            </a:r>
            <a:r>
              <a:rPr lang="ar-KW" sz="2400" kern="0" dirty="0">
                <a:solidFill>
                  <a:srgbClr val="0D4A75"/>
                </a:solidFill>
                <a:latin typeface="Segoe UI Semibold" panose="020B0702040204020203" pitchFamily="34" charset="0"/>
                <a:cs typeface="mohammad bold art 1" pitchFamily="2" charset="-78"/>
              </a:rPr>
              <a:t> </a:t>
            </a:r>
            <a:r>
              <a:rPr lang="en-US" sz="2400" kern="0" dirty="0" err="1">
                <a:solidFill>
                  <a:srgbClr val="0D4A75"/>
                </a:solidFill>
                <a:latin typeface="Segoe UI Semibold" panose="020B0702040204020203" pitchFamily="34" charset="0"/>
                <a:cs typeface="mohammad bold art 1" pitchFamily="2" charset="-78"/>
              </a:rPr>
              <a:t>من</a:t>
            </a:r>
            <a:r>
              <a:rPr lang="en-US" sz="2400" kern="0" dirty="0">
                <a:solidFill>
                  <a:srgbClr val="0D4A75"/>
                </a:solidFill>
                <a:latin typeface="Segoe UI Semibold" panose="020B0702040204020203" pitchFamily="34" charset="0"/>
                <a:cs typeface="mohammad bold art 1" pitchFamily="2" charset="-78"/>
              </a:rPr>
              <a:t> </a:t>
            </a:r>
            <a:r>
              <a:rPr lang="en-US" sz="2400" kern="0" dirty="0" err="1">
                <a:solidFill>
                  <a:srgbClr val="0D4A75"/>
                </a:solidFill>
                <a:latin typeface="Segoe UI Semibold" panose="020B0702040204020203" pitchFamily="34" charset="0"/>
                <a:cs typeface="mohammad bold art 1" pitchFamily="2" charset="-78"/>
              </a:rPr>
              <a:t>المفوض</a:t>
            </a:r>
            <a:r>
              <a:rPr lang="en-US" sz="2400" kern="0" dirty="0">
                <a:solidFill>
                  <a:srgbClr val="0D4A75"/>
                </a:solidFill>
                <a:latin typeface="Segoe UI Semibold" panose="020B0702040204020203" pitchFamily="34" charset="0"/>
                <a:cs typeface="mohammad bold art 1" pitchFamily="2" charset="-78"/>
              </a:rPr>
              <a:t> </a:t>
            </a:r>
            <a:r>
              <a:rPr lang="en-US" sz="2400" kern="0" dirty="0" err="1">
                <a:solidFill>
                  <a:srgbClr val="0D4A75"/>
                </a:solidFill>
                <a:latin typeface="Segoe UI Semibold" panose="020B0702040204020203" pitchFamily="34" charset="0"/>
                <a:cs typeface="mohammad bold art 1" pitchFamily="2" charset="-78"/>
              </a:rPr>
              <a:t>بالاشتراك</a:t>
            </a:r>
            <a:endParaRPr lang="en-US" sz="2400" kern="0" dirty="0">
              <a:solidFill>
                <a:srgbClr val="0D4A75"/>
              </a:solidFill>
              <a:latin typeface="Segoe UI Semibold" panose="020B0702040204020203" pitchFamily="34" charset="0"/>
              <a:cs typeface="mohammad bold art 1" pitchFamily="2" charset="-78"/>
            </a:endParaRPr>
          </a:p>
        </p:txBody>
      </p:sp>
      <p:sp>
        <p:nvSpPr>
          <p:cNvPr id="5" name="Shape 3"/>
          <p:cNvSpPr/>
          <p:nvPr/>
        </p:nvSpPr>
        <p:spPr>
          <a:xfrm>
            <a:off x="9857232" y="1874520"/>
            <a:ext cx="1920240" cy="1481328"/>
          </a:xfrm>
          <a:prstGeom prst="roundRect">
            <a:avLst>
              <a:gd name="adj" fmla="val 3086"/>
            </a:avLst>
          </a:prstGeom>
          <a:solidFill>
            <a:srgbClr val="FFFFFF"/>
          </a:solidFill>
          <a:ln w="22225">
            <a:solidFill>
              <a:srgbClr val="C49A45"/>
            </a:solidFill>
            <a:prstDash val="solid"/>
          </a:ln>
          <a:effectLst>
            <a:outerShdw blurRad="76200" dist="25400" dir="5400000" algn="bl" rotWithShape="0">
              <a:srgbClr val="12377A">
                <a:alpha val="22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6" name="Shape 4"/>
          <p:cNvSpPr/>
          <p:nvPr/>
        </p:nvSpPr>
        <p:spPr>
          <a:xfrm>
            <a:off x="9857232" y="1874520"/>
            <a:ext cx="1920240" cy="310896"/>
          </a:xfrm>
          <a:prstGeom prst="roundRect">
            <a:avLst>
              <a:gd name="adj" fmla="val 14706"/>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7" name="Shape 5"/>
          <p:cNvSpPr/>
          <p:nvPr/>
        </p:nvSpPr>
        <p:spPr>
          <a:xfrm>
            <a:off x="9857232" y="2057400"/>
            <a:ext cx="1920240" cy="128016"/>
          </a:xfrm>
          <a:prstGeom prst="rect">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8" name="Text 6"/>
          <p:cNvSpPr/>
          <p:nvPr/>
        </p:nvSpPr>
        <p:spPr>
          <a:xfrm>
            <a:off x="9857232" y="1883664"/>
            <a:ext cx="1920240" cy="301752"/>
          </a:xfrm>
          <a:prstGeom prst="rect">
            <a:avLst/>
          </a:prstGeom>
          <a:noFill/>
          <a:ln/>
        </p:spPr>
        <p:txBody>
          <a:bodyPr wrap="square" lIns="0" tIns="0" rIns="0" bIns="0" rtlCol="0" anchor="ctr"/>
          <a:lstStyle/>
          <a:p>
            <a:pPr marL="0" indent="0" algn="ctr" rtl="1">
              <a:buNone/>
            </a:pPr>
            <a:r>
              <a:rPr lang="en-US" sz="1450" b="1" dirty="0">
                <a:solidFill>
                  <a:srgbClr val="FFFFFF"/>
                </a:solidFill>
                <a:latin typeface="Sakkal Majalla" panose="02000000000000000000" pitchFamily="2" charset="-78"/>
                <a:ea typeface="Tajawal" pitchFamily="34" charset="-122"/>
                <a:cs typeface="mohammad bold art 1" pitchFamily="2" charset="-78"/>
              </a:rPr>
              <a:t>المفوض بالاشتراك</a:t>
            </a:r>
            <a:endParaRPr lang="en-US" sz="1450" dirty="0">
              <a:latin typeface="Sakkal Majalla" panose="02000000000000000000" pitchFamily="2" charset="-78"/>
              <a:ea typeface="Tajawal" pitchFamily="34" charset="-122"/>
              <a:cs typeface="mohammad bold art 1" pitchFamily="2" charset="-78"/>
            </a:endParaRPr>
          </a:p>
        </p:txBody>
      </p:sp>
      <p:sp>
        <p:nvSpPr>
          <p:cNvPr id="9" name="Text 7"/>
          <p:cNvSpPr/>
          <p:nvPr/>
        </p:nvSpPr>
        <p:spPr>
          <a:xfrm>
            <a:off x="9921240" y="2203704"/>
            <a:ext cx="1792224" cy="1097280"/>
          </a:xfrm>
          <a:prstGeom prst="rect">
            <a:avLst/>
          </a:prstGeom>
          <a:noFill/>
          <a:ln/>
        </p:spPr>
        <p:txBody>
          <a:bodyPr wrap="square" lIns="0" tIns="0" rIns="0" bIns="0" rtlCol="0" anchor="ctr"/>
          <a:lstStyle/>
          <a:p>
            <a:pPr marL="0" indent="0" algn="ctr">
              <a:lnSpc>
                <a:spcPct val="105000"/>
              </a:lnSpc>
              <a:buNone/>
            </a:pPr>
            <a:r>
              <a:rPr lang="en-US" sz="1250" dirty="0">
                <a:solidFill>
                  <a:srgbClr val="444444"/>
                </a:solidFill>
                <a:latin typeface="Sakkal Majalla" panose="02000000000000000000" pitchFamily="2" charset="-78"/>
                <a:ea typeface="Tajawal" pitchFamily="34" charset="-122"/>
                <a:cs typeface="mohammad bold art 1" pitchFamily="2" charset="-78"/>
              </a:rPr>
              <a:t>يقدم طلبا إلى مدير الصندوق</a:t>
            </a:r>
            <a:endParaRPr lang="en-US" sz="1250" dirty="0">
              <a:latin typeface="Sakkal Majalla" panose="02000000000000000000" pitchFamily="2" charset="-78"/>
              <a:ea typeface="Tajawal" pitchFamily="34" charset="-122"/>
              <a:cs typeface="mohammad bold art 1" pitchFamily="2" charset="-78"/>
            </a:endParaRPr>
          </a:p>
          <a:p>
            <a:pPr marL="0" indent="0" algn="ctr">
              <a:lnSpc>
                <a:spcPct val="105000"/>
              </a:lnSpc>
              <a:buNone/>
            </a:pPr>
            <a:r>
              <a:rPr lang="en-US" sz="1250" dirty="0">
                <a:solidFill>
                  <a:srgbClr val="444444"/>
                </a:solidFill>
                <a:latin typeface="Sakkal Majalla" panose="02000000000000000000" pitchFamily="2" charset="-78"/>
                <a:ea typeface="Tajawal" pitchFamily="34" charset="-122"/>
                <a:cs typeface="mohammad bold art 1" pitchFamily="2" charset="-78"/>
              </a:rPr>
              <a:t>لإنشاء وحدات أو إلغائها</a:t>
            </a:r>
            <a:endParaRPr lang="en-US" sz="1250" dirty="0">
              <a:latin typeface="Sakkal Majalla" panose="02000000000000000000" pitchFamily="2" charset="-78"/>
              <a:ea typeface="Tajawal" pitchFamily="34" charset="-122"/>
              <a:cs typeface="mohammad bold art 1" pitchFamily="2" charset="-78"/>
            </a:endParaRPr>
          </a:p>
          <a:p>
            <a:pPr marL="0" indent="0" algn="ctr">
              <a:lnSpc>
                <a:spcPct val="105000"/>
              </a:lnSpc>
              <a:buNone/>
            </a:pPr>
            <a:r>
              <a:rPr lang="en-US" sz="1250" dirty="0">
                <a:solidFill>
                  <a:srgbClr val="444444"/>
                </a:solidFill>
                <a:latin typeface="Sakkal Majalla" panose="02000000000000000000" pitchFamily="2" charset="-78"/>
                <a:ea typeface="Tajawal" pitchFamily="34" charset="-122"/>
                <a:cs typeface="mohammad bold art 1" pitchFamily="2" charset="-78"/>
              </a:rPr>
              <a:t>مرفقا به السلة / الوحدات</a:t>
            </a:r>
            <a:endParaRPr lang="en-US" sz="1250" dirty="0">
              <a:latin typeface="Sakkal Majalla" panose="02000000000000000000" pitchFamily="2" charset="-78"/>
              <a:ea typeface="Tajawal" pitchFamily="34" charset="-122"/>
              <a:cs typeface="mohammad bold art 1" pitchFamily="2" charset="-78"/>
            </a:endParaRPr>
          </a:p>
        </p:txBody>
      </p:sp>
      <p:sp>
        <p:nvSpPr>
          <p:cNvPr id="10" name="Shape 8"/>
          <p:cNvSpPr/>
          <p:nvPr/>
        </p:nvSpPr>
        <p:spPr>
          <a:xfrm>
            <a:off x="7498080" y="1874520"/>
            <a:ext cx="1920240" cy="1481328"/>
          </a:xfrm>
          <a:prstGeom prst="roundRect">
            <a:avLst>
              <a:gd name="adj" fmla="val 3086"/>
            </a:avLst>
          </a:prstGeom>
          <a:solidFill>
            <a:srgbClr val="FFFFFF"/>
          </a:solidFill>
          <a:ln w="12700">
            <a:solidFill>
              <a:srgbClr val="D1D6DC"/>
            </a:solidFill>
            <a:prstDash val="solid"/>
          </a:ln>
          <a:effectLst>
            <a:outerShdw blurRad="76200" dist="25400" dir="5400000" algn="bl" rotWithShape="0">
              <a:srgbClr val="12377A">
                <a:alpha val="22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11" name="Shape 9"/>
          <p:cNvSpPr/>
          <p:nvPr/>
        </p:nvSpPr>
        <p:spPr>
          <a:xfrm>
            <a:off x="7498080" y="1874520"/>
            <a:ext cx="1920240" cy="310896"/>
          </a:xfrm>
          <a:prstGeom prst="roundRect">
            <a:avLst>
              <a:gd name="adj" fmla="val 14706"/>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12" name="Shape 10"/>
          <p:cNvSpPr/>
          <p:nvPr/>
        </p:nvSpPr>
        <p:spPr>
          <a:xfrm>
            <a:off x="7498080" y="2057400"/>
            <a:ext cx="1920240" cy="128016"/>
          </a:xfrm>
          <a:prstGeom prst="rect">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13" name="Text 11"/>
          <p:cNvSpPr/>
          <p:nvPr/>
        </p:nvSpPr>
        <p:spPr>
          <a:xfrm>
            <a:off x="7498080" y="1883664"/>
            <a:ext cx="1920240" cy="301752"/>
          </a:xfrm>
          <a:prstGeom prst="rect">
            <a:avLst/>
          </a:prstGeom>
          <a:noFill/>
          <a:ln/>
        </p:spPr>
        <p:txBody>
          <a:bodyPr wrap="square" lIns="0" tIns="0" rIns="0" bIns="0" rtlCol="0" anchor="ctr"/>
          <a:lstStyle/>
          <a:p>
            <a:pPr marL="0" indent="0" algn="ctr" rtl="1">
              <a:buNone/>
            </a:pPr>
            <a:r>
              <a:rPr lang="en-US" sz="1450" b="1" dirty="0">
                <a:solidFill>
                  <a:srgbClr val="FFFFFF"/>
                </a:solidFill>
                <a:latin typeface="Sakkal Majalla" panose="02000000000000000000" pitchFamily="2" charset="-78"/>
                <a:ea typeface="Tajawal" pitchFamily="34" charset="-122"/>
                <a:cs typeface="mohammad bold art 1" pitchFamily="2" charset="-78"/>
              </a:rPr>
              <a:t>مدير الصندوق</a:t>
            </a:r>
            <a:endParaRPr lang="en-US" sz="1450" dirty="0">
              <a:latin typeface="Sakkal Majalla" panose="02000000000000000000" pitchFamily="2" charset="-78"/>
              <a:ea typeface="Tajawal" pitchFamily="34" charset="-122"/>
              <a:cs typeface="mohammad bold art 1" pitchFamily="2" charset="-78"/>
            </a:endParaRPr>
          </a:p>
        </p:txBody>
      </p:sp>
      <p:sp>
        <p:nvSpPr>
          <p:cNvPr id="14" name="Text 12"/>
          <p:cNvSpPr/>
          <p:nvPr/>
        </p:nvSpPr>
        <p:spPr>
          <a:xfrm>
            <a:off x="7562088" y="2203704"/>
            <a:ext cx="1792224" cy="1097280"/>
          </a:xfrm>
          <a:prstGeom prst="rect">
            <a:avLst/>
          </a:prstGeom>
          <a:noFill/>
          <a:ln/>
        </p:spPr>
        <p:txBody>
          <a:bodyPr wrap="square" lIns="0" tIns="0" rIns="0" bIns="0" rtlCol="0" anchor="ctr"/>
          <a:lstStyle/>
          <a:p>
            <a:pPr marL="0" indent="0" algn="ctr">
              <a:lnSpc>
                <a:spcPct val="105000"/>
              </a:lnSpc>
              <a:buNone/>
            </a:pPr>
            <a:r>
              <a:rPr lang="en-US" sz="1250" dirty="0">
                <a:solidFill>
                  <a:srgbClr val="444444"/>
                </a:solidFill>
                <a:latin typeface="Sakkal Majalla" panose="02000000000000000000" pitchFamily="2" charset="-78"/>
                <a:ea typeface="Tajawal" pitchFamily="34" charset="-122"/>
                <a:cs typeface="mohammad bold art 1" pitchFamily="2" charset="-78"/>
              </a:rPr>
              <a:t>يراجع الطلب ويتحقق من</a:t>
            </a:r>
            <a:endParaRPr lang="en-US" sz="1250" dirty="0">
              <a:latin typeface="Sakkal Majalla" panose="02000000000000000000" pitchFamily="2" charset="-78"/>
              <a:ea typeface="Tajawal" pitchFamily="34" charset="-122"/>
              <a:cs typeface="mohammad bold art 1" pitchFamily="2" charset="-78"/>
            </a:endParaRPr>
          </a:p>
          <a:p>
            <a:pPr marL="0" indent="0" algn="ctr">
              <a:lnSpc>
                <a:spcPct val="105000"/>
              </a:lnSpc>
              <a:buNone/>
            </a:pPr>
            <a:r>
              <a:rPr lang="en-US" sz="1250" b="1" dirty="0">
                <a:solidFill>
                  <a:srgbClr val="444444"/>
                </a:solidFill>
                <a:latin typeface="Sakkal Majalla" panose="02000000000000000000" pitchFamily="2" charset="-78"/>
                <a:ea typeface="Tajawal" pitchFamily="34" charset="-122"/>
                <a:cs typeface="mohammad bold art 1" pitchFamily="2" charset="-78"/>
              </a:rPr>
              <a:t>اكتمال السلة</a:t>
            </a:r>
            <a:endParaRPr lang="en-US" sz="1250" dirty="0">
              <a:latin typeface="Sakkal Majalla" panose="02000000000000000000" pitchFamily="2" charset="-78"/>
              <a:ea typeface="Tajawal" pitchFamily="34" charset="-122"/>
              <a:cs typeface="mohammad bold art 1" pitchFamily="2" charset="-78"/>
            </a:endParaRPr>
          </a:p>
          <a:p>
            <a:pPr marL="0" indent="0" algn="ctr">
              <a:lnSpc>
                <a:spcPct val="105000"/>
              </a:lnSpc>
              <a:buNone/>
            </a:pPr>
            <a:r>
              <a:rPr lang="en-US" sz="1200" i="1" dirty="0">
                <a:solidFill>
                  <a:srgbClr val="6E7D87"/>
                </a:solidFill>
                <a:latin typeface="Sakkal Majalla" panose="02000000000000000000" pitchFamily="2" charset="-78"/>
                <a:ea typeface="Tajawal" pitchFamily="34" charset="-122"/>
                <a:cs typeface="mohammad bold art 1" pitchFamily="2" charset="-78"/>
              </a:rPr>
              <a:t>قبول الطلب أو إعادته</a:t>
            </a:r>
            <a:endParaRPr lang="en-US" sz="1250" dirty="0">
              <a:latin typeface="Sakkal Majalla" panose="02000000000000000000" pitchFamily="2" charset="-78"/>
              <a:ea typeface="Tajawal" pitchFamily="34" charset="-122"/>
              <a:cs typeface="mohammad bold art 1" pitchFamily="2" charset="-78"/>
            </a:endParaRPr>
          </a:p>
        </p:txBody>
      </p:sp>
      <p:sp>
        <p:nvSpPr>
          <p:cNvPr id="15" name="Shape 13"/>
          <p:cNvSpPr/>
          <p:nvPr/>
        </p:nvSpPr>
        <p:spPr>
          <a:xfrm>
            <a:off x="5138928" y="1874520"/>
            <a:ext cx="1920240" cy="1481328"/>
          </a:xfrm>
          <a:prstGeom prst="roundRect">
            <a:avLst>
              <a:gd name="adj" fmla="val 3086"/>
            </a:avLst>
          </a:prstGeom>
          <a:solidFill>
            <a:srgbClr val="FFFFFF"/>
          </a:solidFill>
          <a:ln w="12700">
            <a:solidFill>
              <a:srgbClr val="D1D6DC"/>
            </a:solidFill>
            <a:prstDash val="solid"/>
          </a:ln>
          <a:effectLst>
            <a:outerShdw blurRad="76200" dist="25400" dir="5400000" algn="bl" rotWithShape="0">
              <a:srgbClr val="12377A">
                <a:alpha val="22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16" name="Shape 14"/>
          <p:cNvSpPr/>
          <p:nvPr/>
        </p:nvSpPr>
        <p:spPr>
          <a:xfrm>
            <a:off x="5138928" y="1874520"/>
            <a:ext cx="1920240" cy="310896"/>
          </a:xfrm>
          <a:prstGeom prst="roundRect">
            <a:avLst>
              <a:gd name="adj" fmla="val 14706"/>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17" name="Shape 15"/>
          <p:cNvSpPr/>
          <p:nvPr/>
        </p:nvSpPr>
        <p:spPr>
          <a:xfrm>
            <a:off x="5138928" y="2057400"/>
            <a:ext cx="1920240" cy="128016"/>
          </a:xfrm>
          <a:prstGeom prst="rect">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18" name="Text 16"/>
          <p:cNvSpPr/>
          <p:nvPr/>
        </p:nvSpPr>
        <p:spPr>
          <a:xfrm>
            <a:off x="5138928" y="1883664"/>
            <a:ext cx="1920240" cy="301752"/>
          </a:xfrm>
          <a:prstGeom prst="rect">
            <a:avLst/>
          </a:prstGeom>
          <a:noFill/>
          <a:ln/>
        </p:spPr>
        <p:txBody>
          <a:bodyPr wrap="square" lIns="0" tIns="0" rIns="0" bIns="0" rtlCol="0" anchor="ctr"/>
          <a:lstStyle/>
          <a:p>
            <a:pPr marL="0" indent="0" algn="ctr" rtl="1">
              <a:buNone/>
            </a:pPr>
            <a:r>
              <a:rPr lang="en-US" sz="1450" b="1" dirty="0">
                <a:solidFill>
                  <a:srgbClr val="FFFFFF"/>
                </a:solidFill>
                <a:latin typeface="Sakkal Majalla" panose="02000000000000000000" pitchFamily="2" charset="-78"/>
                <a:ea typeface="Tajawal" pitchFamily="34" charset="-122"/>
                <a:cs typeface="mohammad bold art 1" pitchFamily="2" charset="-78"/>
              </a:rPr>
              <a:t>الإشعار</a:t>
            </a:r>
            <a:endParaRPr lang="en-US" sz="1450" dirty="0">
              <a:latin typeface="Sakkal Majalla" panose="02000000000000000000" pitchFamily="2" charset="-78"/>
              <a:ea typeface="Tajawal" pitchFamily="34" charset="-122"/>
              <a:cs typeface="mohammad bold art 1" pitchFamily="2" charset="-78"/>
            </a:endParaRPr>
          </a:p>
        </p:txBody>
      </p:sp>
      <p:sp>
        <p:nvSpPr>
          <p:cNvPr id="19" name="Text 17"/>
          <p:cNvSpPr/>
          <p:nvPr/>
        </p:nvSpPr>
        <p:spPr>
          <a:xfrm>
            <a:off x="5202936" y="2203704"/>
            <a:ext cx="1792224" cy="1097280"/>
          </a:xfrm>
          <a:prstGeom prst="rect">
            <a:avLst/>
          </a:prstGeom>
          <a:noFill/>
          <a:ln/>
        </p:spPr>
        <p:txBody>
          <a:bodyPr wrap="square" lIns="0" tIns="0" rIns="0" bIns="0" rtlCol="0" anchor="ctr"/>
          <a:lstStyle/>
          <a:p>
            <a:pPr marL="0" indent="0" algn="ctr">
              <a:lnSpc>
                <a:spcPct val="105000"/>
              </a:lnSpc>
              <a:buNone/>
            </a:pPr>
            <a:r>
              <a:rPr lang="en-US" sz="1250" b="1" dirty="0" err="1">
                <a:solidFill>
                  <a:srgbClr val="444444"/>
                </a:solidFill>
                <a:latin typeface="Sakkal Majalla" panose="02000000000000000000" pitchFamily="2" charset="-78"/>
                <a:ea typeface="Tajawal" pitchFamily="34" charset="-122"/>
                <a:cs typeface="mohammad bold art 1" pitchFamily="2" charset="-78"/>
              </a:rPr>
              <a:t>يشعر</a:t>
            </a:r>
            <a:endParaRPr lang="en-US" sz="1250" b="1" dirty="0">
              <a:solidFill>
                <a:srgbClr val="444444"/>
              </a:solidFill>
              <a:latin typeface="Sakkal Majalla" panose="02000000000000000000" pitchFamily="2" charset="-78"/>
              <a:ea typeface="Tajawal" pitchFamily="34" charset="-122"/>
              <a:cs typeface="mohammad bold art 1" pitchFamily="2" charset="-78"/>
            </a:endParaRPr>
          </a:p>
          <a:p>
            <a:pPr marL="0" indent="0" algn="ctr">
              <a:lnSpc>
                <a:spcPct val="105000"/>
              </a:lnSpc>
              <a:buNone/>
            </a:pPr>
            <a:r>
              <a:rPr lang="en-US" sz="1250" b="1" dirty="0">
                <a:solidFill>
                  <a:srgbClr val="444444"/>
                </a:solidFill>
                <a:latin typeface="Sakkal Majalla" panose="02000000000000000000" pitchFamily="2" charset="-78"/>
                <a:ea typeface="Tajawal" pitchFamily="34" charset="-122"/>
                <a:cs typeface="mohammad bold art 1" pitchFamily="2" charset="-78"/>
              </a:rPr>
              <a:t>مراقب الاستثمار</a:t>
            </a:r>
            <a:endParaRPr lang="en-US" sz="1250" dirty="0">
              <a:latin typeface="Sakkal Majalla" panose="02000000000000000000" pitchFamily="2" charset="-78"/>
              <a:ea typeface="Tajawal" pitchFamily="34" charset="-122"/>
              <a:cs typeface="mohammad bold art 1" pitchFamily="2" charset="-78"/>
            </a:endParaRPr>
          </a:p>
          <a:p>
            <a:pPr marL="0" indent="0" algn="ctr">
              <a:lnSpc>
                <a:spcPct val="105000"/>
              </a:lnSpc>
              <a:buNone/>
            </a:pPr>
            <a:r>
              <a:rPr lang="en-US" sz="1250" b="1" dirty="0">
                <a:solidFill>
                  <a:srgbClr val="444444"/>
                </a:solidFill>
                <a:latin typeface="Sakkal Majalla" panose="02000000000000000000" pitchFamily="2" charset="-78"/>
                <a:ea typeface="Tajawal" pitchFamily="34" charset="-122"/>
                <a:cs typeface="mohammad bold art 1" pitchFamily="2" charset="-78"/>
              </a:rPr>
              <a:t>وأمين الحفظ</a:t>
            </a:r>
            <a:endParaRPr lang="en-US" sz="1250" dirty="0">
              <a:latin typeface="Sakkal Majalla" panose="02000000000000000000" pitchFamily="2" charset="-78"/>
              <a:ea typeface="Tajawal" pitchFamily="34" charset="-122"/>
              <a:cs typeface="mohammad bold art 1" pitchFamily="2" charset="-78"/>
            </a:endParaRPr>
          </a:p>
        </p:txBody>
      </p:sp>
      <p:sp>
        <p:nvSpPr>
          <p:cNvPr id="20" name="Shape 18"/>
          <p:cNvSpPr/>
          <p:nvPr/>
        </p:nvSpPr>
        <p:spPr>
          <a:xfrm>
            <a:off x="2779776" y="1874520"/>
            <a:ext cx="1920240" cy="1481328"/>
          </a:xfrm>
          <a:prstGeom prst="roundRect">
            <a:avLst>
              <a:gd name="adj" fmla="val 3086"/>
            </a:avLst>
          </a:prstGeom>
          <a:solidFill>
            <a:srgbClr val="FFFFFF"/>
          </a:solidFill>
          <a:ln w="12700">
            <a:solidFill>
              <a:srgbClr val="D1D6DC"/>
            </a:solidFill>
            <a:prstDash val="solid"/>
          </a:ln>
          <a:effectLst>
            <a:outerShdw blurRad="76200" dist="25400" dir="5400000" algn="bl" rotWithShape="0">
              <a:srgbClr val="12377A">
                <a:alpha val="22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1" name="Shape 19"/>
          <p:cNvSpPr/>
          <p:nvPr/>
        </p:nvSpPr>
        <p:spPr>
          <a:xfrm>
            <a:off x="2779776" y="1874520"/>
            <a:ext cx="1920240" cy="310896"/>
          </a:xfrm>
          <a:prstGeom prst="roundRect">
            <a:avLst>
              <a:gd name="adj" fmla="val 14706"/>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2" name="Shape 20"/>
          <p:cNvSpPr/>
          <p:nvPr/>
        </p:nvSpPr>
        <p:spPr>
          <a:xfrm>
            <a:off x="2779776" y="2057400"/>
            <a:ext cx="1920240" cy="128016"/>
          </a:xfrm>
          <a:prstGeom prst="rect">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3" name="Text 21"/>
          <p:cNvSpPr/>
          <p:nvPr/>
        </p:nvSpPr>
        <p:spPr>
          <a:xfrm>
            <a:off x="2779776" y="1883664"/>
            <a:ext cx="1920240" cy="301752"/>
          </a:xfrm>
          <a:prstGeom prst="rect">
            <a:avLst/>
          </a:prstGeom>
          <a:noFill/>
          <a:ln/>
        </p:spPr>
        <p:txBody>
          <a:bodyPr wrap="square" lIns="0" tIns="0" rIns="0" bIns="0" rtlCol="0" anchor="ctr"/>
          <a:lstStyle/>
          <a:p>
            <a:pPr marL="0" indent="0" algn="ctr" rtl="1">
              <a:buNone/>
            </a:pPr>
            <a:r>
              <a:rPr lang="en-US" sz="1450" b="1" dirty="0">
                <a:solidFill>
                  <a:srgbClr val="FFFFFF"/>
                </a:solidFill>
                <a:latin typeface="Sakkal Majalla" panose="02000000000000000000" pitchFamily="2" charset="-78"/>
                <a:ea typeface="Tajawal" pitchFamily="34" charset="-122"/>
                <a:cs typeface="mohammad bold art 1" pitchFamily="2" charset="-78"/>
              </a:rPr>
              <a:t>أمين الحفظ</a:t>
            </a:r>
            <a:endParaRPr lang="en-US" sz="1450" dirty="0">
              <a:latin typeface="Sakkal Majalla" panose="02000000000000000000" pitchFamily="2" charset="-78"/>
              <a:ea typeface="Tajawal" pitchFamily="34" charset="-122"/>
              <a:cs typeface="mohammad bold art 1" pitchFamily="2" charset="-78"/>
            </a:endParaRPr>
          </a:p>
        </p:txBody>
      </p:sp>
      <p:sp>
        <p:nvSpPr>
          <p:cNvPr id="24" name="Text 22"/>
          <p:cNvSpPr/>
          <p:nvPr/>
        </p:nvSpPr>
        <p:spPr>
          <a:xfrm>
            <a:off x="2843784" y="2203704"/>
            <a:ext cx="1792224" cy="1097280"/>
          </a:xfrm>
          <a:prstGeom prst="rect">
            <a:avLst/>
          </a:prstGeom>
          <a:noFill/>
          <a:ln/>
        </p:spPr>
        <p:txBody>
          <a:bodyPr wrap="square" lIns="0" tIns="0" rIns="0" bIns="0" rtlCol="0" anchor="ctr"/>
          <a:lstStyle/>
          <a:p>
            <a:pPr marL="0" indent="0" algn="ctr">
              <a:lnSpc>
                <a:spcPct val="105000"/>
              </a:lnSpc>
              <a:buNone/>
            </a:pPr>
            <a:r>
              <a:rPr lang="en-US" sz="1250" dirty="0">
                <a:solidFill>
                  <a:srgbClr val="444444"/>
                </a:solidFill>
                <a:latin typeface="Sakkal Majalla" panose="02000000000000000000" pitchFamily="2" charset="-78"/>
                <a:ea typeface="Tajawal" pitchFamily="34" charset="-122"/>
                <a:cs typeface="mohammad bold art 1" pitchFamily="2" charset="-78"/>
              </a:rPr>
              <a:t>يتحقق من الأرصدة بناء</a:t>
            </a:r>
            <a:endParaRPr lang="en-US" sz="1250" dirty="0">
              <a:latin typeface="Sakkal Majalla" panose="02000000000000000000" pitchFamily="2" charset="-78"/>
              <a:ea typeface="Tajawal" pitchFamily="34" charset="-122"/>
              <a:cs typeface="mohammad bold art 1" pitchFamily="2" charset="-78"/>
            </a:endParaRPr>
          </a:p>
          <a:p>
            <a:pPr marL="0" indent="0" algn="ctr">
              <a:lnSpc>
                <a:spcPct val="105000"/>
              </a:lnSpc>
              <a:buNone/>
            </a:pPr>
            <a:r>
              <a:rPr lang="en-US" sz="1250" dirty="0">
                <a:solidFill>
                  <a:srgbClr val="444444"/>
                </a:solidFill>
                <a:latin typeface="Sakkal Majalla" panose="02000000000000000000" pitchFamily="2" charset="-78"/>
                <a:ea typeface="Tajawal" pitchFamily="34" charset="-122"/>
                <a:cs typeface="mohammad bold art 1" pitchFamily="2" charset="-78"/>
              </a:rPr>
              <a:t>على الإشعار ثم يوجه</a:t>
            </a:r>
            <a:endParaRPr lang="en-US" sz="1250" dirty="0">
              <a:latin typeface="Sakkal Majalla" panose="02000000000000000000" pitchFamily="2" charset="-78"/>
              <a:ea typeface="Tajawal" pitchFamily="34" charset="-122"/>
              <a:cs typeface="mohammad bold art 1" pitchFamily="2" charset="-78"/>
            </a:endParaRPr>
          </a:p>
          <a:p>
            <a:pPr marL="0" indent="0" algn="ctr">
              <a:lnSpc>
                <a:spcPct val="105000"/>
              </a:lnSpc>
              <a:buNone/>
            </a:pPr>
            <a:r>
              <a:rPr lang="en-US" sz="1250" dirty="0">
                <a:solidFill>
                  <a:srgbClr val="444444"/>
                </a:solidFill>
                <a:latin typeface="Sakkal Majalla" panose="02000000000000000000" pitchFamily="2" charset="-78"/>
                <a:ea typeface="Tajawal" pitchFamily="34" charset="-122"/>
                <a:cs typeface="mohammad bold art 1" pitchFamily="2" charset="-78"/>
              </a:rPr>
              <a:t>تعليماته </a:t>
            </a:r>
            <a:r>
              <a:rPr lang="en-US" sz="1250" dirty="0" err="1">
                <a:solidFill>
                  <a:srgbClr val="444444"/>
                </a:solidFill>
                <a:latin typeface="Sakkal Majalla" panose="02000000000000000000" pitchFamily="2" charset="-78"/>
                <a:ea typeface="Tajawal" pitchFamily="34" charset="-122"/>
                <a:cs typeface="mohammad bold art 1" pitchFamily="2" charset="-78"/>
              </a:rPr>
              <a:t>إلى</a:t>
            </a:r>
            <a:r>
              <a:rPr lang="en-US" sz="1250" dirty="0">
                <a:solidFill>
                  <a:srgbClr val="444444"/>
                </a:solidFill>
                <a:latin typeface="Sakkal Majalla" panose="02000000000000000000" pitchFamily="2" charset="-78"/>
                <a:ea typeface="Tajawal" pitchFamily="34" charset="-122"/>
                <a:cs typeface="mohammad bold art 1" pitchFamily="2" charset="-78"/>
              </a:rPr>
              <a:t> </a:t>
            </a:r>
            <a:r>
              <a:rPr lang="ar-KW" sz="1250" dirty="0">
                <a:solidFill>
                  <a:srgbClr val="444444"/>
                </a:solidFill>
                <a:latin typeface="Sakkal Majalla" panose="02000000000000000000" pitchFamily="2" charset="-78"/>
                <a:ea typeface="Tajawal" pitchFamily="34" charset="-122"/>
                <a:cs typeface="mohammad bold art 1" pitchFamily="2" charset="-78"/>
              </a:rPr>
              <a:t>الشركة الكويتية للإيداع المركزي</a:t>
            </a:r>
            <a:endParaRPr lang="en-US" sz="1250" dirty="0">
              <a:latin typeface="Sakkal Majalla" panose="02000000000000000000" pitchFamily="2" charset="-78"/>
              <a:ea typeface="Tajawal" pitchFamily="34" charset="-122"/>
              <a:cs typeface="mohammad bold art 1" pitchFamily="2" charset="-78"/>
            </a:endParaRPr>
          </a:p>
        </p:txBody>
      </p:sp>
      <p:sp>
        <p:nvSpPr>
          <p:cNvPr id="25" name="Shape 23"/>
          <p:cNvSpPr/>
          <p:nvPr/>
        </p:nvSpPr>
        <p:spPr>
          <a:xfrm>
            <a:off x="420624" y="1874520"/>
            <a:ext cx="1920240" cy="1481328"/>
          </a:xfrm>
          <a:prstGeom prst="roundRect">
            <a:avLst>
              <a:gd name="adj" fmla="val 3086"/>
            </a:avLst>
          </a:prstGeom>
          <a:solidFill>
            <a:srgbClr val="FFFFFF"/>
          </a:solidFill>
          <a:ln w="12700">
            <a:solidFill>
              <a:srgbClr val="D1D6DC"/>
            </a:solidFill>
            <a:prstDash val="solid"/>
          </a:ln>
          <a:effectLst>
            <a:outerShdw blurRad="76200" dist="25400" dir="5400000" algn="bl" rotWithShape="0">
              <a:srgbClr val="12377A">
                <a:alpha val="22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6" name="Shape 24"/>
          <p:cNvSpPr/>
          <p:nvPr/>
        </p:nvSpPr>
        <p:spPr>
          <a:xfrm>
            <a:off x="420624" y="1874520"/>
            <a:ext cx="1920240" cy="310896"/>
          </a:xfrm>
          <a:prstGeom prst="roundRect">
            <a:avLst>
              <a:gd name="adj" fmla="val 14706"/>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7" name="Shape 25"/>
          <p:cNvSpPr/>
          <p:nvPr/>
        </p:nvSpPr>
        <p:spPr>
          <a:xfrm>
            <a:off x="420624" y="2057400"/>
            <a:ext cx="1920240" cy="128016"/>
          </a:xfrm>
          <a:prstGeom prst="rect">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28" name="Text 26"/>
          <p:cNvSpPr/>
          <p:nvPr/>
        </p:nvSpPr>
        <p:spPr>
          <a:xfrm>
            <a:off x="420624" y="1883664"/>
            <a:ext cx="1920240" cy="301752"/>
          </a:xfrm>
          <a:prstGeom prst="rect">
            <a:avLst/>
          </a:prstGeom>
          <a:noFill/>
          <a:ln/>
        </p:spPr>
        <p:txBody>
          <a:bodyPr wrap="square" lIns="0" tIns="0" rIns="0" bIns="0" rtlCol="0" anchor="ctr"/>
          <a:lstStyle/>
          <a:p>
            <a:pPr marL="0" indent="0" algn="ctr" rtl="1">
              <a:buNone/>
            </a:pPr>
            <a:r>
              <a:rPr lang="ar-KW" sz="1400" b="1" dirty="0">
                <a:solidFill>
                  <a:srgbClr val="FFFFFF"/>
                </a:solidFill>
                <a:latin typeface="Sakkal Majalla" panose="02000000000000000000" pitchFamily="2" charset="-78"/>
                <a:ea typeface="Tajawal" pitchFamily="34" charset="-122"/>
                <a:cs typeface="mohammad bold art 1" pitchFamily="2" charset="-78"/>
              </a:rPr>
              <a:t>الشركة الكويتية للإيداع المركزي</a:t>
            </a:r>
            <a:endParaRPr lang="en-US" sz="1400" dirty="0">
              <a:latin typeface="Sakkal Majalla" panose="02000000000000000000" pitchFamily="2" charset="-78"/>
              <a:ea typeface="Tajawal" pitchFamily="34" charset="-122"/>
              <a:cs typeface="mohammad bold art 1" pitchFamily="2" charset="-78"/>
            </a:endParaRPr>
          </a:p>
        </p:txBody>
      </p:sp>
      <p:sp>
        <p:nvSpPr>
          <p:cNvPr id="29" name="Text 27"/>
          <p:cNvSpPr/>
          <p:nvPr/>
        </p:nvSpPr>
        <p:spPr>
          <a:xfrm>
            <a:off x="484632" y="2203704"/>
            <a:ext cx="1792224" cy="1097280"/>
          </a:xfrm>
          <a:prstGeom prst="rect">
            <a:avLst/>
          </a:prstGeom>
          <a:noFill/>
          <a:ln/>
        </p:spPr>
        <p:txBody>
          <a:bodyPr wrap="square" lIns="0" tIns="0" rIns="0" bIns="0" rtlCol="0" anchor="ctr"/>
          <a:lstStyle/>
          <a:p>
            <a:pPr marL="0" indent="0" algn="ctr">
              <a:lnSpc>
                <a:spcPct val="105000"/>
              </a:lnSpc>
              <a:buNone/>
            </a:pPr>
            <a:r>
              <a:rPr lang="en-US" sz="1250" dirty="0">
                <a:solidFill>
                  <a:srgbClr val="444444"/>
                </a:solidFill>
                <a:latin typeface="Sakkal Majalla" panose="02000000000000000000" pitchFamily="2" charset="-78"/>
                <a:ea typeface="Tajawal" pitchFamily="34" charset="-122"/>
                <a:cs typeface="mohammad bold art 1" pitchFamily="2" charset="-78"/>
              </a:rPr>
              <a:t>تنفذ تعليمات أمين الحفظ</a:t>
            </a:r>
            <a:endParaRPr lang="en-US" sz="1250" dirty="0">
              <a:latin typeface="Sakkal Majalla" panose="02000000000000000000" pitchFamily="2" charset="-78"/>
              <a:ea typeface="Tajawal" pitchFamily="34" charset="-122"/>
              <a:cs typeface="mohammad bold art 1" pitchFamily="2" charset="-78"/>
            </a:endParaRPr>
          </a:p>
          <a:p>
            <a:pPr marL="0" indent="0" algn="ctr">
              <a:lnSpc>
                <a:spcPct val="105000"/>
              </a:lnSpc>
              <a:buNone/>
            </a:pPr>
            <a:r>
              <a:rPr lang="en-US" sz="1250" b="1" dirty="0">
                <a:solidFill>
                  <a:srgbClr val="444444"/>
                </a:solidFill>
                <a:latin typeface="Sakkal Majalla" panose="02000000000000000000" pitchFamily="2" charset="-78"/>
                <a:ea typeface="Tajawal" pitchFamily="34" charset="-122"/>
                <a:cs typeface="mohammad bold art 1" pitchFamily="2" charset="-78"/>
              </a:rPr>
              <a:t>إنشاء الوحدات وقيدها</a:t>
            </a:r>
            <a:endParaRPr lang="en-US" sz="1250" dirty="0">
              <a:latin typeface="Sakkal Majalla" panose="02000000000000000000" pitchFamily="2" charset="-78"/>
              <a:ea typeface="Tajawal" pitchFamily="34" charset="-122"/>
              <a:cs typeface="mohammad bold art 1" pitchFamily="2" charset="-78"/>
            </a:endParaRPr>
          </a:p>
          <a:p>
            <a:pPr marL="0" indent="0" algn="ctr">
              <a:lnSpc>
                <a:spcPct val="105000"/>
              </a:lnSpc>
              <a:buNone/>
            </a:pPr>
            <a:r>
              <a:rPr lang="en-US" sz="1250" b="1" dirty="0">
                <a:solidFill>
                  <a:srgbClr val="444444"/>
                </a:solidFill>
                <a:latin typeface="Sakkal Majalla" panose="02000000000000000000" pitchFamily="2" charset="-78"/>
                <a:ea typeface="Tajawal" pitchFamily="34" charset="-122"/>
                <a:cs typeface="mohammad bold art 1" pitchFamily="2" charset="-78"/>
              </a:rPr>
              <a:t>أو إلغاؤها من السجل</a:t>
            </a:r>
            <a:endParaRPr lang="en-US" sz="1250" dirty="0">
              <a:latin typeface="Sakkal Majalla" panose="02000000000000000000" pitchFamily="2" charset="-78"/>
              <a:ea typeface="Tajawal" pitchFamily="34" charset="-122"/>
              <a:cs typeface="mohammad bold art 1" pitchFamily="2" charset="-78"/>
            </a:endParaRPr>
          </a:p>
        </p:txBody>
      </p:sp>
      <p:sp>
        <p:nvSpPr>
          <p:cNvPr id="30" name="Shape 28"/>
          <p:cNvSpPr/>
          <p:nvPr/>
        </p:nvSpPr>
        <p:spPr>
          <a:xfrm>
            <a:off x="10689336" y="1508760"/>
            <a:ext cx="256032" cy="256032"/>
          </a:xfrm>
          <a:prstGeom prst="ellipse">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31" name="Text 29"/>
          <p:cNvSpPr/>
          <p:nvPr/>
        </p:nvSpPr>
        <p:spPr>
          <a:xfrm>
            <a:off x="10689336" y="1495044"/>
            <a:ext cx="256032" cy="256032"/>
          </a:xfrm>
          <a:prstGeom prst="rect">
            <a:avLst/>
          </a:prstGeom>
          <a:noFill/>
          <a:ln/>
        </p:spPr>
        <p:txBody>
          <a:bodyPr wrap="square" lIns="0" tIns="0" rIns="0" bIns="0" rtlCol="0" anchor="ctr"/>
          <a:lstStyle/>
          <a:p>
            <a:pPr marL="0" indent="0" algn="ctr" rtl="1">
              <a:buNone/>
            </a:pPr>
            <a:r>
              <a:rPr lang="en-US" sz="1400" b="1" dirty="0">
                <a:solidFill>
                  <a:srgbClr val="FFFFFF"/>
                </a:solidFill>
                <a:latin typeface="Sakkal Majalla" panose="02000000000000000000" pitchFamily="2" charset="-78"/>
                <a:ea typeface="Tajawal" pitchFamily="34" charset="-122"/>
                <a:cs typeface="mohammad bold art 1" pitchFamily="2" charset="-78"/>
              </a:rPr>
              <a:t>1</a:t>
            </a:r>
            <a:endParaRPr lang="en-US" sz="1400" dirty="0">
              <a:latin typeface="Sakkal Majalla" panose="02000000000000000000" pitchFamily="2" charset="-78"/>
              <a:ea typeface="Tajawal" pitchFamily="34" charset="-122"/>
              <a:cs typeface="mohammad bold art 1" pitchFamily="2" charset="-78"/>
            </a:endParaRPr>
          </a:p>
        </p:txBody>
      </p:sp>
      <p:sp>
        <p:nvSpPr>
          <p:cNvPr id="32" name="Shape 30"/>
          <p:cNvSpPr/>
          <p:nvPr/>
        </p:nvSpPr>
        <p:spPr>
          <a:xfrm>
            <a:off x="8330184" y="1508760"/>
            <a:ext cx="256032" cy="256032"/>
          </a:xfrm>
          <a:prstGeom prst="ellipse">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33" name="Text 31"/>
          <p:cNvSpPr/>
          <p:nvPr/>
        </p:nvSpPr>
        <p:spPr>
          <a:xfrm>
            <a:off x="8330184" y="1495044"/>
            <a:ext cx="256032" cy="256032"/>
          </a:xfrm>
          <a:prstGeom prst="rect">
            <a:avLst/>
          </a:prstGeom>
          <a:noFill/>
          <a:ln/>
        </p:spPr>
        <p:txBody>
          <a:bodyPr wrap="square" lIns="0" tIns="0" rIns="0" bIns="0" rtlCol="0" anchor="ctr"/>
          <a:lstStyle/>
          <a:p>
            <a:pPr marL="0" indent="0" algn="ctr" rtl="1">
              <a:buNone/>
            </a:pPr>
            <a:r>
              <a:rPr lang="en-US" sz="1400" b="1" dirty="0">
                <a:solidFill>
                  <a:srgbClr val="FFFFFF"/>
                </a:solidFill>
                <a:latin typeface="Sakkal Majalla" panose="02000000000000000000" pitchFamily="2" charset="-78"/>
                <a:ea typeface="Tajawal" pitchFamily="34" charset="-122"/>
                <a:cs typeface="mohammad bold art 1" pitchFamily="2" charset="-78"/>
              </a:rPr>
              <a:t>2</a:t>
            </a:r>
            <a:endParaRPr lang="en-US" sz="1400" dirty="0">
              <a:latin typeface="Sakkal Majalla" panose="02000000000000000000" pitchFamily="2" charset="-78"/>
              <a:ea typeface="Tajawal" pitchFamily="34" charset="-122"/>
              <a:cs typeface="mohammad bold art 1" pitchFamily="2" charset="-78"/>
            </a:endParaRPr>
          </a:p>
        </p:txBody>
      </p:sp>
      <p:sp>
        <p:nvSpPr>
          <p:cNvPr id="34" name="Shape 32"/>
          <p:cNvSpPr/>
          <p:nvPr/>
        </p:nvSpPr>
        <p:spPr>
          <a:xfrm>
            <a:off x="5971032" y="1508760"/>
            <a:ext cx="256032" cy="256032"/>
          </a:xfrm>
          <a:prstGeom prst="ellipse">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35" name="Text 33"/>
          <p:cNvSpPr/>
          <p:nvPr/>
        </p:nvSpPr>
        <p:spPr>
          <a:xfrm>
            <a:off x="5971032" y="1495044"/>
            <a:ext cx="256032" cy="256032"/>
          </a:xfrm>
          <a:prstGeom prst="rect">
            <a:avLst/>
          </a:prstGeom>
          <a:noFill/>
          <a:ln/>
        </p:spPr>
        <p:txBody>
          <a:bodyPr wrap="square" lIns="0" tIns="0" rIns="0" bIns="0" rtlCol="0" anchor="ctr"/>
          <a:lstStyle/>
          <a:p>
            <a:pPr marL="0" indent="0" algn="ctr" rtl="1">
              <a:buNone/>
            </a:pPr>
            <a:r>
              <a:rPr lang="en-US" sz="1400" b="1" dirty="0">
                <a:solidFill>
                  <a:srgbClr val="FFFFFF"/>
                </a:solidFill>
                <a:latin typeface="Sakkal Majalla" panose="02000000000000000000" pitchFamily="2" charset="-78"/>
                <a:ea typeface="Tajawal" pitchFamily="34" charset="-122"/>
                <a:cs typeface="mohammad bold art 1" pitchFamily="2" charset="-78"/>
              </a:rPr>
              <a:t>3</a:t>
            </a:r>
            <a:endParaRPr lang="en-US" sz="1400" dirty="0">
              <a:latin typeface="Sakkal Majalla" panose="02000000000000000000" pitchFamily="2" charset="-78"/>
              <a:ea typeface="Tajawal" pitchFamily="34" charset="-122"/>
              <a:cs typeface="mohammad bold art 1" pitchFamily="2" charset="-78"/>
            </a:endParaRPr>
          </a:p>
        </p:txBody>
      </p:sp>
      <p:sp>
        <p:nvSpPr>
          <p:cNvPr id="36" name="Shape 34"/>
          <p:cNvSpPr/>
          <p:nvPr/>
        </p:nvSpPr>
        <p:spPr>
          <a:xfrm>
            <a:off x="3611880" y="1508760"/>
            <a:ext cx="256032" cy="256032"/>
          </a:xfrm>
          <a:prstGeom prst="ellipse">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37" name="Text 35"/>
          <p:cNvSpPr/>
          <p:nvPr/>
        </p:nvSpPr>
        <p:spPr>
          <a:xfrm>
            <a:off x="3611880" y="1495044"/>
            <a:ext cx="256032" cy="256032"/>
          </a:xfrm>
          <a:prstGeom prst="rect">
            <a:avLst/>
          </a:prstGeom>
          <a:noFill/>
          <a:ln/>
        </p:spPr>
        <p:txBody>
          <a:bodyPr wrap="square" lIns="0" tIns="0" rIns="0" bIns="0" rtlCol="0" anchor="ctr"/>
          <a:lstStyle/>
          <a:p>
            <a:pPr marL="0" indent="0" algn="ctr" rtl="1">
              <a:buNone/>
            </a:pPr>
            <a:r>
              <a:rPr lang="en-US" sz="1400" b="1" dirty="0">
                <a:solidFill>
                  <a:srgbClr val="FFFFFF"/>
                </a:solidFill>
                <a:latin typeface="Sakkal Majalla" panose="02000000000000000000" pitchFamily="2" charset="-78"/>
                <a:ea typeface="Tajawal" pitchFamily="34" charset="-122"/>
                <a:cs typeface="mohammad bold art 1" pitchFamily="2" charset="-78"/>
              </a:rPr>
              <a:t>4</a:t>
            </a:r>
            <a:endParaRPr lang="en-US" sz="1400" dirty="0">
              <a:latin typeface="Sakkal Majalla" panose="02000000000000000000" pitchFamily="2" charset="-78"/>
              <a:ea typeface="Tajawal" pitchFamily="34" charset="-122"/>
              <a:cs typeface="mohammad bold art 1" pitchFamily="2" charset="-78"/>
            </a:endParaRPr>
          </a:p>
        </p:txBody>
      </p:sp>
      <p:sp>
        <p:nvSpPr>
          <p:cNvPr id="38" name="Shape 36"/>
          <p:cNvSpPr/>
          <p:nvPr/>
        </p:nvSpPr>
        <p:spPr>
          <a:xfrm>
            <a:off x="1252728" y="1508760"/>
            <a:ext cx="256032" cy="256032"/>
          </a:xfrm>
          <a:prstGeom prst="ellipse">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39" name="Text 37"/>
          <p:cNvSpPr/>
          <p:nvPr/>
        </p:nvSpPr>
        <p:spPr>
          <a:xfrm>
            <a:off x="1252728" y="1495044"/>
            <a:ext cx="256032" cy="256032"/>
          </a:xfrm>
          <a:prstGeom prst="rect">
            <a:avLst/>
          </a:prstGeom>
          <a:noFill/>
          <a:ln/>
        </p:spPr>
        <p:txBody>
          <a:bodyPr wrap="square" lIns="0" tIns="0" rIns="0" bIns="0" rtlCol="0" anchor="ctr"/>
          <a:lstStyle/>
          <a:p>
            <a:pPr marL="0" indent="0" algn="ctr" rtl="1">
              <a:buNone/>
            </a:pPr>
            <a:r>
              <a:rPr lang="en-US" sz="1400" b="1" dirty="0">
                <a:solidFill>
                  <a:srgbClr val="FFFFFF"/>
                </a:solidFill>
                <a:latin typeface="Sakkal Majalla" panose="02000000000000000000" pitchFamily="2" charset="-78"/>
                <a:ea typeface="Tajawal" pitchFamily="34" charset="-122"/>
                <a:cs typeface="mohammad bold art 1" pitchFamily="2" charset="-78"/>
              </a:rPr>
              <a:t>5</a:t>
            </a:r>
            <a:endParaRPr lang="en-US" sz="1400" dirty="0">
              <a:latin typeface="Sakkal Majalla" panose="02000000000000000000" pitchFamily="2" charset="-78"/>
              <a:ea typeface="Tajawal" pitchFamily="34" charset="-122"/>
              <a:cs typeface="mohammad bold art 1" pitchFamily="2" charset="-78"/>
            </a:endParaRPr>
          </a:p>
        </p:txBody>
      </p:sp>
      <p:sp>
        <p:nvSpPr>
          <p:cNvPr id="40" name="Shape 38"/>
          <p:cNvSpPr/>
          <p:nvPr/>
        </p:nvSpPr>
        <p:spPr>
          <a:xfrm>
            <a:off x="9418320" y="2615184"/>
            <a:ext cx="438912" cy="0"/>
          </a:xfrm>
          <a:prstGeom prst="line">
            <a:avLst/>
          </a:prstGeom>
          <a:noFill/>
          <a:ln w="31750">
            <a:solidFill>
              <a:srgbClr val="C49A45"/>
            </a:solidFill>
            <a:prstDash val="solid"/>
            <a:headEnd type="triangle"/>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41" name="Text 39"/>
          <p:cNvSpPr/>
          <p:nvPr/>
        </p:nvSpPr>
        <p:spPr>
          <a:xfrm>
            <a:off x="9395460" y="2331720"/>
            <a:ext cx="484632" cy="219456"/>
          </a:xfrm>
          <a:prstGeom prst="rect">
            <a:avLst/>
          </a:prstGeom>
          <a:noFill/>
          <a:ln/>
        </p:spPr>
        <p:txBody>
          <a:bodyPr wrap="square" lIns="0" tIns="0" rIns="0" bIns="0" rtlCol="0" anchor="ctr"/>
          <a:lstStyle/>
          <a:p>
            <a:pPr marL="0" indent="0" algn="ctr" rtl="1">
              <a:buNone/>
            </a:pPr>
            <a:r>
              <a:rPr lang="en-US" sz="1050" b="1" dirty="0">
                <a:solidFill>
                  <a:srgbClr val="AF882D"/>
                </a:solidFill>
                <a:latin typeface="Sakkal Majalla" panose="02000000000000000000" pitchFamily="2" charset="-78"/>
                <a:ea typeface="Tajawal" pitchFamily="34" charset="-122"/>
                <a:cs typeface="mohammad bold art 1" pitchFamily="2" charset="-78"/>
              </a:rPr>
              <a:t>تقديم الطلب</a:t>
            </a:r>
            <a:endParaRPr lang="en-US" sz="1050" dirty="0">
              <a:latin typeface="Sakkal Majalla" panose="02000000000000000000" pitchFamily="2" charset="-78"/>
              <a:ea typeface="Tajawal" pitchFamily="34" charset="-122"/>
              <a:cs typeface="mohammad bold art 1" pitchFamily="2" charset="-78"/>
            </a:endParaRPr>
          </a:p>
        </p:txBody>
      </p:sp>
      <p:sp>
        <p:nvSpPr>
          <p:cNvPr id="42" name="Shape 40"/>
          <p:cNvSpPr/>
          <p:nvPr/>
        </p:nvSpPr>
        <p:spPr>
          <a:xfrm>
            <a:off x="7059168" y="2615184"/>
            <a:ext cx="438912" cy="0"/>
          </a:xfrm>
          <a:prstGeom prst="line">
            <a:avLst/>
          </a:prstGeom>
          <a:noFill/>
          <a:ln w="31750">
            <a:solidFill>
              <a:srgbClr val="C49A45"/>
            </a:solidFill>
            <a:prstDash val="solid"/>
            <a:headEnd type="triangle"/>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43" name="Text 41"/>
          <p:cNvSpPr/>
          <p:nvPr/>
        </p:nvSpPr>
        <p:spPr>
          <a:xfrm>
            <a:off x="7034022" y="2273824"/>
            <a:ext cx="507492" cy="251460"/>
          </a:xfrm>
          <a:prstGeom prst="rect">
            <a:avLst/>
          </a:prstGeom>
          <a:noFill/>
          <a:ln/>
        </p:spPr>
        <p:txBody>
          <a:bodyPr wrap="square" lIns="0" tIns="0" rIns="0" bIns="0" rtlCol="0" anchor="ctr"/>
          <a:lstStyle/>
          <a:p>
            <a:pPr marL="0" indent="0" algn="ctr" rtl="1">
              <a:buNone/>
            </a:pPr>
            <a:r>
              <a:rPr lang="en-US" sz="1050" b="1" dirty="0">
                <a:solidFill>
                  <a:srgbClr val="AF882D"/>
                </a:solidFill>
                <a:latin typeface="Sakkal Majalla" panose="02000000000000000000" pitchFamily="2" charset="-78"/>
                <a:ea typeface="Tajawal" pitchFamily="34" charset="-122"/>
                <a:cs typeface="mohammad bold art 1" pitchFamily="2" charset="-78"/>
              </a:rPr>
              <a:t>قبول الطلب</a:t>
            </a:r>
            <a:endParaRPr lang="en-US" sz="1050" dirty="0">
              <a:latin typeface="Sakkal Majalla" panose="02000000000000000000" pitchFamily="2" charset="-78"/>
              <a:ea typeface="Tajawal" pitchFamily="34" charset="-122"/>
              <a:cs typeface="mohammad bold art 1" pitchFamily="2" charset="-78"/>
            </a:endParaRPr>
          </a:p>
        </p:txBody>
      </p:sp>
      <p:sp>
        <p:nvSpPr>
          <p:cNvPr id="44" name="Shape 42"/>
          <p:cNvSpPr/>
          <p:nvPr/>
        </p:nvSpPr>
        <p:spPr>
          <a:xfrm>
            <a:off x="4700016" y="2615184"/>
            <a:ext cx="438912" cy="0"/>
          </a:xfrm>
          <a:prstGeom prst="line">
            <a:avLst/>
          </a:prstGeom>
          <a:noFill/>
          <a:ln w="31750">
            <a:solidFill>
              <a:srgbClr val="C49A45"/>
            </a:solidFill>
            <a:prstDash val="solid"/>
            <a:headEnd type="triangle"/>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45" name="Text 43"/>
          <p:cNvSpPr/>
          <p:nvPr/>
        </p:nvSpPr>
        <p:spPr>
          <a:xfrm>
            <a:off x="4590288" y="2340864"/>
            <a:ext cx="658368" cy="219456"/>
          </a:xfrm>
          <a:prstGeom prst="rect">
            <a:avLst/>
          </a:prstGeom>
          <a:noFill/>
          <a:ln/>
        </p:spPr>
        <p:txBody>
          <a:bodyPr wrap="square" lIns="0" tIns="0" rIns="0" bIns="0" rtlCol="0" anchor="ctr"/>
          <a:lstStyle/>
          <a:p>
            <a:pPr marL="0" indent="0" algn="ctr" rtl="1">
              <a:buNone/>
            </a:pPr>
            <a:r>
              <a:rPr lang="en-US" sz="1050" b="1" dirty="0">
                <a:solidFill>
                  <a:srgbClr val="AF882D"/>
                </a:solidFill>
                <a:latin typeface="Sakkal Majalla" panose="02000000000000000000" pitchFamily="2" charset="-78"/>
                <a:ea typeface="Tajawal" pitchFamily="34" charset="-122"/>
                <a:cs typeface="mohammad bold art 1" pitchFamily="2" charset="-78"/>
              </a:rPr>
              <a:t>إشعار</a:t>
            </a:r>
            <a:endParaRPr lang="en-US" sz="1050" dirty="0">
              <a:latin typeface="Sakkal Majalla" panose="02000000000000000000" pitchFamily="2" charset="-78"/>
              <a:ea typeface="Tajawal" pitchFamily="34" charset="-122"/>
              <a:cs typeface="mohammad bold art 1" pitchFamily="2" charset="-78"/>
            </a:endParaRPr>
          </a:p>
        </p:txBody>
      </p:sp>
      <p:sp>
        <p:nvSpPr>
          <p:cNvPr id="46" name="Shape 44"/>
          <p:cNvSpPr/>
          <p:nvPr/>
        </p:nvSpPr>
        <p:spPr>
          <a:xfrm>
            <a:off x="2340864" y="2615184"/>
            <a:ext cx="438912" cy="0"/>
          </a:xfrm>
          <a:prstGeom prst="line">
            <a:avLst/>
          </a:prstGeom>
          <a:noFill/>
          <a:ln w="31750">
            <a:solidFill>
              <a:srgbClr val="C49A45"/>
            </a:solidFill>
            <a:prstDash val="solid"/>
            <a:headEnd type="triangle"/>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47" name="Text 45"/>
          <p:cNvSpPr/>
          <p:nvPr/>
        </p:nvSpPr>
        <p:spPr>
          <a:xfrm>
            <a:off x="2231136" y="2340864"/>
            <a:ext cx="658368" cy="219456"/>
          </a:xfrm>
          <a:prstGeom prst="rect">
            <a:avLst/>
          </a:prstGeom>
          <a:noFill/>
          <a:ln/>
        </p:spPr>
        <p:txBody>
          <a:bodyPr wrap="square" lIns="0" tIns="0" rIns="0" bIns="0" rtlCol="0" anchor="ctr"/>
          <a:lstStyle/>
          <a:p>
            <a:pPr marL="0" indent="0" algn="ctr" rtl="1">
              <a:buNone/>
            </a:pPr>
            <a:r>
              <a:rPr lang="en-US" sz="1050" b="1" dirty="0">
                <a:solidFill>
                  <a:srgbClr val="AF882D"/>
                </a:solidFill>
                <a:latin typeface="Sakkal Majalla" panose="02000000000000000000" pitchFamily="2" charset="-78"/>
                <a:ea typeface="Tajawal" pitchFamily="34" charset="-122"/>
                <a:cs typeface="mohammad bold art 1" pitchFamily="2" charset="-78"/>
              </a:rPr>
              <a:t>تعليمات</a:t>
            </a:r>
            <a:endParaRPr lang="en-US" sz="1050" dirty="0">
              <a:latin typeface="Sakkal Majalla" panose="02000000000000000000" pitchFamily="2" charset="-78"/>
              <a:ea typeface="Tajawal" pitchFamily="34" charset="-122"/>
              <a:cs typeface="mohammad bold art 1" pitchFamily="2" charset="-78"/>
            </a:endParaRPr>
          </a:p>
        </p:txBody>
      </p:sp>
      <p:sp>
        <p:nvSpPr>
          <p:cNvPr id="48" name="Shape 46"/>
          <p:cNvSpPr/>
          <p:nvPr/>
        </p:nvSpPr>
        <p:spPr>
          <a:xfrm>
            <a:off x="8458200" y="3355848"/>
            <a:ext cx="0" cy="365760"/>
          </a:xfrm>
          <a:prstGeom prst="line">
            <a:avLst/>
          </a:prstGeom>
          <a:noFill/>
          <a:ln w="25400">
            <a:solidFill>
              <a:srgbClr val="12377A"/>
            </a:solidFill>
            <a:prstDash val="dash"/>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49" name="Shape 47"/>
          <p:cNvSpPr/>
          <p:nvPr/>
        </p:nvSpPr>
        <p:spPr>
          <a:xfrm>
            <a:off x="8458200" y="3721608"/>
            <a:ext cx="2359152" cy="0"/>
          </a:xfrm>
          <a:prstGeom prst="line">
            <a:avLst/>
          </a:prstGeom>
          <a:noFill/>
          <a:ln w="25400">
            <a:solidFill>
              <a:srgbClr val="12377A"/>
            </a:solidFill>
            <a:prstDash val="dash"/>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50" name="Shape 48"/>
          <p:cNvSpPr/>
          <p:nvPr/>
        </p:nvSpPr>
        <p:spPr>
          <a:xfrm>
            <a:off x="10817352" y="3392424"/>
            <a:ext cx="0" cy="329184"/>
          </a:xfrm>
          <a:prstGeom prst="line">
            <a:avLst/>
          </a:prstGeom>
          <a:noFill/>
          <a:ln w="25400">
            <a:solidFill>
              <a:srgbClr val="12377A"/>
            </a:solidFill>
            <a:prstDash val="dash"/>
            <a:headEnd type="triangle"/>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51" name="Text 49"/>
          <p:cNvSpPr/>
          <p:nvPr/>
        </p:nvSpPr>
        <p:spPr>
          <a:xfrm>
            <a:off x="7178040" y="3886199"/>
            <a:ext cx="4919472" cy="237744"/>
          </a:xfrm>
          <a:prstGeom prst="rect">
            <a:avLst/>
          </a:prstGeom>
          <a:noFill/>
          <a:ln/>
        </p:spPr>
        <p:txBody>
          <a:bodyPr wrap="square" lIns="0" tIns="0" rIns="0" bIns="0" rtlCol="0" anchor="ctr"/>
          <a:lstStyle/>
          <a:p>
            <a:pPr marL="0" indent="0" algn="ctr" rtl="1">
              <a:buNone/>
            </a:pPr>
            <a:r>
              <a:rPr lang="en-US" sz="1200" b="1" dirty="0">
                <a:solidFill>
                  <a:srgbClr val="444444"/>
                </a:solidFill>
                <a:latin typeface="Sakkal Majalla" panose="02000000000000000000" pitchFamily="2" charset="-78"/>
                <a:ea typeface="Tajawal" pitchFamily="34" charset="-122"/>
                <a:cs typeface="mohammad bold art 1" pitchFamily="2" charset="-78"/>
              </a:rPr>
              <a:t>سلة غير مكتملة — يعاد الطلب إلى المفوض بالاشتراك لاستكمال النقص</a:t>
            </a:r>
            <a:endParaRPr lang="en-US" sz="1200" dirty="0">
              <a:latin typeface="Sakkal Majalla" panose="02000000000000000000" pitchFamily="2" charset="-78"/>
              <a:ea typeface="Tajawal" pitchFamily="34" charset="-122"/>
              <a:cs typeface="mohammad bold art 1" pitchFamily="2" charset="-78"/>
            </a:endParaRPr>
          </a:p>
        </p:txBody>
      </p:sp>
      <p:sp>
        <p:nvSpPr>
          <p:cNvPr id="52" name="Shape 50"/>
          <p:cNvSpPr/>
          <p:nvPr/>
        </p:nvSpPr>
        <p:spPr>
          <a:xfrm>
            <a:off x="6268212" y="4604004"/>
            <a:ext cx="5486400" cy="1417320"/>
          </a:xfrm>
          <a:prstGeom prst="roundRect">
            <a:avLst>
              <a:gd name="adj" fmla="val 5161"/>
            </a:avLst>
          </a:prstGeom>
          <a:solidFill>
            <a:srgbClr val="F5EEDD"/>
          </a:solidFill>
          <a:ln/>
          <a:effectLst>
            <a:outerShdw blurRad="76200" dist="25400" dir="5400000" algn="bl" rotWithShape="0">
              <a:srgbClr val="12377A">
                <a:alpha val="15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53" name="Shape 51"/>
          <p:cNvSpPr/>
          <p:nvPr/>
        </p:nvSpPr>
        <p:spPr>
          <a:xfrm>
            <a:off x="10945368" y="4614640"/>
            <a:ext cx="502920" cy="502920"/>
          </a:xfrm>
          <a:prstGeom prst="ellipse">
            <a:avLst/>
          </a:prstGeom>
          <a:solidFill>
            <a:srgbClr val="C49A45"/>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54" name="Text 52"/>
          <p:cNvSpPr/>
          <p:nvPr/>
        </p:nvSpPr>
        <p:spPr>
          <a:xfrm>
            <a:off x="10945368" y="4591406"/>
            <a:ext cx="502920" cy="502920"/>
          </a:xfrm>
          <a:prstGeom prst="rect">
            <a:avLst/>
          </a:prstGeom>
          <a:noFill/>
          <a:ln/>
        </p:spPr>
        <p:txBody>
          <a:bodyPr wrap="square" lIns="0" tIns="0" rIns="0" bIns="0" rtlCol="0" anchor="ctr"/>
          <a:lstStyle/>
          <a:p>
            <a:pPr marL="0" indent="0" algn="ctr" rtl="1">
              <a:buNone/>
            </a:pPr>
            <a:r>
              <a:rPr lang="en-US" sz="2400" b="1" dirty="0">
                <a:solidFill>
                  <a:srgbClr val="FFFFFF"/>
                </a:solidFill>
                <a:latin typeface="Segoe UI Semibold" panose="020B0702040204020203" pitchFamily="34" charset="0"/>
                <a:ea typeface="+mn-ea" pitchFamily="34" charset="-122"/>
                <a:cs typeface="mohammad bold art 1" pitchFamily="2" charset="-78"/>
              </a:rPr>
              <a:t>+</a:t>
            </a:r>
            <a:endParaRPr lang="en-US" sz="2400" dirty="0">
              <a:latin typeface="Segoe UI Semibold" panose="020B0702040204020203" pitchFamily="34" charset="0"/>
              <a:ea typeface="+mn-ea" pitchFamily="34" charset="-122"/>
              <a:cs typeface="mohammad bold art 1" pitchFamily="2" charset="-78"/>
            </a:endParaRPr>
          </a:p>
        </p:txBody>
      </p:sp>
      <p:sp>
        <p:nvSpPr>
          <p:cNvPr id="55" name="Text 53"/>
          <p:cNvSpPr/>
          <p:nvPr/>
        </p:nvSpPr>
        <p:spPr>
          <a:xfrm>
            <a:off x="6565392" y="4705613"/>
            <a:ext cx="4297680" cy="310896"/>
          </a:xfrm>
          <a:prstGeom prst="rect">
            <a:avLst/>
          </a:prstGeom>
          <a:noFill/>
          <a:ln/>
        </p:spPr>
        <p:txBody>
          <a:bodyPr wrap="square" lIns="0" tIns="0" rIns="0" bIns="0" rtlCol="0" anchor="ctr"/>
          <a:lstStyle/>
          <a:p>
            <a:pPr marL="0" indent="0" algn="r" rtl="1">
              <a:buNone/>
            </a:pPr>
            <a:r>
              <a:rPr lang="en-US" sz="1600" b="1" dirty="0">
                <a:solidFill>
                  <a:srgbClr val="AF882D"/>
                </a:solidFill>
                <a:latin typeface="Sakkal Majalla" panose="02000000000000000000" pitchFamily="2" charset="-78"/>
                <a:ea typeface="Tajawal" pitchFamily="34" charset="-122"/>
                <a:cs typeface="mohammad bold art 1" pitchFamily="2" charset="-78"/>
              </a:rPr>
              <a:t>في حالة الإنشاء</a:t>
            </a:r>
            <a:endParaRPr lang="en-US" sz="1600" dirty="0">
              <a:latin typeface="Sakkal Majalla" panose="02000000000000000000" pitchFamily="2" charset="-78"/>
              <a:ea typeface="Tajawal" pitchFamily="34" charset="-122"/>
              <a:cs typeface="mohammad bold art 1" pitchFamily="2" charset="-78"/>
            </a:endParaRPr>
          </a:p>
        </p:txBody>
      </p:sp>
      <p:sp>
        <p:nvSpPr>
          <p:cNvPr id="56" name="Text 54"/>
          <p:cNvSpPr/>
          <p:nvPr/>
        </p:nvSpPr>
        <p:spPr>
          <a:xfrm>
            <a:off x="6565392" y="5029197"/>
            <a:ext cx="4297680" cy="731520"/>
          </a:xfrm>
          <a:prstGeom prst="rect">
            <a:avLst/>
          </a:prstGeom>
          <a:noFill/>
          <a:ln/>
        </p:spPr>
        <p:txBody>
          <a:bodyPr wrap="square" lIns="0" tIns="0" rIns="0" bIns="0" rtlCol="0" anchor="t"/>
          <a:lstStyle/>
          <a:p>
            <a:pPr marL="0" indent="0" algn="r">
              <a:lnSpc>
                <a:spcPct val="110000"/>
              </a:lnSpc>
              <a:buNone/>
            </a:pPr>
            <a:r>
              <a:rPr lang="en-US" sz="1400" dirty="0">
                <a:solidFill>
                  <a:srgbClr val="444444"/>
                </a:solidFill>
                <a:latin typeface="Sakkal Majalla" panose="02000000000000000000" pitchFamily="2" charset="-78"/>
                <a:ea typeface="Tajawal" pitchFamily="34" charset="-122"/>
                <a:cs typeface="mohammad bold art 1" pitchFamily="2" charset="-78"/>
              </a:rPr>
              <a:t>يتحقق أمين الحفظ من اكتمال رصيد سلة الأوراق المالية في حساب المفوض بالاشتراك</a:t>
            </a:r>
            <a:endParaRPr lang="en-US" sz="1400" dirty="0">
              <a:latin typeface="Sakkal Majalla" panose="02000000000000000000" pitchFamily="2" charset="-78"/>
              <a:ea typeface="Tajawal" pitchFamily="34" charset="-122"/>
              <a:cs typeface="mohammad bold art 1" pitchFamily="2" charset="-78"/>
            </a:endParaRPr>
          </a:p>
          <a:p>
            <a:pPr marL="0" indent="0" algn="r">
              <a:lnSpc>
                <a:spcPct val="110000"/>
              </a:lnSpc>
              <a:buNone/>
            </a:pPr>
            <a:r>
              <a:rPr lang="en-US" sz="1400" dirty="0">
                <a:solidFill>
                  <a:srgbClr val="444444"/>
                </a:solidFill>
                <a:latin typeface="Sakkal Majalla" panose="02000000000000000000" pitchFamily="2" charset="-78"/>
                <a:ea typeface="Tajawal" pitchFamily="34" charset="-122"/>
                <a:cs typeface="mohammad bold art 1" pitchFamily="2" charset="-78"/>
              </a:rPr>
              <a:t>ثم </a:t>
            </a:r>
            <a:r>
              <a:rPr lang="en-US" sz="1400" dirty="0" err="1">
                <a:solidFill>
                  <a:srgbClr val="444444"/>
                </a:solidFill>
                <a:latin typeface="Sakkal Majalla" panose="02000000000000000000" pitchFamily="2" charset="-78"/>
                <a:ea typeface="Tajawal" pitchFamily="34" charset="-122"/>
                <a:cs typeface="mohammad bold art 1" pitchFamily="2" charset="-78"/>
              </a:rPr>
              <a:t>يوجه</a:t>
            </a:r>
            <a:r>
              <a:rPr lang="en-US" sz="1400" dirty="0">
                <a:solidFill>
                  <a:srgbClr val="444444"/>
                </a:solidFill>
                <a:latin typeface="Sakkal Majalla" panose="02000000000000000000" pitchFamily="2" charset="-78"/>
                <a:ea typeface="Tajawal" pitchFamily="34" charset="-122"/>
                <a:cs typeface="mohammad bold art 1" pitchFamily="2" charset="-78"/>
              </a:rPr>
              <a:t> </a:t>
            </a:r>
            <a:r>
              <a:rPr lang="ar-KW" sz="1400" dirty="0">
                <a:solidFill>
                  <a:srgbClr val="444444"/>
                </a:solidFill>
                <a:latin typeface="Sakkal Majalla" panose="02000000000000000000" pitchFamily="2" charset="-78"/>
                <a:ea typeface="Tajawal" pitchFamily="34" charset="-122"/>
                <a:cs typeface="mohammad bold art 1" pitchFamily="2" charset="-78"/>
              </a:rPr>
              <a:t>الشركة الكويتية للإيداع المركزي </a:t>
            </a:r>
            <a:r>
              <a:rPr lang="en-US" sz="1400" dirty="0">
                <a:solidFill>
                  <a:srgbClr val="444444"/>
                </a:solidFill>
                <a:latin typeface="Sakkal Majalla" panose="02000000000000000000" pitchFamily="2" charset="-78"/>
                <a:ea typeface="Tajawal" pitchFamily="34" charset="-122"/>
                <a:cs typeface="mohammad bold art 1" pitchFamily="2" charset="-78"/>
              </a:rPr>
              <a:t>بإنشاء الوحدات وقيدها في حسابه</a:t>
            </a:r>
            <a:endParaRPr lang="en-US" sz="1400" dirty="0">
              <a:latin typeface="Sakkal Majalla" panose="02000000000000000000" pitchFamily="2" charset="-78"/>
              <a:ea typeface="Tajawal" pitchFamily="34" charset="-122"/>
              <a:cs typeface="mohammad bold art 1" pitchFamily="2" charset="-78"/>
            </a:endParaRPr>
          </a:p>
        </p:txBody>
      </p:sp>
      <p:sp>
        <p:nvSpPr>
          <p:cNvPr id="57" name="Shape 55"/>
          <p:cNvSpPr/>
          <p:nvPr/>
        </p:nvSpPr>
        <p:spPr>
          <a:xfrm>
            <a:off x="411480" y="4526280"/>
            <a:ext cx="5486400" cy="1417320"/>
          </a:xfrm>
          <a:prstGeom prst="roundRect">
            <a:avLst>
              <a:gd name="adj" fmla="val 5161"/>
            </a:avLst>
          </a:prstGeom>
          <a:solidFill>
            <a:srgbClr val="F2F4F5"/>
          </a:solidFill>
          <a:ln/>
          <a:effectLst>
            <a:outerShdw blurRad="76200" dist="25400" dir="5400000" algn="bl" rotWithShape="0">
              <a:srgbClr val="12377A">
                <a:alpha val="15000"/>
              </a:srgbClr>
            </a:outerShdw>
          </a:effectLst>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58" name="Shape 56"/>
          <p:cNvSpPr/>
          <p:nvPr/>
        </p:nvSpPr>
        <p:spPr>
          <a:xfrm>
            <a:off x="5129784" y="4604004"/>
            <a:ext cx="502920" cy="502920"/>
          </a:xfrm>
          <a:prstGeom prst="ellipse">
            <a:avLst/>
          </a:prstGeom>
          <a:solidFill>
            <a:srgbClr val="12377A"/>
          </a:solidFill>
          <a:ln/>
        </p:spPr>
        <p:txBody>
          <a:bodyPr/>
          <a:lstStyle/>
          <a:p>
            <a:endParaRPr lang="en-US">
              <a:latin typeface="Sakkal Majalla" panose="02000000000000000000" pitchFamily="2" charset="-78"/>
              <a:ea typeface="Tajawal" pitchFamily="34" charset="-122"/>
              <a:cs typeface="mohammad bold art 1" pitchFamily="2" charset="-78"/>
            </a:endParaRPr>
          </a:p>
        </p:txBody>
      </p:sp>
      <p:sp>
        <p:nvSpPr>
          <p:cNvPr id="59" name="Text 57"/>
          <p:cNvSpPr/>
          <p:nvPr/>
        </p:nvSpPr>
        <p:spPr>
          <a:xfrm>
            <a:off x="5129784" y="4558935"/>
            <a:ext cx="502920" cy="502920"/>
          </a:xfrm>
          <a:prstGeom prst="rect">
            <a:avLst/>
          </a:prstGeom>
          <a:noFill/>
          <a:ln/>
        </p:spPr>
        <p:txBody>
          <a:bodyPr wrap="square" lIns="0" tIns="0" rIns="0" bIns="0" rtlCol="0" anchor="ctr"/>
          <a:lstStyle/>
          <a:p>
            <a:pPr marL="0" indent="0" algn="ctr" rtl="1">
              <a:buNone/>
            </a:pPr>
            <a:r>
              <a:rPr lang="en-US" sz="2400" b="1" dirty="0">
                <a:solidFill>
                  <a:srgbClr val="FFFFFF"/>
                </a:solidFill>
                <a:latin typeface="Segoe UI Semibold" panose="020B0702040204020203" pitchFamily="34" charset="0"/>
                <a:ea typeface="+mn-ea" pitchFamily="34" charset="-122"/>
                <a:cs typeface="mohammad bold art 1" pitchFamily="2" charset="-78"/>
              </a:rPr>
              <a:t>–</a:t>
            </a:r>
            <a:endParaRPr lang="en-US" sz="2400" dirty="0">
              <a:latin typeface="Segoe UI Semibold" panose="020B0702040204020203" pitchFamily="34" charset="0"/>
              <a:ea typeface="+mn-ea" pitchFamily="34" charset="-122"/>
              <a:cs typeface="mohammad bold art 1" pitchFamily="2" charset="-78"/>
            </a:endParaRPr>
          </a:p>
        </p:txBody>
      </p:sp>
      <p:sp>
        <p:nvSpPr>
          <p:cNvPr id="60" name="Text 58"/>
          <p:cNvSpPr/>
          <p:nvPr/>
        </p:nvSpPr>
        <p:spPr>
          <a:xfrm>
            <a:off x="694944" y="4654296"/>
            <a:ext cx="4297680" cy="310896"/>
          </a:xfrm>
          <a:prstGeom prst="rect">
            <a:avLst/>
          </a:prstGeom>
          <a:noFill/>
          <a:ln/>
        </p:spPr>
        <p:txBody>
          <a:bodyPr wrap="square" lIns="0" tIns="0" rIns="0" bIns="0" rtlCol="0" anchor="ctr"/>
          <a:lstStyle/>
          <a:p>
            <a:pPr marL="0" indent="0" algn="r" rtl="1">
              <a:buNone/>
            </a:pPr>
            <a:r>
              <a:rPr lang="en-US" sz="1600" b="1" dirty="0">
                <a:solidFill>
                  <a:srgbClr val="444444"/>
                </a:solidFill>
                <a:latin typeface="Sakkal Majalla" panose="02000000000000000000" pitchFamily="2" charset="-78"/>
                <a:ea typeface="Tajawal" pitchFamily="34" charset="-122"/>
                <a:cs typeface="mohammad bold art 1" pitchFamily="2" charset="-78"/>
              </a:rPr>
              <a:t>في حالة الإلغاء</a:t>
            </a:r>
            <a:endParaRPr lang="en-US" sz="1600" dirty="0">
              <a:latin typeface="Sakkal Majalla" panose="02000000000000000000" pitchFamily="2" charset="-78"/>
              <a:ea typeface="Tajawal" pitchFamily="34" charset="-122"/>
              <a:cs typeface="mohammad bold art 1" pitchFamily="2" charset="-78"/>
            </a:endParaRPr>
          </a:p>
        </p:txBody>
      </p:sp>
      <p:sp>
        <p:nvSpPr>
          <p:cNvPr id="61" name="Text 59"/>
          <p:cNvSpPr/>
          <p:nvPr/>
        </p:nvSpPr>
        <p:spPr>
          <a:xfrm>
            <a:off x="694944" y="4979658"/>
            <a:ext cx="4297680" cy="731520"/>
          </a:xfrm>
          <a:prstGeom prst="rect">
            <a:avLst/>
          </a:prstGeom>
          <a:noFill/>
          <a:ln/>
        </p:spPr>
        <p:txBody>
          <a:bodyPr wrap="square" lIns="0" tIns="0" rIns="0" bIns="0" rtlCol="0" anchor="t"/>
          <a:lstStyle/>
          <a:p>
            <a:pPr marL="0" indent="0" algn="r">
              <a:lnSpc>
                <a:spcPct val="110000"/>
              </a:lnSpc>
              <a:buNone/>
            </a:pPr>
            <a:r>
              <a:rPr lang="en-US" sz="1400" dirty="0">
                <a:solidFill>
                  <a:srgbClr val="444444"/>
                </a:solidFill>
                <a:latin typeface="Sakkal Majalla" panose="02000000000000000000" pitchFamily="2" charset="-78"/>
                <a:ea typeface="Tajawal" pitchFamily="34" charset="-122"/>
                <a:cs typeface="mohammad bold art 1" pitchFamily="2" charset="-78"/>
              </a:rPr>
              <a:t>يتحقق أمين الحفظ من رصيد وحدات الصندوق في حساب المفوض بالاشتراك</a:t>
            </a:r>
            <a:endParaRPr lang="en-US" sz="1400" dirty="0">
              <a:latin typeface="Sakkal Majalla" panose="02000000000000000000" pitchFamily="2" charset="-78"/>
              <a:ea typeface="Tajawal" pitchFamily="34" charset="-122"/>
              <a:cs typeface="mohammad bold art 1" pitchFamily="2" charset="-78"/>
            </a:endParaRPr>
          </a:p>
          <a:p>
            <a:pPr marL="0" indent="0" algn="r">
              <a:lnSpc>
                <a:spcPct val="110000"/>
              </a:lnSpc>
              <a:buNone/>
            </a:pPr>
            <a:r>
              <a:rPr lang="en-US" sz="1400" dirty="0">
                <a:solidFill>
                  <a:srgbClr val="444444"/>
                </a:solidFill>
                <a:latin typeface="Sakkal Majalla" panose="02000000000000000000" pitchFamily="2" charset="-78"/>
                <a:ea typeface="Tajawal" pitchFamily="34" charset="-122"/>
                <a:cs typeface="mohammad bold art 1" pitchFamily="2" charset="-78"/>
              </a:rPr>
              <a:t>ثم </a:t>
            </a:r>
            <a:r>
              <a:rPr lang="en-US" sz="1400" dirty="0" err="1">
                <a:solidFill>
                  <a:srgbClr val="444444"/>
                </a:solidFill>
                <a:latin typeface="Sakkal Majalla" panose="02000000000000000000" pitchFamily="2" charset="-78"/>
                <a:ea typeface="Tajawal" pitchFamily="34" charset="-122"/>
                <a:cs typeface="mohammad bold art 1" pitchFamily="2" charset="-78"/>
              </a:rPr>
              <a:t>يوجه</a:t>
            </a:r>
            <a:r>
              <a:rPr lang="en-US" sz="1400" dirty="0">
                <a:solidFill>
                  <a:srgbClr val="444444"/>
                </a:solidFill>
                <a:latin typeface="Sakkal Majalla" panose="02000000000000000000" pitchFamily="2" charset="-78"/>
                <a:ea typeface="Tajawal" pitchFamily="34" charset="-122"/>
                <a:cs typeface="mohammad bold art 1" pitchFamily="2" charset="-78"/>
              </a:rPr>
              <a:t> </a:t>
            </a:r>
            <a:r>
              <a:rPr lang="ar-KW" sz="1400" dirty="0">
                <a:solidFill>
                  <a:srgbClr val="444444"/>
                </a:solidFill>
                <a:latin typeface="Sakkal Majalla" panose="02000000000000000000" pitchFamily="2" charset="-78"/>
                <a:ea typeface="Tajawal" pitchFamily="34" charset="-122"/>
                <a:cs typeface="mohammad bold art 1" pitchFamily="2" charset="-78"/>
              </a:rPr>
              <a:t>الشركة الكويتية للإيداع المركزي </a:t>
            </a:r>
            <a:r>
              <a:rPr lang="en-US" sz="1400" dirty="0" err="1">
                <a:solidFill>
                  <a:srgbClr val="444444"/>
                </a:solidFill>
                <a:latin typeface="Sakkal Majalla" panose="02000000000000000000" pitchFamily="2" charset="-78"/>
                <a:ea typeface="Tajawal" pitchFamily="34" charset="-122"/>
                <a:cs typeface="mohammad bold art 1" pitchFamily="2" charset="-78"/>
              </a:rPr>
              <a:t>بإلغاء</a:t>
            </a:r>
            <a:r>
              <a:rPr lang="en-US" sz="1400" dirty="0">
                <a:solidFill>
                  <a:srgbClr val="444444"/>
                </a:solidFill>
                <a:latin typeface="Sakkal Majalla" panose="02000000000000000000" pitchFamily="2" charset="-78"/>
                <a:ea typeface="Tajawal" pitchFamily="34" charset="-122"/>
                <a:cs typeface="mohammad bold art 1" pitchFamily="2" charset="-78"/>
              </a:rPr>
              <a:t> الوحدات من السجل وإعادة </a:t>
            </a:r>
            <a:r>
              <a:rPr lang="en-US" sz="1400" dirty="0" err="1">
                <a:solidFill>
                  <a:srgbClr val="444444"/>
                </a:solidFill>
                <a:latin typeface="Sakkal Majalla" panose="02000000000000000000" pitchFamily="2" charset="-78"/>
                <a:ea typeface="Tajawal" pitchFamily="34" charset="-122"/>
                <a:cs typeface="mohammad bold art 1" pitchFamily="2" charset="-78"/>
              </a:rPr>
              <a:t>السلة</a:t>
            </a:r>
            <a:r>
              <a:rPr lang="en-US" sz="1400" dirty="0">
                <a:solidFill>
                  <a:srgbClr val="444444"/>
                </a:solidFill>
                <a:latin typeface="Sakkal Majalla" panose="02000000000000000000" pitchFamily="2" charset="-78"/>
                <a:ea typeface="Tajawal" pitchFamily="34" charset="-122"/>
                <a:cs typeface="mohammad bold art 1" pitchFamily="2" charset="-78"/>
              </a:rPr>
              <a:t> </a:t>
            </a:r>
            <a:r>
              <a:rPr lang="en-US" sz="1400" dirty="0" err="1">
                <a:solidFill>
                  <a:srgbClr val="444444"/>
                </a:solidFill>
                <a:latin typeface="Sakkal Majalla" panose="02000000000000000000" pitchFamily="2" charset="-78"/>
                <a:ea typeface="Tajawal" pitchFamily="34" charset="-122"/>
                <a:cs typeface="mohammad bold art 1" pitchFamily="2" charset="-78"/>
              </a:rPr>
              <a:t>إلي</a:t>
            </a:r>
            <a:r>
              <a:rPr lang="ar-KW" sz="1400" dirty="0">
                <a:solidFill>
                  <a:srgbClr val="444444"/>
                </a:solidFill>
                <a:latin typeface="Sakkal Majalla" panose="02000000000000000000" pitchFamily="2" charset="-78"/>
                <a:ea typeface="Tajawal" pitchFamily="34" charset="-122"/>
                <a:cs typeface="mohammad bold art 1" pitchFamily="2" charset="-78"/>
              </a:rPr>
              <a:t> المفوض بالاشتراك</a:t>
            </a:r>
            <a:endParaRPr lang="en-US" sz="1400" dirty="0">
              <a:latin typeface="Sakkal Majalla" panose="02000000000000000000" pitchFamily="2" charset="-78"/>
              <a:ea typeface="Tajawal" pitchFamily="34" charset="-122"/>
              <a:cs typeface="mohammad bold art 1" pitchFamily="2" charset="-78"/>
            </a:endParaRPr>
          </a:p>
        </p:txBody>
      </p:sp>
      <p:pic>
        <p:nvPicPr>
          <p:cNvPr id="64" name="Picture 63">
            <a:extLst>
              <a:ext uri="{FF2B5EF4-FFF2-40B4-BE49-F238E27FC236}">
                <a16:creationId xmlns:a16="http://schemas.microsoft.com/office/drawing/2014/main" id="{EC3F2065-5CCE-CF94-AC65-7602FB0F8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81344"/>
            <a:ext cx="12192000" cy="684640"/>
          </a:xfrm>
          <a:prstGeom prst="rect">
            <a:avLst/>
          </a:prstGeom>
        </p:spPr>
      </p:pic>
      <p:sp>
        <p:nvSpPr>
          <p:cNvPr id="4" name="Rectangle 3">
            <a:extLst>
              <a:ext uri="{FF2B5EF4-FFF2-40B4-BE49-F238E27FC236}">
                <a16:creationId xmlns:a16="http://schemas.microsoft.com/office/drawing/2014/main" id="{073CD721-2C37-DF6C-DC49-0542CBA21B66}"/>
              </a:ext>
            </a:extLst>
          </p:cNvPr>
          <p:cNvSpPr/>
          <p:nvPr/>
        </p:nvSpPr>
        <p:spPr>
          <a:xfrm>
            <a:off x="702527" y="886969"/>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spTree>
    <p:extLst>
      <p:ext uri="{BB962C8B-B14F-4D97-AF65-F5344CB8AC3E}">
        <p14:creationId xmlns:p14="http://schemas.microsoft.com/office/powerpoint/2010/main" val="2990073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C136D-D869-8EFE-06E0-7A31F550C7DB}"/>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46CCE973-3AC7-26A5-FF1A-C7984C9B6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8261"/>
            <a:ext cx="12192000" cy="1017723"/>
          </a:xfrm>
          <a:prstGeom prst="rect">
            <a:avLst/>
          </a:prstGeom>
        </p:spPr>
      </p:pic>
      <p:sp>
        <p:nvSpPr>
          <p:cNvPr id="47" name="Rectangle 46">
            <a:extLst>
              <a:ext uri="{FF2B5EF4-FFF2-40B4-BE49-F238E27FC236}">
                <a16:creationId xmlns:a16="http://schemas.microsoft.com/office/drawing/2014/main" id="{77A33FBB-13A4-ED16-57D6-24E03BD8A898}"/>
              </a:ext>
            </a:extLst>
          </p:cNvPr>
          <p:cNvSpPr/>
          <p:nvPr/>
        </p:nvSpPr>
        <p:spPr>
          <a:xfrm>
            <a:off x="702529" y="669019"/>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defTabSz="914286">
              <a:defRPr/>
            </a:pPr>
            <a:endParaRPr lang="en-US" sz="1600" kern="0" dirty="0">
              <a:solidFill>
                <a:srgbClr val="FFFFFF"/>
              </a:solidFill>
              <a:latin typeface="Sakkal Majalla" panose="02000000000000000000" pitchFamily="2" charset="-78"/>
              <a:cs typeface="mohammad bold art 1" pitchFamily="2" charset="-78"/>
              <a:sym typeface="Arial"/>
            </a:endParaRPr>
          </a:p>
        </p:txBody>
      </p:sp>
      <p:sp>
        <p:nvSpPr>
          <p:cNvPr id="2" name="Title 1">
            <a:extLst>
              <a:ext uri="{FF2B5EF4-FFF2-40B4-BE49-F238E27FC236}">
                <a16:creationId xmlns:a16="http://schemas.microsoft.com/office/drawing/2014/main" id="{82013259-75E5-C9F3-8793-8309F94C8284}"/>
              </a:ext>
            </a:extLst>
          </p:cNvPr>
          <p:cNvSpPr txBox="1">
            <a:spLocks/>
          </p:cNvSpPr>
          <p:nvPr/>
        </p:nvSpPr>
        <p:spPr>
          <a:xfrm>
            <a:off x="1047170" y="203427"/>
            <a:ext cx="10515600" cy="854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2400" kern="0" dirty="0">
                <a:solidFill>
                  <a:srgbClr val="0D4A75"/>
                </a:solidFill>
                <a:latin typeface="Segoe UI Semibold" panose="020B0702040204020203" pitchFamily="34" charset="0"/>
                <a:ea typeface="+mn-ea"/>
                <a:cs typeface="mohammad bold art 1" pitchFamily="2" charset="-78"/>
              </a:rPr>
              <a:t>الخلاصة</a:t>
            </a:r>
            <a:endParaRPr lang="en-US" sz="2400" kern="0" dirty="0">
              <a:solidFill>
                <a:srgbClr val="0D4A75"/>
              </a:solidFill>
              <a:latin typeface="Segoe UI Semibold" panose="020B0702040204020203" pitchFamily="34" charset="0"/>
              <a:ea typeface="+mn-ea"/>
              <a:cs typeface="mohammad bold art 1" pitchFamily="2" charset="-78"/>
            </a:endParaRPr>
          </a:p>
        </p:txBody>
      </p:sp>
      <p:sp>
        <p:nvSpPr>
          <p:cNvPr id="3" name="Shape 4">
            <a:extLst>
              <a:ext uri="{FF2B5EF4-FFF2-40B4-BE49-F238E27FC236}">
                <a16:creationId xmlns:a16="http://schemas.microsoft.com/office/drawing/2014/main" id="{33B8B8A5-E6E0-BBAA-4F29-3E9FE53DE86D}"/>
              </a:ext>
            </a:extLst>
          </p:cNvPr>
          <p:cNvSpPr/>
          <p:nvPr/>
        </p:nvSpPr>
        <p:spPr>
          <a:xfrm>
            <a:off x="8403762" y="2070748"/>
            <a:ext cx="2619384" cy="42863"/>
          </a:xfrm>
          <a:prstGeom prst="rect">
            <a:avLst/>
          </a:prstGeom>
          <a:solidFill>
            <a:srgbClr val="12377A"/>
          </a:solidFill>
          <a:ln/>
        </p:spPr>
        <p:txBody>
          <a:bodyPr/>
          <a:lstStyle/>
          <a:p>
            <a:endParaRPr lang="ar-KW"/>
          </a:p>
        </p:txBody>
      </p:sp>
      <p:sp>
        <p:nvSpPr>
          <p:cNvPr id="4" name="Text 5">
            <a:extLst>
              <a:ext uri="{FF2B5EF4-FFF2-40B4-BE49-F238E27FC236}">
                <a16:creationId xmlns:a16="http://schemas.microsoft.com/office/drawing/2014/main" id="{089ECF77-B8F7-4CC1-96DC-FC7F2CEE2659}"/>
              </a:ext>
            </a:extLst>
          </p:cNvPr>
          <p:cNvSpPr/>
          <p:nvPr/>
        </p:nvSpPr>
        <p:spPr>
          <a:xfrm>
            <a:off x="1342197" y="2350314"/>
            <a:ext cx="2190759" cy="374974"/>
          </a:xfrm>
          <a:prstGeom prst="rect">
            <a:avLst/>
          </a:prstGeom>
          <a:noFill/>
          <a:ln/>
        </p:spPr>
        <p:txBody>
          <a:bodyPr wrap="square" lIns="0" tIns="0" rIns="0" bIns="127508" rtlCol="0" anchor="t">
            <a:spAutoFit/>
          </a:bodyPr>
          <a:lstStyle/>
          <a:p>
            <a:pPr marL="0" indent="0" algn="ctr">
              <a:buNone/>
            </a:pPr>
            <a:r>
              <a:rPr lang="ar-KW" sz="1600" b="1" dirty="0">
                <a:solidFill>
                  <a:srgbClr val="12377A"/>
                </a:solidFill>
                <a:latin typeface="Tajawal ExtraBold" pitchFamily="34" charset="0"/>
                <a:ea typeface="Tajawal ExtraBold" pitchFamily="34" charset="-122"/>
                <a:cs typeface="mohammad bold art 1" pitchFamily="2" charset="-78"/>
              </a:rPr>
              <a:t>للمستثمر </a:t>
            </a:r>
            <a:endParaRPr lang="en-US" sz="1600" dirty="0">
              <a:cs typeface="mohammad bold art 1" pitchFamily="2" charset="-78"/>
            </a:endParaRPr>
          </a:p>
        </p:txBody>
      </p:sp>
      <p:sp>
        <p:nvSpPr>
          <p:cNvPr id="5" name="Text 6">
            <a:extLst>
              <a:ext uri="{FF2B5EF4-FFF2-40B4-BE49-F238E27FC236}">
                <a16:creationId xmlns:a16="http://schemas.microsoft.com/office/drawing/2014/main" id="{2348DC5A-B4A0-84FE-E542-9E8D020EF212}"/>
              </a:ext>
            </a:extLst>
          </p:cNvPr>
          <p:cNvSpPr/>
          <p:nvPr/>
        </p:nvSpPr>
        <p:spPr>
          <a:xfrm>
            <a:off x="1342196" y="3321305"/>
            <a:ext cx="2190759" cy="812274"/>
          </a:xfrm>
          <a:prstGeom prst="rect">
            <a:avLst/>
          </a:prstGeom>
          <a:noFill/>
          <a:ln/>
        </p:spPr>
        <p:txBody>
          <a:bodyPr wrap="square" lIns="0" tIns="0" rIns="0" bIns="0" rtlCol="0" anchor="t">
            <a:spAutoFit/>
          </a:bodyPr>
          <a:lstStyle/>
          <a:p>
            <a:pPr marL="0" indent="0" algn="ctr" rtl="1">
              <a:lnSpc>
                <a:spcPct val="128000"/>
              </a:lnSpc>
              <a:buNone/>
            </a:pPr>
            <a:r>
              <a:rPr lang="ar-KW" sz="1400" dirty="0">
                <a:latin typeface="Tajawal" pitchFamily="34" charset="0"/>
                <a:ea typeface="Tajawal" pitchFamily="34" charset="-122"/>
                <a:cs typeface="mohammad bold art 1" pitchFamily="2" charset="-78"/>
              </a:rPr>
              <a:t>أداة استثمارية جديدة تجمع بين التنويع الفوري، السيولة العالية والشفافية المطلقة</a:t>
            </a:r>
            <a:r>
              <a:rPr lang="en-US" sz="1400" dirty="0">
                <a:latin typeface="Tajawal" pitchFamily="34" charset="0"/>
                <a:ea typeface="Tajawal" pitchFamily="34" charset="-122"/>
                <a:cs typeface="mohammad bold art 1" pitchFamily="2" charset="-78"/>
              </a:rPr>
              <a:t>.</a:t>
            </a:r>
            <a:endParaRPr lang="en-US" sz="1400" dirty="0">
              <a:cs typeface="mohammad bold art 1" pitchFamily="2" charset="-78"/>
            </a:endParaRPr>
          </a:p>
        </p:txBody>
      </p:sp>
      <p:sp>
        <p:nvSpPr>
          <p:cNvPr id="6" name="Shape 8">
            <a:extLst>
              <a:ext uri="{FF2B5EF4-FFF2-40B4-BE49-F238E27FC236}">
                <a16:creationId xmlns:a16="http://schemas.microsoft.com/office/drawing/2014/main" id="{14608633-1AC5-D721-B3F6-4BA7E89BCC22}"/>
              </a:ext>
            </a:extLst>
          </p:cNvPr>
          <p:cNvSpPr/>
          <p:nvPr/>
        </p:nvSpPr>
        <p:spPr>
          <a:xfrm>
            <a:off x="4786308" y="2080976"/>
            <a:ext cx="2619384" cy="42863"/>
          </a:xfrm>
          <a:prstGeom prst="rect">
            <a:avLst/>
          </a:prstGeom>
          <a:solidFill>
            <a:srgbClr val="C49A45"/>
          </a:solidFill>
          <a:ln/>
        </p:spPr>
        <p:txBody>
          <a:bodyPr/>
          <a:lstStyle/>
          <a:p>
            <a:endParaRPr lang="ar-KW"/>
          </a:p>
        </p:txBody>
      </p:sp>
      <p:sp>
        <p:nvSpPr>
          <p:cNvPr id="7" name="Text 9">
            <a:extLst>
              <a:ext uri="{FF2B5EF4-FFF2-40B4-BE49-F238E27FC236}">
                <a16:creationId xmlns:a16="http://schemas.microsoft.com/office/drawing/2014/main" id="{27CFE7E2-C21B-83BA-D488-9CF0B95814E1}"/>
              </a:ext>
            </a:extLst>
          </p:cNvPr>
          <p:cNvSpPr/>
          <p:nvPr/>
        </p:nvSpPr>
        <p:spPr>
          <a:xfrm>
            <a:off x="5000620" y="2323403"/>
            <a:ext cx="2190759" cy="405752"/>
          </a:xfrm>
          <a:prstGeom prst="rect">
            <a:avLst/>
          </a:prstGeom>
          <a:noFill/>
          <a:ln/>
        </p:spPr>
        <p:txBody>
          <a:bodyPr wrap="square" lIns="0" tIns="0" rIns="0" bIns="127508" rtlCol="0" anchor="t">
            <a:spAutoFit/>
          </a:bodyPr>
          <a:lstStyle/>
          <a:p>
            <a:pPr marL="0" indent="0" algn="ctr">
              <a:buNone/>
            </a:pPr>
            <a:r>
              <a:rPr lang="ar-KW" b="1" dirty="0">
                <a:solidFill>
                  <a:srgbClr val="12377A"/>
                </a:solidFill>
                <a:latin typeface="Tajawal ExtraBold" pitchFamily="34" charset="0"/>
                <a:ea typeface="Tajawal ExtraBold" pitchFamily="34" charset="-122"/>
                <a:cs typeface="mohammad bold art 1" pitchFamily="2" charset="-78"/>
              </a:rPr>
              <a:t>للسوق </a:t>
            </a:r>
            <a:endParaRPr lang="en-US" dirty="0">
              <a:cs typeface="mohammad bold art 1" pitchFamily="2" charset="-78"/>
            </a:endParaRPr>
          </a:p>
        </p:txBody>
      </p:sp>
      <p:sp>
        <p:nvSpPr>
          <p:cNvPr id="9" name="Text 10">
            <a:extLst>
              <a:ext uri="{FF2B5EF4-FFF2-40B4-BE49-F238E27FC236}">
                <a16:creationId xmlns:a16="http://schemas.microsoft.com/office/drawing/2014/main" id="{AFFBF06C-9F29-0F57-6F09-1E63B40DB410}"/>
              </a:ext>
            </a:extLst>
          </p:cNvPr>
          <p:cNvSpPr/>
          <p:nvPr/>
        </p:nvSpPr>
        <p:spPr>
          <a:xfrm>
            <a:off x="5073191" y="3305926"/>
            <a:ext cx="2190759" cy="812274"/>
          </a:xfrm>
          <a:prstGeom prst="rect">
            <a:avLst/>
          </a:prstGeom>
          <a:noFill/>
          <a:ln/>
        </p:spPr>
        <p:txBody>
          <a:bodyPr wrap="square" lIns="0" tIns="0" rIns="0" bIns="0" rtlCol="0" anchor="t">
            <a:spAutoFit/>
          </a:bodyPr>
          <a:lstStyle/>
          <a:p>
            <a:pPr marL="0" indent="0" algn="ctr" rtl="1">
              <a:lnSpc>
                <a:spcPct val="128000"/>
              </a:lnSpc>
              <a:buNone/>
            </a:pPr>
            <a:r>
              <a:rPr lang="ar-KW" sz="1400" dirty="0">
                <a:latin typeface="Tajawal" pitchFamily="34" charset="0"/>
                <a:ea typeface="Tajawal" pitchFamily="34" charset="-122"/>
                <a:cs typeface="mohammad bold art 1" pitchFamily="2" charset="-78"/>
              </a:rPr>
              <a:t>تنويع المنتجات المالية، جذب الاستثمارات المؤسسية، وتحسين كفاءة التسعير </a:t>
            </a:r>
            <a:endParaRPr lang="en-US" sz="1400" dirty="0">
              <a:cs typeface="mohammad bold art 1" pitchFamily="2" charset="-78"/>
            </a:endParaRPr>
          </a:p>
        </p:txBody>
      </p:sp>
      <p:sp>
        <p:nvSpPr>
          <p:cNvPr id="12" name="Shape 12">
            <a:extLst>
              <a:ext uri="{FF2B5EF4-FFF2-40B4-BE49-F238E27FC236}">
                <a16:creationId xmlns:a16="http://schemas.microsoft.com/office/drawing/2014/main" id="{44AB1376-4A76-9125-5656-77C91D63D58A}"/>
              </a:ext>
            </a:extLst>
          </p:cNvPr>
          <p:cNvSpPr/>
          <p:nvPr/>
        </p:nvSpPr>
        <p:spPr>
          <a:xfrm>
            <a:off x="1342197" y="2094851"/>
            <a:ext cx="2619384" cy="42863"/>
          </a:xfrm>
          <a:prstGeom prst="rect">
            <a:avLst/>
          </a:prstGeom>
          <a:solidFill>
            <a:schemeClr val="accent1">
              <a:lumMod val="50000"/>
            </a:schemeClr>
          </a:solidFill>
          <a:ln/>
        </p:spPr>
        <p:txBody>
          <a:bodyPr/>
          <a:lstStyle/>
          <a:p>
            <a:endParaRPr lang="ar-KW"/>
          </a:p>
        </p:txBody>
      </p:sp>
      <p:sp>
        <p:nvSpPr>
          <p:cNvPr id="14" name="Text 13">
            <a:extLst>
              <a:ext uri="{FF2B5EF4-FFF2-40B4-BE49-F238E27FC236}">
                <a16:creationId xmlns:a16="http://schemas.microsoft.com/office/drawing/2014/main" id="{2E371688-8A41-FD42-B72A-556A251C5780}"/>
              </a:ext>
            </a:extLst>
          </p:cNvPr>
          <p:cNvSpPr/>
          <p:nvPr/>
        </p:nvSpPr>
        <p:spPr>
          <a:xfrm>
            <a:off x="8709959" y="2298768"/>
            <a:ext cx="2190759" cy="405752"/>
          </a:xfrm>
          <a:prstGeom prst="rect">
            <a:avLst/>
          </a:prstGeom>
          <a:noFill/>
          <a:ln/>
        </p:spPr>
        <p:txBody>
          <a:bodyPr wrap="square" lIns="0" tIns="0" rIns="0" bIns="127508" rtlCol="0" anchor="t">
            <a:spAutoFit/>
          </a:bodyPr>
          <a:lstStyle/>
          <a:p>
            <a:pPr marL="0" indent="0" algn="ctr">
              <a:buNone/>
            </a:pPr>
            <a:r>
              <a:rPr lang="ar-KW" b="1" dirty="0">
                <a:solidFill>
                  <a:srgbClr val="12377A"/>
                </a:solidFill>
                <a:latin typeface="Tajawal ExtraBold" pitchFamily="34" charset="0"/>
                <a:ea typeface="Tajawal ExtraBold" pitchFamily="34" charset="-122"/>
                <a:cs typeface="mohammad bold art 1" pitchFamily="2" charset="-78"/>
              </a:rPr>
              <a:t>للتنظيم</a:t>
            </a:r>
            <a:endParaRPr lang="en-US" dirty="0">
              <a:cs typeface="mohammad bold art 1" pitchFamily="2" charset="-78"/>
            </a:endParaRPr>
          </a:p>
        </p:txBody>
      </p:sp>
      <p:sp>
        <p:nvSpPr>
          <p:cNvPr id="17" name="Shape 15">
            <a:extLst>
              <a:ext uri="{FF2B5EF4-FFF2-40B4-BE49-F238E27FC236}">
                <a16:creationId xmlns:a16="http://schemas.microsoft.com/office/drawing/2014/main" id="{9CE95225-F8FC-31DD-1AB4-F8CDEBCBC3D6}"/>
              </a:ext>
            </a:extLst>
          </p:cNvPr>
          <p:cNvSpPr/>
          <p:nvPr/>
        </p:nvSpPr>
        <p:spPr>
          <a:xfrm>
            <a:off x="1342196" y="4629202"/>
            <a:ext cx="9680949" cy="946591"/>
          </a:xfrm>
          <a:prstGeom prst="rect">
            <a:avLst/>
          </a:prstGeom>
          <a:solidFill>
            <a:srgbClr val="12377A"/>
          </a:solidFill>
          <a:ln/>
        </p:spPr>
        <p:txBody>
          <a:bodyPr/>
          <a:lstStyle/>
          <a:p>
            <a:pPr algn="ctr"/>
            <a:endParaRPr lang="en-US" sz="1600" dirty="0">
              <a:cs typeface="mohammad bold art 1" pitchFamily="2" charset="-78"/>
            </a:endParaRPr>
          </a:p>
        </p:txBody>
      </p:sp>
      <p:sp>
        <p:nvSpPr>
          <p:cNvPr id="19" name="Text 16">
            <a:extLst>
              <a:ext uri="{FF2B5EF4-FFF2-40B4-BE49-F238E27FC236}">
                <a16:creationId xmlns:a16="http://schemas.microsoft.com/office/drawing/2014/main" id="{5CE062CC-2B9A-353C-F94C-3380D9A4B543}"/>
              </a:ext>
            </a:extLst>
          </p:cNvPr>
          <p:cNvSpPr/>
          <p:nvPr/>
        </p:nvSpPr>
        <p:spPr>
          <a:xfrm>
            <a:off x="8149454" y="4875481"/>
            <a:ext cx="2421731" cy="215444"/>
          </a:xfrm>
          <a:prstGeom prst="rect">
            <a:avLst/>
          </a:prstGeom>
          <a:noFill/>
          <a:ln/>
        </p:spPr>
        <p:txBody>
          <a:bodyPr wrap="square" lIns="340233" tIns="0" rIns="0" bIns="0" rtlCol="0" anchor="t">
            <a:spAutoFit/>
          </a:bodyPr>
          <a:lstStyle/>
          <a:p>
            <a:pPr marL="0" indent="0" algn="r">
              <a:buNone/>
            </a:pPr>
            <a:r>
              <a:rPr lang="ar-KW" sz="1400" b="1" dirty="0">
                <a:solidFill>
                  <a:srgbClr val="C49A45"/>
                </a:solidFill>
                <a:latin typeface="Tajawal ExtraBold" pitchFamily="34" charset="0"/>
                <a:ea typeface="Tajawal ExtraBold" pitchFamily="34" charset="-122"/>
                <a:cs typeface="mohammad bold art 1" pitchFamily="2" charset="-78"/>
              </a:rPr>
              <a:t>الجهات المعنية</a:t>
            </a:r>
            <a:endParaRPr lang="en-US" sz="1400" dirty="0">
              <a:cs typeface="mohammad bold art 1" pitchFamily="2" charset="-78"/>
            </a:endParaRPr>
          </a:p>
        </p:txBody>
      </p:sp>
      <p:sp>
        <p:nvSpPr>
          <p:cNvPr id="22" name="Text 17">
            <a:extLst>
              <a:ext uri="{FF2B5EF4-FFF2-40B4-BE49-F238E27FC236}">
                <a16:creationId xmlns:a16="http://schemas.microsoft.com/office/drawing/2014/main" id="{3534050D-CAC1-0B66-835B-1339E09404D0}"/>
              </a:ext>
            </a:extLst>
          </p:cNvPr>
          <p:cNvSpPr/>
          <p:nvPr/>
        </p:nvSpPr>
        <p:spPr>
          <a:xfrm>
            <a:off x="6716423" y="4811505"/>
            <a:ext cx="1330523" cy="215444"/>
          </a:xfrm>
          <a:prstGeom prst="rect">
            <a:avLst/>
          </a:prstGeom>
          <a:noFill/>
          <a:ln/>
        </p:spPr>
        <p:txBody>
          <a:bodyPr wrap="square" lIns="0" tIns="0" rIns="0" bIns="0" rtlCol="0" anchor="t">
            <a:spAutoFit/>
          </a:bodyPr>
          <a:lstStyle/>
          <a:p>
            <a:pPr marL="0" indent="0" algn="ctr">
              <a:buNone/>
            </a:pPr>
            <a:r>
              <a:rPr lang="ar-KW" sz="1400" b="1" dirty="0">
                <a:solidFill>
                  <a:srgbClr val="FFFFFF"/>
                </a:solidFill>
                <a:latin typeface="Tajawal Bold" pitchFamily="34" charset="0"/>
                <a:ea typeface="Tajawal Bold" pitchFamily="34" charset="-122"/>
                <a:cs typeface="mohammad bold art 1" pitchFamily="2" charset="-78"/>
              </a:rPr>
              <a:t>هيئة أسواق المال</a:t>
            </a:r>
          </a:p>
        </p:txBody>
      </p:sp>
      <p:sp>
        <p:nvSpPr>
          <p:cNvPr id="24" name="Text 18">
            <a:extLst>
              <a:ext uri="{FF2B5EF4-FFF2-40B4-BE49-F238E27FC236}">
                <a16:creationId xmlns:a16="http://schemas.microsoft.com/office/drawing/2014/main" id="{C949E33D-A9DF-CFE0-F595-F60DB4C20CCB}"/>
              </a:ext>
            </a:extLst>
          </p:cNvPr>
          <p:cNvSpPr/>
          <p:nvPr/>
        </p:nvSpPr>
        <p:spPr>
          <a:xfrm>
            <a:off x="4360908" y="4832454"/>
            <a:ext cx="1126912" cy="215444"/>
          </a:xfrm>
          <a:prstGeom prst="rect">
            <a:avLst/>
          </a:prstGeom>
          <a:noFill/>
          <a:ln/>
        </p:spPr>
        <p:txBody>
          <a:bodyPr wrap="none" lIns="0" tIns="0" rIns="0" bIns="0" rtlCol="0" anchor="t">
            <a:spAutoFit/>
          </a:bodyPr>
          <a:lstStyle/>
          <a:p>
            <a:pPr marL="0" indent="0" algn="ctr">
              <a:buNone/>
            </a:pPr>
            <a:r>
              <a:rPr lang="ar-KW" sz="1400" b="1" dirty="0">
                <a:solidFill>
                  <a:srgbClr val="FFFFFF"/>
                </a:solidFill>
                <a:latin typeface="Tajawal Bold" pitchFamily="34" charset="0"/>
                <a:ea typeface="Tajawal Bold" pitchFamily="34" charset="-122"/>
                <a:cs typeface="mohammad bold art 1" pitchFamily="2" charset="-78"/>
              </a:rPr>
              <a:t>بورصة الكويت </a:t>
            </a:r>
            <a:endParaRPr lang="en-US" sz="1400" dirty="0">
              <a:cs typeface="mohammad bold art 1" pitchFamily="2" charset="-78"/>
            </a:endParaRPr>
          </a:p>
        </p:txBody>
      </p:sp>
      <p:sp>
        <p:nvSpPr>
          <p:cNvPr id="27" name="Text 19">
            <a:extLst>
              <a:ext uri="{FF2B5EF4-FFF2-40B4-BE49-F238E27FC236}">
                <a16:creationId xmlns:a16="http://schemas.microsoft.com/office/drawing/2014/main" id="{E823BAA9-E578-868E-CA04-ACEEAEEAF92D}"/>
              </a:ext>
            </a:extLst>
          </p:cNvPr>
          <p:cNvSpPr/>
          <p:nvPr/>
        </p:nvSpPr>
        <p:spPr>
          <a:xfrm>
            <a:off x="1529277" y="4842671"/>
            <a:ext cx="2003678" cy="215444"/>
          </a:xfrm>
          <a:prstGeom prst="rect">
            <a:avLst/>
          </a:prstGeom>
          <a:noFill/>
          <a:ln/>
        </p:spPr>
        <p:txBody>
          <a:bodyPr wrap="square" lIns="0" tIns="0" rIns="0" bIns="0" rtlCol="0" anchor="t">
            <a:spAutoFit/>
          </a:bodyPr>
          <a:lstStyle/>
          <a:p>
            <a:pPr marL="0" indent="0" algn="ctr">
              <a:buNone/>
            </a:pPr>
            <a:r>
              <a:rPr lang="ar-KW" sz="1400" b="1" dirty="0">
                <a:solidFill>
                  <a:srgbClr val="FFFFFF"/>
                </a:solidFill>
                <a:latin typeface="Tajawal Bold" pitchFamily="34" charset="0"/>
                <a:ea typeface="Tajawal Bold" pitchFamily="34" charset="-122"/>
                <a:cs typeface="mohammad bold art 1" pitchFamily="2" charset="-78"/>
              </a:rPr>
              <a:t>الشركة الكويتية للمقاصة</a:t>
            </a:r>
            <a:endParaRPr lang="en-US" sz="1400" dirty="0">
              <a:cs typeface="mohammad bold art 1" pitchFamily="2" charset="-78"/>
            </a:endParaRPr>
          </a:p>
        </p:txBody>
      </p:sp>
      <p:sp>
        <p:nvSpPr>
          <p:cNvPr id="32" name="Text 14">
            <a:extLst>
              <a:ext uri="{FF2B5EF4-FFF2-40B4-BE49-F238E27FC236}">
                <a16:creationId xmlns:a16="http://schemas.microsoft.com/office/drawing/2014/main" id="{F120B89E-E88F-E9A2-3750-78E3D7A7948C}"/>
              </a:ext>
            </a:extLst>
          </p:cNvPr>
          <p:cNvSpPr/>
          <p:nvPr/>
        </p:nvSpPr>
        <p:spPr>
          <a:xfrm>
            <a:off x="8618074" y="3250566"/>
            <a:ext cx="2190759" cy="812274"/>
          </a:xfrm>
          <a:prstGeom prst="rect">
            <a:avLst/>
          </a:prstGeom>
          <a:noFill/>
          <a:ln/>
        </p:spPr>
        <p:txBody>
          <a:bodyPr wrap="square" lIns="0" tIns="0" rIns="0" bIns="0" rtlCol="0" anchor="t">
            <a:spAutoFit/>
          </a:bodyPr>
          <a:lstStyle/>
          <a:p>
            <a:pPr marL="0" indent="0" algn="ctr" rtl="1">
              <a:lnSpc>
                <a:spcPct val="128000"/>
              </a:lnSpc>
              <a:buNone/>
            </a:pPr>
            <a:r>
              <a:rPr lang="ar-KW" sz="1400" dirty="0">
                <a:solidFill>
                  <a:srgbClr val="444444"/>
                </a:solidFill>
                <a:latin typeface="Tajawal" pitchFamily="34" charset="0"/>
                <a:ea typeface="Tajawal" pitchFamily="34" charset="-122"/>
                <a:cs typeface="mohammad bold art 1" pitchFamily="2" charset="-78"/>
              </a:rPr>
              <a:t>إطار قانوني واضح ومتكامل يعزز الثقة ويحمي حقوق جميع المتعاملين</a:t>
            </a:r>
            <a:endParaRPr lang="en-US" sz="1400" dirty="0">
              <a:cs typeface="mohammad bold art 1" pitchFamily="2" charset="-78"/>
            </a:endParaRPr>
          </a:p>
        </p:txBody>
      </p:sp>
      <p:sp>
        <p:nvSpPr>
          <p:cNvPr id="34" name="TextBox 33">
            <a:extLst>
              <a:ext uri="{FF2B5EF4-FFF2-40B4-BE49-F238E27FC236}">
                <a16:creationId xmlns:a16="http://schemas.microsoft.com/office/drawing/2014/main" id="{BE013A8F-7428-BDB2-F60A-5AC64F8B07E8}"/>
              </a:ext>
            </a:extLst>
          </p:cNvPr>
          <p:cNvSpPr txBox="1"/>
          <p:nvPr/>
        </p:nvSpPr>
        <p:spPr>
          <a:xfrm>
            <a:off x="1817665" y="1110045"/>
            <a:ext cx="8701810" cy="461665"/>
          </a:xfrm>
          <a:prstGeom prst="rect">
            <a:avLst/>
          </a:prstGeom>
          <a:noFill/>
        </p:spPr>
        <p:txBody>
          <a:bodyPr wrap="square" rtlCol="0">
            <a:spAutoFit/>
          </a:bodyPr>
          <a:lstStyle/>
          <a:p>
            <a:pPr algn="ctr" rtl="1">
              <a:buClr>
                <a:srgbClr val="000000"/>
              </a:buClr>
            </a:pPr>
            <a:r>
              <a:rPr lang="ar-KW" sz="2400" dirty="0">
                <a:solidFill>
                  <a:srgbClr val="AF882D"/>
                </a:solidFill>
                <a:latin typeface="Segoe UI Semibold" panose="020B0702040204020203" pitchFamily="34" charset="0"/>
                <a:cs typeface="mohammad bold art 1" pitchFamily="2" charset="-78"/>
                <a:sym typeface="Arial"/>
              </a:rPr>
              <a:t>صناديق المؤشرات المتداولة: أدوات استثمارية حديثة </a:t>
            </a:r>
            <a:endParaRPr lang="LID4096" sz="2400" dirty="0">
              <a:solidFill>
                <a:srgbClr val="AF882D"/>
              </a:solidFill>
              <a:latin typeface="Segoe UI Semibold" panose="020B0702040204020203" pitchFamily="34" charset="0"/>
              <a:cs typeface="mohammad bold art 1" pitchFamily="2" charset="-78"/>
              <a:sym typeface="Arial"/>
            </a:endParaRPr>
          </a:p>
        </p:txBody>
      </p:sp>
      <p:pic>
        <p:nvPicPr>
          <p:cNvPr id="37" name="Graphic 36" descr="Handshake with solid fill">
            <a:extLst>
              <a:ext uri="{FF2B5EF4-FFF2-40B4-BE49-F238E27FC236}">
                <a16:creationId xmlns:a16="http://schemas.microsoft.com/office/drawing/2014/main" id="{253DA497-4684-661F-0E64-01D56901FB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11521" y="4774497"/>
            <a:ext cx="452356" cy="452356"/>
          </a:xfrm>
          <a:prstGeom prst="rect">
            <a:avLst/>
          </a:prstGeom>
        </p:spPr>
      </p:pic>
      <p:grpSp>
        <p:nvGrpSpPr>
          <p:cNvPr id="39" name="Group 38">
            <a:extLst>
              <a:ext uri="{FF2B5EF4-FFF2-40B4-BE49-F238E27FC236}">
                <a16:creationId xmlns:a16="http://schemas.microsoft.com/office/drawing/2014/main" id="{A6FEFB47-4B68-1470-84F9-DF1DC27872D2}"/>
              </a:ext>
            </a:extLst>
          </p:cNvPr>
          <p:cNvGrpSpPr>
            <a:grpSpLocks noChangeAspect="1"/>
          </p:cNvGrpSpPr>
          <p:nvPr/>
        </p:nvGrpSpPr>
        <p:grpSpPr>
          <a:xfrm>
            <a:off x="9589410" y="2643663"/>
            <a:ext cx="475166" cy="492028"/>
            <a:chOff x="2649684" y="9536423"/>
            <a:chExt cx="492125" cy="509588"/>
          </a:xfrm>
          <a:solidFill>
            <a:srgbClr val="002060"/>
          </a:solidFill>
        </p:grpSpPr>
        <p:sp>
          <p:nvSpPr>
            <p:cNvPr id="42" name="Freeform 62">
              <a:extLst>
                <a:ext uri="{FF2B5EF4-FFF2-40B4-BE49-F238E27FC236}">
                  <a16:creationId xmlns:a16="http://schemas.microsoft.com/office/drawing/2014/main" id="{12A16453-7565-E853-7E02-041507D278DF}"/>
                </a:ext>
              </a:extLst>
            </p:cNvPr>
            <p:cNvSpPr>
              <a:spLocks noEditPoints="1"/>
            </p:cNvSpPr>
            <p:nvPr/>
          </p:nvSpPr>
          <p:spPr bwMode="auto">
            <a:xfrm>
              <a:off x="2649684" y="9615798"/>
              <a:ext cx="249238" cy="247650"/>
            </a:xfrm>
            <a:custGeom>
              <a:avLst/>
              <a:gdLst>
                <a:gd name="T0" fmla="*/ 428 w 471"/>
                <a:gd name="T1" fmla="*/ 183 h 470"/>
                <a:gd name="T2" fmla="*/ 419 w 471"/>
                <a:gd name="T3" fmla="*/ 159 h 470"/>
                <a:gd name="T4" fmla="*/ 437 w 471"/>
                <a:gd name="T5" fmla="*/ 105 h 470"/>
                <a:gd name="T6" fmla="*/ 336 w 471"/>
                <a:gd name="T7" fmla="*/ 62 h 470"/>
                <a:gd name="T8" fmla="*/ 300 w 471"/>
                <a:gd name="T9" fmla="*/ 46 h 470"/>
                <a:gd name="T10" fmla="*/ 183 w 471"/>
                <a:gd name="T11" fmla="*/ 0 h 470"/>
                <a:gd name="T12" fmla="*/ 171 w 471"/>
                <a:gd name="T13" fmla="*/ 46 h 470"/>
                <a:gd name="T14" fmla="*/ 135 w 471"/>
                <a:gd name="T15" fmla="*/ 62 h 470"/>
                <a:gd name="T16" fmla="*/ 63 w 471"/>
                <a:gd name="T17" fmla="*/ 134 h 470"/>
                <a:gd name="T18" fmla="*/ 51 w 471"/>
                <a:gd name="T19" fmla="*/ 159 h 470"/>
                <a:gd name="T20" fmla="*/ 0 w 471"/>
                <a:gd name="T21" fmla="*/ 183 h 470"/>
                <a:gd name="T22" fmla="*/ 43 w 471"/>
                <a:gd name="T23" fmla="*/ 286 h 470"/>
                <a:gd name="T24" fmla="*/ 57 w 471"/>
                <a:gd name="T25" fmla="*/ 323 h 470"/>
                <a:gd name="T26" fmla="*/ 105 w 471"/>
                <a:gd name="T27" fmla="*/ 437 h 470"/>
                <a:gd name="T28" fmla="*/ 147 w 471"/>
                <a:gd name="T29" fmla="*/ 414 h 470"/>
                <a:gd name="T30" fmla="*/ 183 w 471"/>
                <a:gd name="T31" fmla="*/ 427 h 470"/>
                <a:gd name="T32" fmla="*/ 286 w 471"/>
                <a:gd name="T33" fmla="*/ 427 h 470"/>
                <a:gd name="T34" fmla="*/ 312 w 471"/>
                <a:gd name="T35" fmla="*/ 418 h 470"/>
                <a:gd name="T36" fmla="*/ 366 w 471"/>
                <a:gd name="T37" fmla="*/ 437 h 470"/>
                <a:gd name="T38" fmla="*/ 407 w 471"/>
                <a:gd name="T39" fmla="*/ 334 h 470"/>
                <a:gd name="T40" fmla="*/ 424 w 471"/>
                <a:gd name="T41" fmla="*/ 298 h 470"/>
                <a:gd name="T42" fmla="*/ 235 w 471"/>
                <a:gd name="T43" fmla="*/ 351 h 470"/>
                <a:gd name="T44" fmla="*/ 211 w 471"/>
                <a:gd name="T45" fmla="*/ 349 h 470"/>
                <a:gd name="T46" fmla="*/ 180 w 471"/>
                <a:gd name="T47" fmla="*/ 336 h 470"/>
                <a:gd name="T48" fmla="*/ 153 w 471"/>
                <a:gd name="T49" fmla="*/ 317 h 470"/>
                <a:gd name="T50" fmla="*/ 133 w 471"/>
                <a:gd name="T51" fmla="*/ 291 h 470"/>
                <a:gd name="T52" fmla="*/ 121 w 471"/>
                <a:gd name="T53" fmla="*/ 258 h 470"/>
                <a:gd name="T54" fmla="*/ 119 w 471"/>
                <a:gd name="T55" fmla="*/ 235 h 470"/>
                <a:gd name="T56" fmla="*/ 124 w 471"/>
                <a:gd name="T57" fmla="*/ 200 h 470"/>
                <a:gd name="T58" fmla="*/ 139 w 471"/>
                <a:gd name="T59" fmla="*/ 170 h 470"/>
                <a:gd name="T60" fmla="*/ 161 w 471"/>
                <a:gd name="T61" fmla="*/ 144 h 470"/>
                <a:gd name="T62" fmla="*/ 190 w 471"/>
                <a:gd name="T63" fmla="*/ 127 h 470"/>
                <a:gd name="T64" fmla="*/ 224 w 471"/>
                <a:gd name="T65" fmla="*/ 118 h 470"/>
                <a:gd name="T66" fmla="*/ 247 w 471"/>
                <a:gd name="T67" fmla="*/ 118 h 470"/>
                <a:gd name="T68" fmla="*/ 281 w 471"/>
                <a:gd name="T69" fmla="*/ 127 h 470"/>
                <a:gd name="T70" fmla="*/ 310 w 471"/>
                <a:gd name="T71" fmla="*/ 144 h 470"/>
                <a:gd name="T72" fmla="*/ 332 w 471"/>
                <a:gd name="T73" fmla="*/ 170 h 470"/>
                <a:gd name="T74" fmla="*/ 347 w 471"/>
                <a:gd name="T75" fmla="*/ 200 h 470"/>
                <a:gd name="T76" fmla="*/ 351 w 471"/>
                <a:gd name="T77" fmla="*/ 235 h 470"/>
                <a:gd name="T78" fmla="*/ 349 w 471"/>
                <a:gd name="T79" fmla="*/ 258 h 470"/>
                <a:gd name="T80" fmla="*/ 338 w 471"/>
                <a:gd name="T81" fmla="*/ 291 h 470"/>
                <a:gd name="T82" fmla="*/ 318 w 471"/>
                <a:gd name="T83" fmla="*/ 317 h 470"/>
                <a:gd name="T84" fmla="*/ 291 w 471"/>
                <a:gd name="T85" fmla="*/ 336 h 470"/>
                <a:gd name="T86" fmla="*/ 258 w 471"/>
                <a:gd name="T87" fmla="*/ 349 h 470"/>
                <a:gd name="T88" fmla="*/ 235 w 471"/>
                <a:gd name="T89" fmla="*/ 351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1" h="470">
                  <a:moveTo>
                    <a:pt x="471" y="286"/>
                  </a:moveTo>
                  <a:lnTo>
                    <a:pt x="471" y="183"/>
                  </a:lnTo>
                  <a:lnTo>
                    <a:pt x="428" y="183"/>
                  </a:lnTo>
                  <a:lnTo>
                    <a:pt x="428" y="183"/>
                  </a:lnTo>
                  <a:lnTo>
                    <a:pt x="424" y="171"/>
                  </a:lnTo>
                  <a:lnTo>
                    <a:pt x="419" y="159"/>
                  </a:lnTo>
                  <a:lnTo>
                    <a:pt x="414" y="146"/>
                  </a:lnTo>
                  <a:lnTo>
                    <a:pt x="407" y="134"/>
                  </a:lnTo>
                  <a:lnTo>
                    <a:pt x="437" y="105"/>
                  </a:lnTo>
                  <a:lnTo>
                    <a:pt x="366" y="32"/>
                  </a:lnTo>
                  <a:lnTo>
                    <a:pt x="336" y="62"/>
                  </a:lnTo>
                  <a:lnTo>
                    <a:pt x="336" y="62"/>
                  </a:lnTo>
                  <a:lnTo>
                    <a:pt x="323" y="56"/>
                  </a:lnTo>
                  <a:lnTo>
                    <a:pt x="312" y="50"/>
                  </a:lnTo>
                  <a:lnTo>
                    <a:pt x="300" y="46"/>
                  </a:lnTo>
                  <a:lnTo>
                    <a:pt x="286" y="42"/>
                  </a:lnTo>
                  <a:lnTo>
                    <a:pt x="286" y="0"/>
                  </a:lnTo>
                  <a:lnTo>
                    <a:pt x="183" y="0"/>
                  </a:lnTo>
                  <a:lnTo>
                    <a:pt x="183" y="42"/>
                  </a:lnTo>
                  <a:lnTo>
                    <a:pt x="183" y="42"/>
                  </a:lnTo>
                  <a:lnTo>
                    <a:pt x="171" y="46"/>
                  </a:lnTo>
                  <a:lnTo>
                    <a:pt x="159" y="50"/>
                  </a:lnTo>
                  <a:lnTo>
                    <a:pt x="147" y="56"/>
                  </a:lnTo>
                  <a:lnTo>
                    <a:pt x="135" y="62"/>
                  </a:lnTo>
                  <a:lnTo>
                    <a:pt x="105" y="32"/>
                  </a:lnTo>
                  <a:lnTo>
                    <a:pt x="32" y="105"/>
                  </a:lnTo>
                  <a:lnTo>
                    <a:pt x="63" y="134"/>
                  </a:lnTo>
                  <a:lnTo>
                    <a:pt x="63" y="134"/>
                  </a:lnTo>
                  <a:lnTo>
                    <a:pt x="57" y="146"/>
                  </a:lnTo>
                  <a:lnTo>
                    <a:pt x="51" y="159"/>
                  </a:lnTo>
                  <a:lnTo>
                    <a:pt x="47" y="171"/>
                  </a:lnTo>
                  <a:lnTo>
                    <a:pt x="43" y="183"/>
                  </a:lnTo>
                  <a:lnTo>
                    <a:pt x="0" y="183"/>
                  </a:lnTo>
                  <a:lnTo>
                    <a:pt x="0" y="286"/>
                  </a:lnTo>
                  <a:lnTo>
                    <a:pt x="43" y="286"/>
                  </a:lnTo>
                  <a:lnTo>
                    <a:pt x="43" y="286"/>
                  </a:lnTo>
                  <a:lnTo>
                    <a:pt x="47" y="298"/>
                  </a:lnTo>
                  <a:lnTo>
                    <a:pt x="51" y="311"/>
                  </a:lnTo>
                  <a:lnTo>
                    <a:pt x="57" y="323"/>
                  </a:lnTo>
                  <a:lnTo>
                    <a:pt x="63" y="334"/>
                  </a:lnTo>
                  <a:lnTo>
                    <a:pt x="32" y="364"/>
                  </a:lnTo>
                  <a:lnTo>
                    <a:pt x="105" y="437"/>
                  </a:lnTo>
                  <a:lnTo>
                    <a:pt x="135" y="407"/>
                  </a:lnTo>
                  <a:lnTo>
                    <a:pt x="135" y="407"/>
                  </a:lnTo>
                  <a:lnTo>
                    <a:pt x="147" y="414"/>
                  </a:lnTo>
                  <a:lnTo>
                    <a:pt x="159" y="418"/>
                  </a:lnTo>
                  <a:lnTo>
                    <a:pt x="171" y="424"/>
                  </a:lnTo>
                  <a:lnTo>
                    <a:pt x="183" y="427"/>
                  </a:lnTo>
                  <a:lnTo>
                    <a:pt x="183" y="470"/>
                  </a:lnTo>
                  <a:lnTo>
                    <a:pt x="286" y="470"/>
                  </a:lnTo>
                  <a:lnTo>
                    <a:pt x="286" y="427"/>
                  </a:lnTo>
                  <a:lnTo>
                    <a:pt x="286" y="427"/>
                  </a:lnTo>
                  <a:lnTo>
                    <a:pt x="300" y="424"/>
                  </a:lnTo>
                  <a:lnTo>
                    <a:pt x="312" y="418"/>
                  </a:lnTo>
                  <a:lnTo>
                    <a:pt x="323" y="414"/>
                  </a:lnTo>
                  <a:lnTo>
                    <a:pt x="336" y="407"/>
                  </a:lnTo>
                  <a:lnTo>
                    <a:pt x="366" y="437"/>
                  </a:lnTo>
                  <a:lnTo>
                    <a:pt x="437" y="364"/>
                  </a:lnTo>
                  <a:lnTo>
                    <a:pt x="407" y="334"/>
                  </a:lnTo>
                  <a:lnTo>
                    <a:pt x="407" y="334"/>
                  </a:lnTo>
                  <a:lnTo>
                    <a:pt x="414" y="323"/>
                  </a:lnTo>
                  <a:lnTo>
                    <a:pt x="419" y="311"/>
                  </a:lnTo>
                  <a:lnTo>
                    <a:pt x="424" y="298"/>
                  </a:lnTo>
                  <a:lnTo>
                    <a:pt x="428" y="286"/>
                  </a:lnTo>
                  <a:lnTo>
                    <a:pt x="471" y="286"/>
                  </a:lnTo>
                  <a:close/>
                  <a:moveTo>
                    <a:pt x="235" y="351"/>
                  </a:moveTo>
                  <a:lnTo>
                    <a:pt x="235" y="351"/>
                  </a:lnTo>
                  <a:lnTo>
                    <a:pt x="224" y="351"/>
                  </a:lnTo>
                  <a:lnTo>
                    <a:pt x="211" y="349"/>
                  </a:lnTo>
                  <a:lnTo>
                    <a:pt x="200" y="345"/>
                  </a:lnTo>
                  <a:lnTo>
                    <a:pt x="190" y="342"/>
                  </a:lnTo>
                  <a:lnTo>
                    <a:pt x="180" y="336"/>
                  </a:lnTo>
                  <a:lnTo>
                    <a:pt x="170" y="331"/>
                  </a:lnTo>
                  <a:lnTo>
                    <a:pt x="161" y="324"/>
                  </a:lnTo>
                  <a:lnTo>
                    <a:pt x="153" y="317"/>
                  </a:lnTo>
                  <a:lnTo>
                    <a:pt x="145" y="308"/>
                  </a:lnTo>
                  <a:lnTo>
                    <a:pt x="139" y="299"/>
                  </a:lnTo>
                  <a:lnTo>
                    <a:pt x="133" y="291"/>
                  </a:lnTo>
                  <a:lnTo>
                    <a:pt x="128" y="279"/>
                  </a:lnTo>
                  <a:lnTo>
                    <a:pt x="124" y="269"/>
                  </a:lnTo>
                  <a:lnTo>
                    <a:pt x="121" y="258"/>
                  </a:lnTo>
                  <a:lnTo>
                    <a:pt x="120" y="247"/>
                  </a:lnTo>
                  <a:lnTo>
                    <a:pt x="119" y="235"/>
                  </a:lnTo>
                  <a:lnTo>
                    <a:pt x="119" y="235"/>
                  </a:lnTo>
                  <a:lnTo>
                    <a:pt x="120" y="222"/>
                  </a:lnTo>
                  <a:lnTo>
                    <a:pt x="121" y="211"/>
                  </a:lnTo>
                  <a:lnTo>
                    <a:pt x="124" y="200"/>
                  </a:lnTo>
                  <a:lnTo>
                    <a:pt x="128" y="189"/>
                  </a:lnTo>
                  <a:lnTo>
                    <a:pt x="133" y="179"/>
                  </a:lnTo>
                  <a:lnTo>
                    <a:pt x="139" y="170"/>
                  </a:lnTo>
                  <a:lnTo>
                    <a:pt x="145" y="161"/>
                  </a:lnTo>
                  <a:lnTo>
                    <a:pt x="153" y="152"/>
                  </a:lnTo>
                  <a:lnTo>
                    <a:pt x="161" y="144"/>
                  </a:lnTo>
                  <a:lnTo>
                    <a:pt x="170" y="137"/>
                  </a:lnTo>
                  <a:lnTo>
                    <a:pt x="180" y="132"/>
                  </a:lnTo>
                  <a:lnTo>
                    <a:pt x="190" y="127"/>
                  </a:lnTo>
                  <a:lnTo>
                    <a:pt x="200" y="123"/>
                  </a:lnTo>
                  <a:lnTo>
                    <a:pt x="211" y="121"/>
                  </a:lnTo>
                  <a:lnTo>
                    <a:pt x="224" y="118"/>
                  </a:lnTo>
                  <a:lnTo>
                    <a:pt x="235" y="118"/>
                  </a:lnTo>
                  <a:lnTo>
                    <a:pt x="235" y="118"/>
                  </a:lnTo>
                  <a:lnTo>
                    <a:pt x="247" y="118"/>
                  </a:lnTo>
                  <a:lnTo>
                    <a:pt x="258" y="121"/>
                  </a:lnTo>
                  <a:lnTo>
                    <a:pt x="270" y="123"/>
                  </a:lnTo>
                  <a:lnTo>
                    <a:pt x="281" y="127"/>
                  </a:lnTo>
                  <a:lnTo>
                    <a:pt x="291" y="132"/>
                  </a:lnTo>
                  <a:lnTo>
                    <a:pt x="301" y="137"/>
                  </a:lnTo>
                  <a:lnTo>
                    <a:pt x="310" y="144"/>
                  </a:lnTo>
                  <a:lnTo>
                    <a:pt x="318" y="152"/>
                  </a:lnTo>
                  <a:lnTo>
                    <a:pt x="326" y="161"/>
                  </a:lnTo>
                  <a:lnTo>
                    <a:pt x="332" y="170"/>
                  </a:lnTo>
                  <a:lnTo>
                    <a:pt x="338" y="179"/>
                  </a:lnTo>
                  <a:lnTo>
                    <a:pt x="342" y="189"/>
                  </a:lnTo>
                  <a:lnTo>
                    <a:pt x="347" y="200"/>
                  </a:lnTo>
                  <a:lnTo>
                    <a:pt x="349" y="211"/>
                  </a:lnTo>
                  <a:lnTo>
                    <a:pt x="351" y="222"/>
                  </a:lnTo>
                  <a:lnTo>
                    <a:pt x="351" y="235"/>
                  </a:lnTo>
                  <a:lnTo>
                    <a:pt x="351" y="235"/>
                  </a:lnTo>
                  <a:lnTo>
                    <a:pt x="351" y="247"/>
                  </a:lnTo>
                  <a:lnTo>
                    <a:pt x="349" y="258"/>
                  </a:lnTo>
                  <a:lnTo>
                    <a:pt x="347" y="269"/>
                  </a:lnTo>
                  <a:lnTo>
                    <a:pt x="342" y="279"/>
                  </a:lnTo>
                  <a:lnTo>
                    <a:pt x="338" y="291"/>
                  </a:lnTo>
                  <a:lnTo>
                    <a:pt x="332" y="299"/>
                  </a:lnTo>
                  <a:lnTo>
                    <a:pt x="326" y="308"/>
                  </a:lnTo>
                  <a:lnTo>
                    <a:pt x="318" y="317"/>
                  </a:lnTo>
                  <a:lnTo>
                    <a:pt x="310" y="324"/>
                  </a:lnTo>
                  <a:lnTo>
                    <a:pt x="301" y="331"/>
                  </a:lnTo>
                  <a:lnTo>
                    <a:pt x="291" y="336"/>
                  </a:lnTo>
                  <a:lnTo>
                    <a:pt x="281" y="342"/>
                  </a:lnTo>
                  <a:lnTo>
                    <a:pt x="270" y="345"/>
                  </a:lnTo>
                  <a:lnTo>
                    <a:pt x="258" y="349"/>
                  </a:lnTo>
                  <a:lnTo>
                    <a:pt x="247" y="351"/>
                  </a:lnTo>
                  <a:lnTo>
                    <a:pt x="235" y="351"/>
                  </a:lnTo>
                  <a:lnTo>
                    <a:pt x="235" y="3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73" tIns="39087" rIns="78173" bIns="39087" numCol="1" anchor="t" anchorCtr="0" compatLnSpc="1">
              <a:prstTxWarp prst="textNoShape">
                <a:avLst/>
              </a:prstTxWarp>
            </a:bodyPr>
            <a:lstStyle/>
            <a:p>
              <a:pPr algn="ctr" defTabSz="914194" fontAlgn="base">
                <a:spcBef>
                  <a:spcPct val="0"/>
                </a:spcBef>
                <a:spcAft>
                  <a:spcPct val="0"/>
                </a:spcAft>
                <a:defRPr/>
              </a:pPr>
              <a:endParaRPr lang="en-IE" sz="1400" kern="0">
                <a:solidFill>
                  <a:srgbClr val="000000"/>
                </a:solidFill>
                <a:latin typeface="Calibri" panose="020F0502020204030204" pitchFamily="34" charset="0"/>
                <a:cs typeface="Calibri" panose="020F0502020204030204" pitchFamily="34" charset="0"/>
                <a:sym typeface="Arial"/>
              </a:endParaRPr>
            </a:p>
          </p:txBody>
        </p:sp>
        <p:sp>
          <p:nvSpPr>
            <p:cNvPr id="43" name="Freeform 63">
              <a:extLst>
                <a:ext uri="{FF2B5EF4-FFF2-40B4-BE49-F238E27FC236}">
                  <a16:creationId xmlns:a16="http://schemas.microsoft.com/office/drawing/2014/main" id="{A4B84648-811F-D6CD-C872-445C91965434}"/>
                </a:ext>
              </a:extLst>
            </p:cNvPr>
            <p:cNvSpPr>
              <a:spLocks noEditPoints="1"/>
            </p:cNvSpPr>
            <p:nvPr/>
          </p:nvSpPr>
          <p:spPr bwMode="auto">
            <a:xfrm>
              <a:off x="2889396" y="9536423"/>
              <a:ext cx="252413" cy="254000"/>
            </a:xfrm>
            <a:custGeom>
              <a:avLst/>
              <a:gdLst>
                <a:gd name="T0" fmla="*/ 425 w 479"/>
                <a:gd name="T1" fmla="*/ 167 h 479"/>
                <a:gd name="T2" fmla="*/ 414 w 479"/>
                <a:gd name="T3" fmla="*/ 142 h 479"/>
                <a:gd name="T4" fmla="*/ 425 w 479"/>
                <a:gd name="T5" fmla="*/ 87 h 479"/>
                <a:gd name="T6" fmla="*/ 319 w 479"/>
                <a:gd name="T7" fmla="*/ 57 h 479"/>
                <a:gd name="T8" fmla="*/ 281 w 479"/>
                <a:gd name="T9" fmla="*/ 45 h 479"/>
                <a:gd name="T10" fmla="*/ 161 w 479"/>
                <a:gd name="T11" fmla="*/ 12 h 479"/>
                <a:gd name="T12" fmla="*/ 154 w 479"/>
                <a:gd name="T13" fmla="*/ 59 h 479"/>
                <a:gd name="T14" fmla="*/ 120 w 479"/>
                <a:gd name="T15" fmla="*/ 79 h 479"/>
                <a:gd name="T16" fmla="*/ 57 w 479"/>
                <a:gd name="T17" fmla="*/ 160 h 479"/>
                <a:gd name="T18" fmla="*/ 48 w 479"/>
                <a:gd name="T19" fmla="*/ 185 h 479"/>
                <a:gd name="T20" fmla="*/ 0 w 479"/>
                <a:gd name="T21" fmla="*/ 216 h 479"/>
                <a:gd name="T22" fmla="*/ 54 w 479"/>
                <a:gd name="T23" fmla="*/ 313 h 479"/>
                <a:gd name="T24" fmla="*/ 73 w 479"/>
                <a:gd name="T25" fmla="*/ 348 h 479"/>
                <a:gd name="T26" fmla="*/ 134 w 479"/>
                <a:gd name="T27" fmla="*/ 456 h 479"/>
                <a:gd name="T28" fmla="*/ 172 w 479"/>
                <a:gd name="T29" fmla="*/ 427 h 479"/>
                <a:gd name="T30" fmla="*/ 210 w 479"/>
                <a:gd name="T31" fmla="*/ 437 h 479"/>
                <a:gd name="T32" fmla="*/ 313 w 479"/>
                <a:gd name="T33" fmla="*/ 425 h 479"/>
                <a:gd name="T34" fmla="*/ 337 w 479"/>
                <a:gd name="T35" fmla="*/ 414 h 479"/>
                <a:gd name="T36" fmla="*/ 393 w 479"/>
                <a:gd name="T37" fmla="*/ 426 h 479"/>
                <a:gd name="T38" fmla="*/ 423 w 479"/>
                <a:gd name="T39" fmla="*/ 319 h 479"/>
                <a:gd name="T40" fmla="*/ 434 w 479"/>
                <a:gd name="T41" fmla="*/ 282 h 479"/>
                <a:gd name="T42" fmla="*/ 253 w 479"/>
                <a:gd name="T43" fmla="*/ 356 h 479"/>
                <a:gd name="T44" fmla="*/ 229 w 479"/>
                <a:gd name="T45" fmla="*/ 356 h 479"/>
                <a:gd name="T46" fmla="*/ 196 w 479"/>
                <a:gd name="T47" fmla="*/ 348 h 479"/>
                <a:gd name="T48" fmla="*/ 167 w 479"/>
                <a:gd name="T49" fmla="*/ 331 h 479"/>
                <a:gd name="T50" fmla="*/ 144 w 479"/>
                <a:gd name="T51" fmla="*/ 306 h 479"/>
                <a:gd name="T52" fmla="*/ 129 w 479"/>
                <a:gd name="T53" fmla="*/ 276 h 479"/>
                <a:gd name="T54" fmla="*/ 124 w 479"/>
                <a:gd name="T55" fmla="*/ 253 h 479"/>
                <a:gd name="T56" fmla="*/ 125 w 479"/>
                <a:gd name="T57" fmla="*/ 218 h 479"/>
                <a:gd name="T58" fmla="*/ 135 w 479"/>
                <a:gd name="T59" fmla="*/ 186 h 479"/>
                <a:gd name="T60" fmla="*/ 155 w 479"/>
                <a:gd name="T61" fmla="*/ 159 h 479"/>
                <a:gd name="T62" fmla="*/ 182 w 479"/>
                <a:gd name="T63" fmla="*/ 139 h 479"/>
                <a:gd name="T64" fmla="*/ 214 w 479"/>
                <a:gd name="T65" fmla="*/ 125 h 479"/>
                <a:gd name="T66" fmla="*/ 238 w 479"/>
                <a:gd name="T67" fmla="*/ 123 h 479"/>
                <a:gd name="T68" fmla="*/ 272 w 479"/>
                <a:gd name="T69" fmla="*/ 127 h 479"/>
                <a:gd name="T70" fmla="*/ 303 w 479"/>
                <a:gd name="T71" fmla="*/ 142 h 479"/>
                <a:gd name="T72" fmla="*/ 328 w 479"/>
                <a:gd name="T73" fmla="*/ 163 h 479"/>
                <a:gd name="T74" fmla="*/ 346 w 479"/>
                <a:gd name="T75" fmla="*/ 192 h 479"/>
                <a:gd name="T76" fmla="*/ 356 w 479"/>
                <a:gd name="T77" fmla="*/ 226 h 479"/>
                <a:gd name="T78" fmla="*/ 356 w 479"/>
                <a:gd name="T79" fmla="*/ 249 h 479"/>
                <a:gd name="T80" fmla="*/ 348 w 479"/>
                <a:gd name="T81" fmla="*/ 283 h 479"/>
                <a:gd name="T82" fmla="*/ 331 w 479"/>
                <a:gd name="T83" fmla="*/ 312 h 479"/>
                <a:gd name="T84" fmla="*/ 306 w 479"/>
                <a:gd name="T85" fmla="*/ 334 h 479"/>
                <a:gd name="T86" fmla="*/ 276 w 479"/>
                <a:gd name="T87" fmla="*/ 350 h 479"/>
                <a:gd name="T88" fmla="*/ 253 w 479"/>
                <a:gd name="T89" fmla="*/ 35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9" h="479">
                  <a:moveTo>
                    <a:pt x="479" y="263"/>
                  </a:moveTo>
                  <a:lnTo>
                    <a:pt x="468" y="161"/>
                  </a:lnTo>
                  <a:lnTo>
                    <a:pt x="425" y="167"/>
                  </a:lnTo>
                  <a:lnTo>
                    <a:pt x="425" y="167"/>
                  </a:lnTo>
                  <a:lnTo>
                    <a:pt x="419" y="154"/>
                  </a:lnTo>
                  <a:lnTo>
                    <a:pt x="414" y="142"/>
                  </a:lnTo>
                  <a:lnTo>
                    <a:pt x="407" y="131"/>
                  </a:lnTo>
                  <a:lnTo>
                    <a:pt x="399" y="121"/>
                  </a:lnTo>
                  <a:lnTo>
                    <a:pt x="425" y="87"/>
                  </a:lnTo>
                  <a:lnTo>
                    <a:pt x="346" y="23"/>
                  </a:lnTo>
                  <a:lnTo>
                    <a:pt x="319" y="57"/>
                  </a:lnTo>
                  <a:lnTo>
                    <a:pt x="319" y="57"/>
                  </a:lnTo>
                  <a:lnTo>
                    <a:pt x="306" y="51"/>
                  </a:lnTo>
                  <a:lnTo>
                    <a:pt x="294" y="48"/>
                  </a:lnTo>
                  <a:lnTo>
                    <a:pt x="281" y="45"/>
                  </a:lnTo>
                  <a:lnTo>
                    <a:pt x="268" y="42"/>
                  </a:lnTo>
                  <a:lnTo>
                    <a:pt x="263" y="0"/>
                  </a:lnTo>
                  <a:lnTo>
                    <a:pt x="161" y="12"/>
                  </a:lnTo>
                  <a:lnTo>
                    <a:pt x="167" y="54"/>
                  </a:lnTo>
                  <a:lnTo>
                    <a:pt x="167" y="54"/>
                  </a:lnTo>
                  <a:lnTo>
                    <a:pt x="154" y="59"/>
                  </a:lnTo>
                  <a:lnTo>
                    <a:pt x="142" y="66"/>
                  </a:lnTo>
                  <a:lnTo>
                    <a:pt x="131" y="73"/>
                  </a:lnTo>
                  <a:lnTo>
                    <a:pt x="120" y="79"/>
                  </a:lnTo>
                  <a:lnTo>
                    <a:pt x="87" y="54"/>
                  </a:lnTo>
                  <a:lnTo>
                    <a:pt x="24" y="134"/>
                  </a:lnTo>
                  <a:lnTo>
                    <a:pt x="57" y="160"/>
                  </a:lnTo>
                  <a:lnTo>
                    <a:pt x="57" y="160"/>
                  </a:lnTo>
                  <a:lnTo>
                    <a:pt x="51" y="172"/>
                  </a:lnTo>
                  <a:lnTo>
                    <a:pt x="48" y="185"/>
                  </a:lnTo>
                  <a:lnTo>
                    <a:pt x="45" y="198"/>
                  </a:lnTo>
                  <a:lnTo>
                    <a:pt x="43" y="211"/>
                  </a:lnTo>
                  <a:lnTo>
                    <a:pt x="0" y="216"/>
                  </a:lnTo>
                  <a:lnTo>
                    <a:pt x="12" y="318"/>
                  </a:lnTo>
                  <a:lnTo>
                    <a:pt x="54" y="313"/>
                  </a:lnTo>
                  <a:lnTo>
                    <a:pt x="54" y="313"/>
                  </a:lnTo>
                  <a:lnTo>
                    <a:pt x="59" y="325"/>
                  </a:lnTo>
                  <a:lnTo>
                    <a:pt x="65" y="337"/>
                  </a:lnTo>
                  <a:lnTo>
                    <a:pt x="73" y="348"/>
                  </a:lnTo>
                  <a:lnTo>
                    <a:pt x="79" y="359"/>
                  </a:lnTo>
                  <a:lnTo>
                    <a:pt x="54" y="393"/>
                  </a:lnTo>
                  <a:lnTo>
                    <a:pt x="134" y="456"/>
                  </a:lnTo>
                  <a:lnTo>
                    <a:pt x="160" y="423"/>
                  </a:lnTo>
                  <a:lnTo>
                    <a:pt x="160" y="423"/>
                  </a:lnTo>
                  <a:lnTo>
                    <a:pt x="172" y="427"/>
                  </a:lnTo>
                  <a:lnTo>
                    <a:pt x="185" y="432"/>
                  </a:lnTo>
                  <a:lnTo>
                    <a:pt x="198" y="434"/>
                  </a:lnTo>
                  <a:lnTo>
                    <a:pt x="210" y="437"/>
                  </a:lnTo>
                  <a:lnTo>
                    <a:pt x="216" y="479"/>
                  </a:lnTo>
                  <a:lnTo>
                    <a:pt x="318" y="468"/>
                  </a:lnTo>
                  <a:lnTo>
                    <a:pt x="313" y="425"/>
                  </a:lnTo>
                  <a:lnTo>
                    <a:pt x="313" y="425"/>
                  </a:lnTo>
                  <a:lnTo>
                    <a:pt x="324" y="419"/>
                  </a:lnTo>
                  <a:lnTo>
                    <a:pt x="337" y="414"/>
                  </a:lnTo>
                  <a:lnTo>
                    <a:pt x="348" y="407"/>
                  </a:lnTo>
                  <a:lnTo>
                    <a:pt x="359" y="399"/>
                  </a:lnTo>
                  <a:lnTo>
                    <a:pt x="393" y="426"/>
                  </a:lnTo>
                  <a:lnTo>
                    <a:pt x="455" y="346"/>
                  </a:lnTo>
                  <a:lnTo>
                    <a:pt x="423" y="319"/>
                  </a:lnTo>
                  <a:lnTo>
                    <a:pt x="423" y="319"/>
                  </a:lnTo>
                  <a:lnTo>
                    <a:pt x="427" y="306"/>
                  </a:lnTo>
                  <a:lnTo>
                    <a:pt x="431" y="294"/>
                  </a:lnTo>
                  <a:lnTo>
                    <a:pt x="434" y="282"/>
                  </a:lnTo>
                  <a:lnTo>
                    <a:pt x="436" y="268"/>
                  </a:lnTo>
                  <a:lnTo>
                    <a:pt x="479" y="263"/>
                  </a:lnTo>
                  <a:close/>
                  <a:moveTo>
                    <a:pt x="253" y="356"/>
                  </a:moveTo>
                  <a:lnTo>
                    <a:pt x="253" y="356"/>
                  </a:lnTo>
                  <a:lnTo>
                    <a:pt x="240" y="356"/>
                  </a:lnTo>
                  <a:lnTo>
                    <a:pt x="229" y="356"/>
                  </a:lnTo>
                  <a:lnTo>
                    <a:pt x="218" y="355"/>
                  </a:lnTo>
                  <a:lnTo>
                    <a:pt x="207" y="351"/>
                  </a:lnTo>
                  <a:lnTo>
                    <a:pt x="196" y="348"/>
                  </a:lnTo>
                  <a:lnTo>
                    <a:pt x="186" y="343"/>
                  </a:lnTo>
                  <a:lnTo>
                    <a:pt x="177" y="338"/>
                  </a:lnTo>
                  <a:lnTo>
                    <a:pt x="167" y="331"/>
                  </a:lnTo>
                  <a:lnTo>
                    <a:pt x="159" y="323"/>
                  </a:lnTo>
                  <a:lnTo>
                    <a:pt x="151" y="315"/>
                  </a:lnTo>
                  <a:lnTo>
                    <a:pt x="144" y="306"/>
                  </a:lnTo>
                  <a:lnTo>
                    <a:pt x="138" y="297"/>
                  </a:lnTo>
                  <a:lnTo>
                    <a:pt x="133" y="287"/>
                  </a:lnTo>
                  <a:lnTo>
                    <a:pt x="129" y="276"/>
                  </a:lnTo>
                  <a:lnTo>
                    <a:pt x="125" y="265"/>
                  </a:lnTo>
                  <a:lnTo>
                    <a:pt x="124" y="253"/>
                  </a:lnTo>
                  <a:lnTo>
                    <a:pt x="124" y="253"/>
                  </a:lnTo>
                  <a:lnTo>
                    <a:pt x="123" y="242"/>
                  </a:lnTo>
                  <a:lnTo>
                    <a:pt x="123" y="229"/>
                  </a:lnTo>
                  <a:lnTo>
                    <a:pt x="125" y="218"/>
                  </a:lnTo>
                  <a:lnTo>
                    <a:pt x="128" y="207"/>
                  </a:lnTo>
                  <a:lnTo>
                    <a:pt x="131" y="196"/>
                  </a:lnTo>
                  <a:lnTo>
                    <a:pt x="135" y="186"/>
                  </a:lnTo>
                  <a:lnTo>
                    <a:pt x="141" y="177"/>
                  </a:lnTo>
                  <a:lnTo>
                    <a:pt x="148" y="168"/>
                  </a:lnTo>
                  <a:lnTo>
                    <a:pt x="155" y="159"/>
                  </a:lnTo>
                  <a:lnTo>
                    <a:pt x="163" y="151"/>
                  </a:lnTo>
                  <a:lnTo>
                    <a:pt x="172" y="144"/>
                  </a:lnTo>
                  <a:lnTo>
                    <a:pt x="182" y="139"/>
                  </a:lnTo>
                  <a:lnTo>
                    <a:pt x="192" y="133"/>
                  </a:lnTo>
                  <a:lnTo>
                    <a:pt x="202" y="129"/>
                  </a:lnTo>
                  <a:lnTo>
                    <a:pt x="214" y="125"/>
                  </a:lnTo>
                  <a:lnTo>
                    <a:pt x="226" y="124"/>
                  </a:lnTo>
                  <a:lnTo>
                    <a:pt x="226" y="124"/>
                  </a:lnTo>
                  <a:lnTo>
                    <a:pt x="238" y="123"/>
                  </a:lnTo>
                  <a:lnTo>
                    <a:pt x="249" y="123"/>
                  </a:lnTo>
                  <a:lnTo>
                    <a:pt x="261" y="125"/>
                  </a:lnTo>
                  <a:lnTo>
                    <a:pt x="272" y="127"/>
                  </a:lnTo>
                  <a:lnTo>
                    <a:pt x="283" y="131"/>
                  </a:lnTo>
                  <a:lnTo>
                    <a:pt x="293" y="136"/>
                  </a:lnTo>
                  <a:lnTo>
                    <a:pt x="303" y="142"/>
                  </a:lnTo>
                  <a:lnTo>
                    <a:pt x="312" y="148"/>
                  </a:lnTo>
                  <a:lnTo>
                    <a:pt x="320" y="155"/>
                  </a:lnTo>
                  <a:lnTo>
                    <a:pt x="328" y="163"/>
                  </a:lnTo>
                  <a:lnTo>
                    <a:pt x="334" y="172"/>
                  </a:lnTo>
                  <a:lnTo>
                    <a:pt x="341" y="182"/>
                  </a:lnTo>
                  <a:lnTo>
                    <a:pt x="346" y="192"/>
                  </a:lnTo>
                  <a:lnTo>
                    <a:pt x="350" y="204"/>
                  </a:lnTo>
                  <a:lnTo>
                    <a:pt x="353" y="215"/>
                  </a:lnTo>
                  <a:lnTo>
                    <a:pt x="356" y="226"/>
                  </a:lnTo>
                  <a:lnTo>
                    <a:pt x="356" y="226"/>
                  </a:lnTo>
                  <a:lnTo>
                    <a:pt x="356" y="238"/>
                  </a:lnTo>
                  <a:lnTo>
                    <a:pt x="356" y="249"/>
                  </a:lnTo>
                  <a:lnTo>
                    <a:pt x="353" y="261"/>
                  </a:lnTo>
                  <a:lnTo>
                    <a:pt x="351" y="272"/>
                  </a:lnTo>
                  <a:lnTo>
                    <a:pt x="348" y="283"/>
                  </a:lnTo>
                  <a:lnTo>
                    <a:pt x="343" y="293"/>
                  </a:lnTo>
                  <a:lnTo>
                    <a:pt x="338" y="303"/>
                  </a:lnTo>
                  <a:lnTo>
                    <a:pt x="331" y="312"/>
                  </a:lnTo>
                  <a:lnTo>
                    <a:pt x="323" y="320"/>
                  </a:lnTo>
                  <a:lnTo>
                    <a:pt x="315" y="328"/>
                  </a:lnTo>
                  <a:lnTo>
                    <a:pt x="306" y="334"/>
                  </a:lnTo>
                  <a:lnTo>
                    <a:pt x="296" y="341"/>
                  </a:lnTo>
                  <a:lnTo>
                    <a:pt x="286" y="346"/>
                  </a:lnTo>
                  <a:lnTo>
                    <a:pt x="276" y="350"/>
                  </a:lnTo>
                  <a:lnTo>
                    <a:pt x="265" y="353"/>
                  </a:lnTo>
                  <a:lnTo>
                    <a:pt x="253" y="356"/>
                  </a:lnTo>
                  <a:lnTo>
                    <a:pt x="253" y="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73" tIns="39087" rIns="78173" bIns="39087" numCol="1" anchor="t" anchorCtr="0" compatLnSpc="1">
              <a:prstTxWarp prst="textNoShape">
                <a:avLst/>
              </a:prstTxWarp>
            </a:bodyPr>
            <a:lstStyle/>
            <a:p>
              <a:pPr algn="ctr" defTabSz="914194" fontAlgn="base">
                <a:spcBef>
                  <a:spcPct val="0"/>
                </a:spcBef>
                <a:spcAft>
                  <a:spcPct val="0"/>
                </a:spcAft>
                <a:defRPr/>
              </a:pPr>
              <a:endParaRPr lang="en-IE" sz="1400" kern="0">
                <a:solidFill>
                  <a:srgbClr val="000000"/>
                </a:solidFill>
                <a:latin typeface="Calibri" panose="020F0502020204030204" pitchFamily="34" charset="0"/>
                <a:cs typeface="Calibri" panose="020F0502020204030204" pitchFamily="34" charset="0"/>
                <a:sym typeface="Arial"/>
              </a:endParaRPr>
            </a:p>
          </p:txBody>
        </p:sp>
        <p:sp>
          <p:nvSpPr>
            <p:cNvPr id="44" name="Freeform 64">
              <a:extLst>
                <a:ext uri="{FF2B5EF4-FFF2-40B4-BE49-F238E27FC236}">
                  <a16:creationId xmlns:a16="http://schemas.microsoft.com/office/drawing/2014/main" id="{D9B6D0C5-50BE-8C06-4A33-A277A6B4F6BF}"/>
                </a:ext>
              </a:extLst>
            </p:cNvPr>
            <p:cNvSpPr>
              <a:spLocks noEditPoints="1"/>
            </p:cNvSpPr>
            <p:nvPr/>
          </p:nvSpPr>
          <p:spPr bwMode="auto">
            <a:xfrm>
              <a:off x="2833834" y="9795186"/>
              <a:ext cx="252413" cy="250825"/>
            </a:xfrm>
            <a:custGeom>
              <a:avLst/>
              <a:gdLst>
                <a:gd name="T0" fmla="*/ 436 w 475"/>
                <a:gd name="T1" fmla="*/ 261 h 475"/>
                <a:gd name="T2" fmla="*/ 437 w 475"/>
                <a:gd name="T3" fmla="*/ 235 h 475"/>
                <a:gd name="T4" fmla="*/ 474 w 475"/>
                <a:gd name="T5" fmla="*/ 191 h 475"/>
                <a:gd name="T6" fmla="*/ 395 w 475"/>
                <a:gd name="T7" fmla="*/ 114 h 475"/>
                <a:gd name="T8" fmla="*/ 367 w 475"/>
                <a:gd name="T9" fmla="*/ 86 h 475"/>
                <a:gd name="T10" fmla="*/ 278 w 475"/>
                <a:gd name="T11" fmla="*/ 0 h 475"/>
                <a:gd name="T12" fmla="*/ 248 w 475"/>
                <a:gd name="T13" fmla="*/ 38 h 475"/>
                <a:gd name="T14" fmla="*/ 209 w 475"/>
                <a:gd name="T15" fmla="*/ 40 h 475"/>
                <a:gd name="T16" fmla="*/ 115 w 475"/>
                <a:gd name="T17" fmla="*/ 80 h 475"/>
                <a:gd name="T18" fmla="*/ 95 w 475"/>
                <a:gd name="T19" fmla="*/ 98 h 475"/>
                <a:gd name="T20" fmla="*/ 38 w 475"/>
                <a:gd name="T21" fmla="*/ 103 h 475"/>
                <a:gd name="T22" fmla="*/ 40 w 475"/>
                <a:gd name="T23" fmla="*/ 213 h 475"/>
                <a:gd name="T24" fmla="*/ 39 w 475"/>
                <a:gd name="T25" fmla="*/ 254 h 475"/>
                <a:gd name="T26" fmla="*/ 43 w 475"/>
                <a:gd name="T27" fmla="*/ 378 h 475"/>
                <a:gd name="T28" fmla="*/ 90 w 475"/>
                <a:gd name="T29" fmla="*/ 371 h 475"/>
                <a:gd name="T30" fmla="*/ 119 w 475"/>
                <a:gd name="T31" fmla="*/ 397 h 475"/>
                <a:gd name="T32" fmla="*/ 215 w 475"/>
                <a:gd name="T33" fmla="*/ 435 h 475"/>
                <a:gd name="T34" fmla="*/ 241 w 475"/>
                <a:gd name="T35" fmla="*/ 437 h 475"/>
                <a:gd name="T36" fmla="*/ 284 w 475"/>
                <a:gd name="T37" fmla="*/ 474 h 475"/>
                <a:gd name="T38" fmla="*/ 361 w 475"/>
                <a:gd name="T39" fmla="*/ 395 h 475"/>
                <a:gd name="T40" fmla="*/ 389 w 475"/>
                <a:gd name="T41" fmla="*/ 367 h 475"/>
                <a:gd name="T42" fmla="*/ 195 w 475"/>
                <a:gd name="T43" fmla="*/ 345 h 475"/>
                <a:gd name="T44" fmla="*/ 173 w 475"/>
                <a:gd name="T45" fmla="*/ 335 h 475"/>
                <a:gd name="T46" fmla="*/ 149 w 475"/>
                <a:gd name="T47" fmla="*/ 312 h 475"/>
                <a:gd name="T48" fmla="*/ 131 w 475"/>
                <a:gd name="T49" fmla="*/ 284 h 475"/>
                <a:gd name="T50" fmla="*/ 122 w 475"/>
                <a:gd name="T51" fmla="*/ 251 h 475"/>
                <a:gd name="T52" fmla="*/ 123 w 475"/>
                <a:gd name="T53" fmla="*/ 217 h 475"/>
                <a:gd name="T54" fmla="*/ 130 w 475"/>
                <a:gd name="T55" fmla="*/ 194 h 475"/>
                <a:gd name="T56" fmla="*/ 148 w 475"/>
                <a:gd name="T57" fmla="*/ 164 h 475"/>
                <a:gd name="T58" fmla="*/ 172 w 475"/>
                <a:gd name="T59" fmla="*/ 141 h 475"/>
                <a:gd name="T60" fmla="*/ 203 w 475"/>
                <a:gd name="T61" fmla="*/ 126 h 475"/>
                <a:gd name="T62" fmla="*/ 236 w 475"/>
                <a:gd name="T63" fmla="*/ 121 h 475"/>
                <a:gd name="T64" fmla="*/ 270 w 475"/>
                <a:gd name="T65" fmla="*/ 125 h 475"/>
                <a:gd name="T66" fmla="*/ 292 w 475"/>
                <a:gd name="T67" fmla="*/ 134 h 475"/>
                <a:gd name="T68" fmla="*/ 320 w 475"/>
                <a:gd name="T69" fmla="*/ 154 h 475"/>
                <a:gd name="T70" fmla="*/ 340 w 475"/>
                <a:gd name="T71" fmla="*/ 181 h 475"/>
                <a:gd name="T72" fmla="*/ 352 w 475"/>
                <a:gd name="T73" fmla="*/ 212 h 475"/>
                <a:gd name="T74" fmla="*/ 355 w 475"/>
                <a:gd name="T75" fmla="*/ 247 h 475"/>
                <a:gd name="T76" fmla="*/ 347 w 475"/>
                <a:gd name="T77" fmla="*/ 280 h 475"/>
                <a:gd name="T78" fmla="*/ 336 w 475"/>
                <a:gd name="T79" fmla="*/ 302 h 475"/>
                <a:gd name="T80" fmla="*/ 312 w 475"/>
                <a:gd name="T81" fmla="*/ 327 h 475"/>
                <a:gd name="T82" fmla="*/ 284 w 475"/>
                <a:gd name="T83" fmla="*/ 344 h 475"/>
                <a:gd name="T84" fmla="*/ 252 w 475"/>
                <a:gd name="T85" fmla="*/ 353 h 475"/>
                <a:gd name="T86" fmla="*/ 217 w 475"/>
                <a:gd name="T87" fmla="*/ 352 h 475"/>
                <a:gd name="T88" fmla="*/ 195 w 475"/>
                <a:gd name="T89" fmla="*/ 34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5" h="475">
                  <a:moveTo>
                    <a:pt x="437" y="372"/>
                  </a:moveTo>
                  <a:lnTo>
                    <a:pt x="475" y="277"/>
                  </a:lnTo>
                  <a:lnTo>
                    <a:pt x="436" y="261"/>
                  </a:lnTo>
                  <a:lnTo>
                    <a:pt x="436" y="261"/>
                  </a:lnTo>
                  <a:lnTo>
                    <a:pt x="437" y="248"/>
                  </a:lnTo>
                  <a:lnTo>
                    <a:pt x="437" y="235"/>
                  </a:lnTo>
                  <a:lnTo>
                    <a:pt x="436" y="221"/>
                  </a:lnTo>
                  <a:lnTo>
                    <a:pt x="435" y="209"/>
                  </a:lnTo>
                  <a:lnTo>
                    <a:pt x="474" y="191"/>
                  </a:lnTo>
                  <a:lnTo>
                    <a:pt x="434" y="97"/>
                  </a:lnTo>
                  <a:lnTo>
                    <a:pt x="395" y="114"/>
                  </a:lnTo>
                  <a:lnTo>
                    <a:pt x="395" y="114"/>
                  </a:lnTo>
                  <a:lnTo>
                    <a:pt x="386" y="104"/>
                  </a:lnTo>
                  <a:lnTo>
                    <a:pt x="377" y="95"/>
                  </a:lnTo>
                  <a:lnTo>
                    <a:pt x="367" y="86"/>
                  </a:lnTo>
                  <a:lnTo>
                    <a:pt x="357" y="77"/>
                  </a:lnTo>
                  <a:lnTo>
                    <a:pt x="373" y="38"/>
                  </a:lnTo>
                  <a:lnTo>
                    <a:pt x="278" y="0"/>
                  </a:lnTo>
                  <a:lnTo>
                    <a:pt x="262" y="39"/>
                  </a:lnTo>
                  <a:lnTo>
                    <a:pt x="262" y="39"/>
                  </a:lnTo>
                  <a:lnTo>
                    <a:pt x="248" y="38"/>
                  </a:lnTo>
                  <a:lnTo>
                    <a:pt x="235" y="38"/>
                  </a:lnTo>
                  <a:lnTo>
                    <a:pt x="222" y="39"/>
                  </a:lnTo>
                  <a:lnTo>
                    <a:pt x="209" y="40"/>
                  </a:lnTo>
                  <a:lnTo>
                    <a:pt x="192" y="1"/>
                  </a:lnTo>
                  <a:lnTo>
                    <a:pt x="99" y="41"/>
                  </a:lnTo>
                  <a:lnTo>
                    <a:pt x="115" y="80"/>
                  </a:lnTo>
                  <a:lnTo>
                    <a:pt x="115" y="80"/>
                  </a:lnTo>
                  <a:lnTo>
                    <a:pt x="105" y="89"/>
                  </a:lnTo>
                  <a:lnTo>
                    <a:pt x="95" y="98"/>
                  </a:lnTo>
                  <a:lnTo>
                    <a:pt x="86" y="108"/>
                  </a:lnTo>
                  <a:lnTo>
                    <a:pt x="78" y="118"/>
                  </a:lnTo>
                  <a:lnTo>
                    <a:pt x="38" y="103"/>
                  </a:lnTo>
                  <a:lnTo>
                    <a:pt x="0" y="198"/>
                  </a:lnTo>
                  <a:lnTo>
                    <a:pt x="40" y="213"/>
                  </a:lnTo>
                  <a:lnTo>
                    <a:pt x="40" y="213"/>
                  </a:lnTo>
                  <a:lnTo>
                    <a:pt x="39" y="227"/>
                  </a:lnTo>
                  <a:lnTo>
                    <a:pt x="39" y="240"/>
                  </a:lnTo>
                  <a:lnTo>
                    <a:pt x="39" y="254"/>
                  </a:lnTo>
                  <a:lnTo>
                    <a:pt x="40" y="266"/>
                  </a:lnTo>
                  <a:lnTo>
                    <a:pt x="1" y="283"/>
                  </a:lnTo>
                  <a:lnTo>
                    <a:pt x="43" y="378"/>
                  </a:lnTo>
                  <a:lnTo>
                    <a:pt x="82" y="361"/>
                  </a:lnTo>
                  <a:lnTo>
                    <a:pt x="82" y="361"/>
                  </a:lnTo>
                  <a:lnTo>
                    <a:pt x="90" y="371"/>
                  </a:lnTo>
                  <a:lnTo>
                    <a:pt x="99" y="380"/>
                  </a:lnTo>
                  <a:lnTo>
                    <a:pt x="109" y="389"/>
                  </a:lnTo>
                  <a:lnTo>
                    <a:pt x="119" y="397"/>
                  </a:lnTo>
                  <a:lnTo>
                    <a:pt x="103" y="437"/>
                  </a:lnTo>
                  <a:lnTo>
                    <a:pt x="198" y="475"/>
                  </a:lnTo>
                  <a:lnTo>
                    <a:pt x="215" y="435"/>
                  </a:lnTo>
                  <a:lnTo>
                    <a:pt x="215" y="435"/>
                  </a:lnTo>
                  <a:lnTo>
                    <a:pt x="227" y="436"/>
                  </a:lnTo>
                  <a:lnTo>
                    <a:pt x="241" y="437"/>
                  </a:lnTo>
                  <a:lnTo>
                    <a:pt x="254" y="436"/>
                  </a:lnTo>
                  <a:lnTo>
                    <a:pt x="267" y="435"/>
                  </a:lnTo>
                  <a:lnTo>
                    <a:pt x="284" y="474"/>
                  </a:lnTo>
                  <a:lnTo>
                    <a:pt x="378" y="433"/>
                  </a:lnTo>
                  <a:lnTo>
                    <a:pt x="361" y="395"/>
                  </a:lnTo>
                  <a:lnTo>
                    <a:pt x="361" y="395"/>
                  </a:lnTo>
                  <a:lnTo>
                    <a:pt x="371" y="386"/>
                  </a:lnTo>
                  <a:lnTo>
                    <a:pt x="380" y="377"/>
                  </a:lnTo>
                  <a:lnTo>
                    <a:pt x="389" y="367"/>
                  </a:lnTo>
                  <a:lnTo>
                    <a:pt x="398" y="357"/>
                  </a:lnTo>
                  <a:lnTo>
                    <a:pt x="437" y="372"/>
                  </a:lnTo>
                  <a:close/>
                  <a:moveTo>
                    <a:pt x="195" y="345"/>
                  </a:moveTo>
                  <a:lnTo>
                    <a:pt x="195" y="345"/>
                  </a:lnTo>
                  <a:lnTo>
                    <a:pt x="184" y="341"/>
                  </a:lnTo>
                  <a:lnTo>
                    <a:pt x="173" y="335"/>
                  </a:lnTo>
                  <a:lnTo>
                    <a:pt x="165" y="327"/>
                  </a:lnTo>
                  <a:lnTo>
                    <a:pt x="157" y="321"/>
                  </a:lnTo>
                  <a:lnTo>
                    <a:pt x="149" y="312"/>
                  </a:lnTo>
                  <a:lnTo>
                    <a:pt x="142" y="303"/>
                  </a:lnTo>
                  <a:lnTo>
                    <a:pt x="135" y="294"/>
                  </a:lnTo>
                  <a:lnTo>
                    <a:pt x="131" y="284"/>
                  </a:lnTo>
                  <a:lnTo>
                    <a:pt x="128" y="273"/>
                  </a:lnTo>
                  <a:lnTo>
                    <a:pt x="124" y="263"/>
                  </a:lnTo>
                  <a:lnTo>
                    <a:pt x="122" y="251"/>
                  </a:lnTo>
                  <a:lnTo>
                    <a:pt x="122" y="240"/>
                  </a:lnTo>
                  <a:lnTo>
                    <a:pt x="122" y="228"/>
                  </a:lnTo>
                  <a:lnTo>
                    <a:pt x="123" y="217"/>
                  </a:lnTo>
                  <a:lnTo>
                    <a:pt x="125" y="206"/>
                  </a:lnTo>
                  <a:lnTo>
                    <a:pt x="130" y="194"/>
                  </a:lnTo>
                  <a:lnTo>
                    <a:pt x="130" y="194"/>
                  </a:lnTo>
                  <a:lnTo>
                    <a:pt x="134" y="183"/>
                  </a:lnTo>
                  <a:lnTo>
                    <a:pt x="141" y="173"/>
                  </a:lnTo>
                  <a:lnTo>
                    <a:pt x="148" y="164"/>
                  </a:lnTo>
                  <a:lnTo>
                    <a:pt x="156" y="155"/>
                  </a:lnTo>
                  <a:lnTo>
                    <a:pt x="163" y="147"/>
                  </a:lnTo>
                  <a:lnTo>
                    <a:pt x="172" y="141"/>
                  </a:lnTo>
                  <a:lnTo>
                    <a:pt x="182" y="135"/>
                  </a:lnTo>
                  <a:lnTo>
                    <a:pt x="192" y="131"/>
                  </a:lnTo>
                  <a:lnTo>
                    <a:pt x="203" y="126"/>
                  </a:lnTo>
                  <a:lnTo>
                    <a:pt x="214" y="124"/>
                  </a:lnTo>
                  <a:lnTo>
                    <a:pt x="225" y="122"/>
                  </a:lnTo>
                  <a:lnTo>
                    <a:pt x="236" y="121"/>
                  </a:lnTo>
                  <a:lnTo>
                    <a:pt x="247" y="122"/>
                  </a:lnTo>
                  <a:lnTo>
                    <a:pt x="258" y="123"/>
                  </a:lnTo>
                  <a:lnTo>
                    <a:pt x="270" y="125"/>
                  </a:lnTo>
                  <a:lnTo>
                    <a:pt x="281" y="130"/>
                  </a:lnTo>
                  <a:lnTo>
                    <a:pt x="281" y="130"/>
                  </a:lnTo>
                  <a:lnTo>
                    <a:pt x="292" y="134"/>
                  </a:lnTo>
                  <a:lnTo>
                    <a:pt x="302" y="140"/>
                  </a:lnTo>
                  <a:lnTo>
                    <a:pt x="311" y="146"/>
                  </a:lnTo>
                  <a:lnTo>
                    <a:pt x="320" y="154"/>
                  </a:lnTo>
                  <a:lnTo>
                    <a:pt x="328" y="163"/>
                  </a:lnTo>
                  <a:lnTo>
                    <a:pt x="335" y="172"/>
                  </a:lnTo>
                  <a:lnTo>
                    <a:pt x="340" y="181"/>
                  </a:lnTo>
                  <a:lnTo>
                    <a:pt x="345" y="191"/>
                  </a:lnTo>
                  <a:lnTo>
                    <a:pt x="349" y="202"/>
                  </a:lnTo>
                  <a:lnTo>
                    <a:pt x="352" y="212"/>
                  </a:lnTo>
                  <a:lnTo>
                    <a:pt x="354" y="223"/>
                  </a:lnTo>
                  <a:lnTo>
                    <a:pt x="355" y="235"/>
                  </a:lnTo>
                  <a:lnTo>
                    <a:pt x="355" y="247"/>
                  </a:lnTo>
                  <a:lnTo>
                    <a:pt x="352" y="258"/>
                  </a:lnTo>
                  <a:lnTo>
                    <a:pt x="350" y="269"/>
                  </a:lnTo>
                  <a:lnTo>
                    <a:pt x="347" y="280"/>
                  </a:lnTo>
                  <a:lnTo>
                    <a:pt x="347" y="280"/>
                  </a:lnTo>
                  <a:lnTo>
                    <a:pt x="341" y="292"/>
                  </a:lnTo>
                  <a:lnTo>
                    <a:pt x="336" y="302"/>
                  </a:lnTo>
                  <a:lnTo>
                    <a:pt x="329" y="311"/>
                  </a:lnTo>
                  <a:lnTo>
                    <a:pt x="321" y="320"/>
                  </a:lnTo>
                  <a:lnTo>
                    <a:pt x="312" y="327"/>
                  </a:lnTo>
                  <a:lnTo>
                    <a:pt x="303" y="334"/>
                  </a:lnTo>
                  <a:lnTo>
                    <a:pt x="294" y="340"/>
                  </a:lnTo>
                  <a:lnTo>
                    <a:pt x="284" y="344"/>
                  </a:lnTo>
                  <a:lnTo>
                    <a:pt x="274" y="349"/>
                  </a:lnTo>
                  <a:lnTo>
                    <a:pt x="263" y="351"/>
                  </a:lnTo>
                  <a:lnTo>
                    <a:pt x="252" y="353"/>
                  </a:lnTo>
                  <a:lnTo>
                    <a:pt x="241" y="354"/>
                  </a:lnTo>
                  <a:lnTo>
                    <a:pt x="229" y="353"/>
                  </a:lnTo>
                  <a:lnTo>
                    <a:pt x="217" y="352"/>
                  </a:lnTo>
                  <a:lnTo>
                    <a:pt x="206" y="350"/>
                  </a:lnTo>
                  <a:lnTo>
                    <a:pt x="195" y="345"/>
                  </a:lnTo>
                  <a:lnTo>
                    <a:pt x="19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73" tIns="39087" rIns="78173" bIns="39087" numCol="1" anchor="t" anchorCtr="0" compatLnSpc="1">
              <a:prstTxWarp prst="textNoShape">
                <a:avLst/>
              </a:prstTxWarp>
            </a:bodyPr>
            <a:lstStyle/>
            <a:p>
              <a:pPr algn="ctr" defTabSz="914194" fontAlgn="base">
                <a:spcBef>
                  <a:spcPct val="0"/>
                </a:spcBef>
                <a:spcAft>
                  <a:spcPct val="0"/>
                </a:spcAft>
                <a:defRPr/>
              </a:pPr>
              <a:endParaRPr lang="en-IE" sz="1400" kern="0">
                <a:solidFill>
                  <a:srgbClr val="000000"/>
                </a:solidFill>
                <a:latin typeface="Calibri" panose="020F0502020204030204" pitchFamily="34" charset="0"/>
                <a:cs typeface="Calibri" panose="020F0502020204030204" pitchFamily="34" charset="0"/>
                <a:sym typeface="Arial"/>
              </a:endParaRPr>
            </a:p>
          </p:txBody>
        </p:sp>
      </p:grpSp>
      <p:sp>
        <p:nvSpPr>
          <p:cNvPr id="61" name="Freeform 20">
            <a:extLst>
              <a:ext uri="{FF2B5EF4-FFF2-40B4-BE49-F238E27FC236}">
                <a16:creationId xmlns:a16="http://schemas.microsoft.com/office/drawing/2014/main" id="{E354BDF2-1A50-6966-884A-FE0D1964F579}"/>
              </a:ext>
            </a:extLst>
          </p:cNvPr>
          <p:cNvSpPr>
            <a:spLocks noChangeAspect="1" noEditPoints="1"/>
          </p:cNvSpPr>
          <p:nvPr/>
        </p:nvSpPr>
        <p:spPr bwMode="auto">
          <a:xfrm>
            <a:off x="2202720" y="2754499"/>
            <a:ext cx="550462" cy="378625"/>
          </a:xfrm>
          <a:custGeom>
            <a:avLst/>
            <a:gdLst>
              <a:gd name="T0" fmla="*/ 186 w 855"/>
              <a:gd name="T1" fmla="*/ 516 h 579"/>
              <a:gd name="T2" fmla="*/ 22 w 855"/>
              <a:gd name="T3" fmla="*/ 392 h 579"/>
              <a:gd name="T4" fmla="*/ 119 w 855"/>
              <a:gd name="T5" fmla="*/ 340 h 579"/>
              <a:gd name="T6" fmla="*/ 124 w 855"/>
              <a:gd name="T7" fmla="*/ 303 h 579"/>
              <a:gd name="T8" fmla="*/ 107 w 855"/>
              <a:gd name="T9" fmla="*/ 259 h 579"/>
              <a:gd name="T10" fmla="*/ 106 w 855"/>
              <a:gd name="T11" fmla="*/ 259 h 579"/>
              <a:gd name="T12" fmla="*/ 92 w 855"/>
              <a:gd name="T13" fmla="*/ 244 h 579"/>
              <a:gd name="T14" fmla="*/ 82 w 855"/>
              <a:gd name="T15" fmla="*/ 204 h 579"/>
              <a:gd name="T16" fmla="*/ 95 w 855"/>
              <a:gd name="T17" fmla="*/ 193 h 579"/>
              <a:gd name="T18" fmla="*/ 100 w 855"/>
              <a:gd name="T19" fmla="*/ 196 h 579"/>
              <a:gd name="T20" fmla="*/ 99 w 855"/>
              <a:gd name="T21" fmla="*/ 150 h 579"/>
              <a:gd name="T22" fmla="*/ 186 w 855"/>
              <a:gd name="T23" fmla="*/ 63 h 579"/>
              <a:gd name="T24" fmla="*/ 273 w 855"/>
              <a:gd name="T25" fmla="*/ 150 h 579"/>
              <a:gd name="T26" fmla="*/ 273 w 855"/>
              <a:gd name="T27" fmla="*/ 196 h 579"/>
              <a:gd name="T28" fmla="*/ 278 w 855"/>
              <a:gd name="T29" fmla="*/ 193 h 579"/>
              <a:gd name="T30" fmla="*/ 290 w 855"/>
              <a:gd name="T31" fmla="*/ 204 h 579"/>
              <a:gd name="T32" fmla="*/ 280 w 855"/>
              <a:gd name="T33" fmla="*/ 244 h 579"/>
              <a:gd name="T34" fmla="*/ 266 w 855"/>
              <a:gd name="T35" fmla="*/ 259 h 579"/>
              <a:gd name="T36" fmla="*/ 266 w 855"/>
              <a:gd name="T37" fmla="*/ 259 h 579"/>
              <a:gd name="T38" fmla="*/ 249 w 855"/>
              <a:gd name="T39" fmla="*/ 303 h 579"/>
              <a:gd name="T40" fmla="*/ 254 w 855"/>
              <a:gd name="T41" fmla="*/ 340 h 579"/>
              <a:gd name="T42" fmla="*/ 252 w 855"/>
              <a:gd name="T43" fmla="*/ 384 h 579"/>
              <a:gd name="T44" fmla="*/ 192 w 855"/>
              <a:gd name="T45" fmla="*/ 516 h 579"/>
              <a:gd name="T46" fmla="*/ 839 w 855"/>
              <a:gd name="T47" fmla="*/ 403 h 579"/>
              <a:gd name="T48" fmla="*/ 755 w 855"/>
              <a:gd name="T49" fmla="*/ 358 h 579"/>
              <a:gd name="T50" fmla="*/ 751 w 855"/>
              <a:gd name="T51" fmla="*/ 326 h 579"/>
              <a:gd name="T52" fmla="*/ 839 w 855"/>
              <a:gd name="T53" fmla="*/ 274 h 579"/>
              <a:gd name="T54" fmla="*/ 698 w 855"/>
              <a:gd name="T55" fmla="*/ 89 h 579"/>
              <a:gd name="T56" fmla="*/ 554 w 855"/>
              <a:gd name="T57" fmla="*/ 272 h 579"/>
              <a:gd name="T58" fmla="*/ 644 w 855"/>
              <a:gd name="T59" fmla="*/ 326 h 579"/>
              <a:gd name="T60" fmla="*/ 639 w 855"/>
              <a:gd name="T61" fmla="*/ 358 h 579"/>
              <a:gd name="T62" fmla="*/ 628 w 855"/>
              <a:gd name="T63" fmla="*/ 384 h 579"/>
              <a:gd name="T64" fmla="*/ 687 w 855"/>
              <a:gd name="T65" fmla="*/ 509 h 579"/>
              <a:gd name="T66" fmla="*/ 848 w 855"/>
              <a:gd name="T67" fmla="*/ 484 h 579"/>
              <a:gd name="T68" fmla="*/ 649 w 855"/>
              <a:gd name="T69" fmla="*/ 422 h 579"/>
              <a:gd name="T70" fmla="*/ 525 w 855"/>
              <a:gd name="T71" fmla="*/ 356 h 579"/>
              <a:gd name="T72" fmla="*/ 519 w 855"/>
              <a:gd name="T73" fmla="*/ 309 h 579"/>
              <a:gd name="T74" fmla="*/ 541 w 855"/>
              <a:gd name="T75" fmla="*/ 253 h 579"/>
              <a:gd name="T76" fmla="*/ 541 w 855"/>
              <a:gd name="T77" fmla="*/ 253 h 579"/>
              <a:gd name="T78" fmla="*/ 559 w 855"/>
              <a:gd name="T79" fmla="*/ 235 h 579"/>
              <a:gd name="T80" fmla="*/ 572 w 855"/>
              <a:gd name="T81" fmla="*/ 183 h 579"/>
              <a:gd name="T82" fmla="*/ 556 w 855"/>
              <a:gd name="T83" fmla="*/ 170 h 579"/>
              <a:gd name="T84" fmla="*/ 558 w 855"/>
              <a:gd name="T85" fmla="*/ 118 h 579"/>
              <a:gd name="T86" fmla="*/ 440 w 855"/>
              <a:gd name="T87" fmla="*/ 0 h 579"/>
              <a:gd name="T88" fmla="*/ 325 w 855"/>
              <a:gd name="T89" fmla="*/ 171 h 579"/>
              <a:gd name="T90" fmla="*/ 322 w 855"/>
              <a:gd name="T91" fmla="*/ 170 h 579"/>
              <a:gd name="T92" fmla="*/ 312 w 855"/>
              <a:gd name="T93" fmla="*/ 207 h 579"/>
              <a:gd name="T94" fmla="*/ 332 w 855"/>
              <a:gd name="T95" fmla="*/ 253 h 579"/>
              <a:gd name="T96" fmla="*/ 339 w 855"/>
              <a:gd name="T97" fmla="*/ 253 h 579"/>
              <a:gd name="T98" fmla="*/ 343 w 855"/>
              <a:gd name="T99" fmla="*/ 253 h 579"/>
              <a:gd name="T100" fmla="*/ 364 w 855"/>
              <a:gd name="T101" fmla="*/ 320 h 579"/>
              <a:gd name="T102" fmla="*/ 261 w 855"/>
              <a:gd name="T103" fmla="*/ 400 h 579"/>
              <a:gd name="T104" fmla="*/ 218 w 855"/>
              <a:gd name="T105" fmla="*/ 542 h 579"/>
              <a:gd name="T106" fmla="*/ 662 w 855"/>
              <a:gd name="T107" fmla="*/ 54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5" h="579">
                <a:moveTo>
                  <a:pt x="192" y="516"/>
                </a:moveTo>
                <a:cubicBezTo>
                  <a:pt x="190" y="516"/>
                  <a:pt x="188" y="516"/>
                  <a:pt x="186" y="516"/>
                </a:cubicBezTo>
                <a:cubicBezTo>
                  <a:pt x="16" y="516"/>
                  <a:pt x="21" y="499"/>
                  <a:pt x="11" y="486"/>
                </a:cubicBezTo>
                <a:cubicBezTo>
                  <a:pt x="0" y="470"/>
                  <a:pt x="5" y="406"/>
                  <a:pt x="22" y="392"/>
                </a:cubicBezTo>
                <a:cubicBezTo>
                  <a:pt x="26" y="387"/>
                  <a:pt x="35" y="380"/>
                  <a:pt x="45" y="375"/>
                </a:cubicBezTo>
                <a:cubicBezTo>
                  <a:pt x="70" y="361"/>
                  <a:pt x="113" y="347"/>
                  <a:pt x="119" y="340"/>
                </a:cubicBezTo>
                <a:cubicBezTo>
                  <a:pt x="121" y="337"/>
                  <a:pt x="128" y="326"/>
                  <a:pt x="126" y="311"/>
                </a:cubicBezTo>
                <a:cubicBezTo>
                  <a:pt x="126" y="309"/>
                  <a:pt x="125" y="306"/>
                  <a:pt x="124" y="303"/>
                </a:cubicBezTo>
                <a:cubicBezTo>
                  <a:pt x="117" y="290"/>
                  <a:pt x="113" y="275"/>
                  <a:pt x="110" y="259"/>
                </a:cubicBezTo>
                <a:cubicBezTo>
                  <a:pt x="109" y="259"/>
                  <a:pt x="108" y="259"/>
                  <a:pt x="107" y="259"/>
                </a:cubicBezTo>
                <a:cubicBezTo>
                  <a:pt x="107" y="259"/>
                  <a:pt x="106" y="259"/>
                  <a:pt x="106" y="259"/>
                </a:cubicBezTo>
                <a:cubicBezTo>
                  <a:pt x="106" y="259"/>
                  <a:pt x="106" y="259"/>
                  <a:pt x="106" y="259"/>
                </a:cubicBezTo>
                <a:cubicBezTo>
                  <a:pt x="105" y="259"/>
                  <a:pt x="103" y="259"/>
                  <a:pt x="101" y="258"/>
                </a:cubicBezTo>
                <a:cubicBezTo>
                  <a:pt x="94" y="256"/>
                  <a:pt x="92" y="244"/>
                  <a:pt x="92" y="244"/>
                </a:cubicBezTo>
                <a:cubicBezTo>
                  <a:pt x="92" y="244"/>
                  <a:pt x="86" y="226"/>
                  <a:pt x="85" y="222"/>
                </a:cubicBezTo>
                <a:cubicBezTo>
                  <a:pt x="84" y="219"/>
                  <a:pt x="81" y="212"/>
                  <a:pt x="82" y="204"/>
                </a:cubicBezTo>
                <a:cubicBezTo>
                  <a:pt x="83" y="197"/>
                  <a:pt x="88" y="193"/>
                  <a:pt x="93" y="193"/>
                </a:cubicBezTo>
                <a:cubicBezTo>
                  <a:pt x="94" y="193"/>
                  <a:pt x="94" y="193"/>
                  <a:pt x="95" y="193"/>
                </a:cubicBezTo>
                <a:cubicBezTo>
                  <a:pt x="96" y="194"/>
                  <a:pt x="98" y="195"/>
                  <a:pt x="99" y="196"/>
                </a:cubicBezTo>
                <a:cubicBezTo>
                  <a:pt x="100" y="196"/>
                  <a:pt x="100" y="196"/>
                  <a:pt x="100" y="196"/>
                </a:cubicBezTo>
                <a:cubicBezTo>
                  <a:pt x="102" y="196"/>
                  <a:pt x="104" y="194"/>
                  <a:pt x="103" y="192"/>
                </a:cubicBezTo>
                <a:cubicBezTo>
                  <a:pt x="101" y="178"/>
                  <a:pt x="99" y="164"/>
                  <a:pt x="99" y="150"/>
                </a:cubicBezTo>
                <a:cubicBezTo>
                  <a:pt x="99" y="102"/>
                  <a:pt x="138" y="63"/>
                  <a:pt x="186" y="63"/>
                </a:cubicBezTo>
                <a:cubicBezTo>
                  <a:pt x="186" y="63"/>
                  <a:pt x="186" y="63"/>
                  <a:pt x="186" y="63"/>
                </a:cubicBezTo>
                <a:cubicBezTo>
                  <a:pt x="186" y="63"/>
                  <a:pt x="186" y="63"/>
                  <a:pt x="186" y="63"/>
                </a:cubicBezTo>
                <a:cubicBezTo>
                  <a:pt x="234" y="63"/>
                  <a:pt x="273" y="102"/>
                  <a:pt x="273" y="150"/>
                </a:cubicBezTo>
                <a:cubicBezTo>
                  <a:pt x="273" y="164"/>
                  <a:pt x="272" y="178"/>
                  <a:pt x="269" y="192"/>
                </a:cubicBezTo>
                <a:cubicBezTo>
                  <a:pt x="269" y="194"/>
                  <a:pt x="271" y="196"/>
                  <a:pt x="273" y="196"/>
                </a:cubicBezTo>
                <a:cubicBezTo>
                  <a:pt x="273" y="196"/>
                  <a:pt x="273" y="196"/>
                  <a:pt x="273" y="196"/>
                </a:cubicBezTo>
                <a:cubicBezTo>
                  <a:pt x="275" y="195"/>
                  <a:pt x="276" y="194"/>
                  <a:pt x="278" y="193"/>
                </a:cubicBezTo>
                <a:cubicBezTo>
                  <a:pt x="278" y="193"/>
                  <a:pt x="279" y="193"/>
                  <a:pt x="280" y="193"/>
                </a:cubicBezTo>
                <a:cubicBezTo>
                  <a:pt x="284" y="193"/>
                  <a:pt x="289" y="197"/>
                  <a:pt x="290" y="204"/>
                </a:cubicBezTo>
                <a:cubicBezTo>
                  <a:pt x="291" y="212"/>
                  <a:pt x="288" y="219"/>
                  <a:pt x="287" y="222"/>
                </a:cubicBezTo>
                <a:cubicBezTo>
                  <a:pt x="286" y="226"/>
                  <a:pt x="280" y="244"/>
                  <a:pt x="280" y="244"/>
                </a:cubicBezTo>
                <a:cubicBezTo>
                  <a:pt x="280" y="244"/>
                  <a:pt x="278" y="256"/>
                  <a:pt x="271" y="258"/>
                </a:cubicBezTo>
                <a:cubicBezTo>
                  <a:pt x="269" y="259"/>
                  <a:pt x="268" y="259"/>
                  <a:pt x="266" y="259"/>
                </a:cubicBezTo>
                <a:cubicBezTo>
                  <a:pt x="266" y="259"/>
                  <a:pt x="266" y="259"/>
                  <a:pt x="266" y="259"/>
                </a:cubicBezTo>
                <a:cubicBezTo>
                  <a:pt x="266" y="259"/>
                  <a:pt x="266" y="259"/>
                  <a:pt x="266" y="259"/>
                </a:cubicBezTo>
                <a:cubicBezTo>
                  <a:pt x="264" y="259"/>
                  <a:pt x="263" y="259"/>
                  <a:pt x="262" y="259"/>
                </a:cubicBezTo>
                <a:cubicBezTo>
                  <a:pt x="259" y="275"/>
                  <a:pt x="255" y="290"/>
                  <a:pt x="249" y="303"/>
                </a:cubicBezTo>
                <a:cubicBezTo>
                  <a:pt x="248" y="306"/>
                  <a:pt x="247" y="309"/>
                  <a:pt x="246" y="311"/>
                </a:cubicBezTo>
                <a:cubicBezTo>
                  <a:pt x="244" y="326"/>
                  <a:pt x="251" y="337"/>
                  <a:pt x="254" y="340"/>
                </a:cubicBezTo>
                <a:cubicBezTo>
                  <a:pt x="258" y="345"/>
                  <a:pt x="279" y="353"/>
                  <a:pt x="300" y="362"/>
                </a:cubicBezTo>
                <a:cubicBezTo>
                  <a:pt x="284" y="369"/>
                  <a:pt x="266" y="376"/>
                  <a:pt x="252" y="384"/>
                </a:cubicBezTo>
                <a:cubicBezTo>
                  <a:pt x="237" y="392"/>
                  <a:pt x="225" y="401"/>
                  <a:pt x="218" y="409"/>
                </a:cubicBezTo>
                <a:cubicBezTo>
                  <a:pt x="198" y="427"/>
                  <a:pt x="189" y="478"/>
                  <a:pt x="192" y="516"/>
                </a:cubicBezTo>
                <a:close/>
                <a:moveTo>
                  <a:pt x="842" y="407"/>
                </a:moveTo>
                <a:cubicBezTo>
                  <a:pt x="841" y="406"/>
                  <a:pt x="840" y="404"/>
                  <a:pt x="839" y="403"/>
                </a:cubicBezTo>
                <a:cubicBezTo>
                  <a:pt x="835" y="398"/>
                  <a:pt x="828" y="393"/>
                  <a:pt x="819" y="388"/>
                </a:cubicBezTo>
                <a:cubicBezTo>
                  <a:pt x="797" y="376"/>
                  <a:pt x="761" y="364"/>
                  <a:pt x="755" y="358"/>
                </a:cubicBezTo>
                <a:cubicBezTo>
                  <a:pt x="753" y="355"/>
                  <a:pt x="748" y="346"/>
                  <a:pt x="749" y="333"/>
                </a:cubicBezTo>
                <a:cubicBezTo>
                  <a:pt x="750" y="331"/>
                  <a:pt x="750" y="329"/>
                  <a:pt x="751" y="326"/>
                </a:cubicBezTo>
                <a:cubicBezTo>
                  <a:pt x="753" y="323"/>
                  <a:pt x="754" y="321"/>
                  <a:pt x="755" y="318"/>
                </a:cubicBezTo>
                <a:cubicBezTo>
                  <a:pt x="817" y="309"/>
                  <a:pt x="837" y="288"/>
                  <a:pt x="839" y="274"/>
                </a:cubicBezTo>
                <a:cubicBezTo>
                  <a:pt x="797" y="262"/>
                  <a:pt x="796" y="219"/>
                  <a:pt x="792" y="177"/>
                </a:cubicBezTo>
                <a:cubicBezTo>
                  <a:pt x="788" y="129"/>
                  <a:pt x="750" y="89"/>
                  <a:pt x="698" y="89"/>
                </a:cubicBezTo>
                <a:cubicBezTo>
                  <a:pt x="645" y="89"/>
                  <a:pt x="613" y="129"/>
                  <a:pt x="603" y="177"/>
                </a:cubicBezTo>
                <a:cubicBezTo>
                  <a:pt x="595" y="218"/>
                  <a:pt x="596" y="272"/>
                  <a:pt x="554" y="272"/>
                </a:cubicBezTo>
                <a:cubicBezTo>
                  <a:pt x="554" y="287"/>
                  <a:pt x="575" y="309"/>
                  <a:pt x="640" y="318"/>
                </a:cubicBezTo>
                <a:cubicBezTo>
                  <a:pt x="641" y="321"/>
                  <a:pt x="642" y="324"/>
                  <a:pt x="644" y="326"/>
                </a:cubicBezTo>
                <a:cubicBezTo>
                  <a:pt x="645" y="329"/>
                  <a:pt x="645" y="331"/>
                  <a:pt x="646" y="333"/>
                </a:cubicBezTo>
                <a:cubicBezTo>
                  <a:pt x="647" y="346"/>
                  <a:pt x="642" y="355"/>
                  <a:pt x="639" y="358"/>
                </a:cubicBezTo>
                <a:cubicBezTo>
                  <a:pt x="636" y="361"/>
                  <a:pt x="623" y="367"/>
                  <a:pt x="607" y="374"/>
                </a:cubicBezTo>
                <a:cubicBezTo>
                  <a:pt x="615" y="377"/>
                  <a:pt x="622" y="380"/>
                  <a:pt x="628" y="384"/>
                </a:cubicBezTo>
                <a:cubicBezTo>
                  <a:pt x="643" y="392"/>
                  <a:pt x="655" y="401"/>
                  <a:pt x="662" y="409"/>
                </a:cubicBezTo>
                <a:cubicBezTo>
                  <a:pt x="679" y="425"/>
                  <a:pt x="687" y="472"/>
                  <a:pt x="687" y="509"/>
                </a:cubicBezTo>
                <a:cubicBezTo>
                  <a:pt x="690" y="509"/>
                  <a:pt x="694" y="509"/>
                  <a:pt x="697" y="509"/>
                </a:cubicBezTo>
                <a:cubicBezTo>
                  <a:pt x="844" y="509"/>
                  <a:pt x="840" y="495"/>
                  <a:pt x="848" y="484"/>
                </a:cubicBezTo>
                <a:cubicBezTo>
                  <a:pt x="854" y="471"/>
                  <a:pt x="855" y="441"/>
                  <a:pt x="842" y="407"/>
                </a:cubicBezTo>
                <a:close/>
                <a:moveTo>
                  <a:pt x="649" y="422"/>
                </a:moveTo>
                <a:cubicBezTo>
                  <a:pt x="643" y="416"/>
                  <a:pt x="632" y="408"/>
                  <a:pt x="619" y="400"/>
                </a:cubicBezTo>
                <a:cubicBezTo>
                  <a:pt x="587" y="383"/>
                  <a:pt x="533" y="365"/>
                  <a:pt x="525" y="356"/>
                </a:cubicBezTo>
                <a:cubicBezTo>
                  <a:pt x="522" y="352"/>
                  <a:pt x="514" y="338"/>
                  <a:pt x="516" y="320"/>
                </a:cubicBezTo>
                <a:cubicBezTo>
                  <a:pt x="517" y="317"/>
                  <a:pt x="518" y="313"/>
                  <a:pt x="519" y="309"/>
                </a:cubicBezTo>
                <a:cubicBezTo>
                  <a:pt x="528" y="293"/>
                  <a:pt x="533" y="274"/>
                  <a:pt x="537" y="253"/>
                </a:cubicBezTo>
                <a:cubicBezTo>
                  <a:pt x="538" y="253"/>
                  <a:pt x="539" y="253"/>
                  <a:pt x="541" y="253"/>
                </a:cubicBezTo>
                <a:cubicBezTo>
                  <a:pt x="541" y="253"/>
                  <a:pt x="541" y="253"/>
                  <a:pt x="541" y="253"/>
                </a:cubicBezTo>
                <a:cubicBezTo>
                  <a:pt x="541" y="253"/>
                  <a:pt x="541" y="253"/>
                  <a:pt x="541" y="253"/>
                </a:cubicBezTo>
                <a:cubicBezTo>
                  <a:pt x="543" y="253"/>
                  <a:pt x="545" y="253"/>
                  <a:pt x="548" y="253"/>
                </a:cubicBezTo>
                <a:cubicBezTo>
                  <a:pt x="556" y="250"/>
                  <a:pt x="559" y="235"/>
                  <a:pt x="559" y="235"/>
                </a:cubicBezTo>
                <a:cubicBezTo>
                  <a:pt x="559" y="235"/>
                  <a:pt x="567" y="212"/>
                  <a:pt x="568" y="207"/>
                </a:cubicBezTo>
                <a:cubicBezTo>
                  <a:pt x="569" y="203"/>
                  <a:pt x="573" y="193"/>
                  <a:pt x="572" y="183"/>
                </a:cubicBezTo>
                <a:cubicBezTo>
                  <a:pt x="571" y="175"/>
                  <a:pt x="564" y="170"/>
                  <a:pt x="558" y="170"/>
                </a:cubicBezTo>
                <a:cubicBezTo>
                  <a:pt x="558" y="170"/>
                  <a:pt x="557" y="170"/>
                  <a:pt x="556" y="170"/>
                </a:cubicBezTo>
                <a:cubicBezTo>
                  <a:pt x="555" y="170"/>
                  <a:pt x="555" y="171"/>
                  <a:pt x="554" y="171"/>
                </a:cubicBezTo>
                <a:cubicBezTo>
                  <a:pt x="553" y="152"/>
                  <a:pt x="558" y="134"/>
                  <a:pt x="558" y="118"/>
                </a:cubicBezTo>
                <a:cubicBezTo>
                  <a:pt x="558" y="53"/>
                  <a:pt x="505" y="0"/>
                  <a:pt x="440" y="0"/>
                </a:cubicBezTo>
                <a:cubicBezTo>
                  <a:pt x="440" y="0"/>
                  <a:pt x="440" y="0"/>
                  <a:pt x="440" y="0"/>
                </a:cubicBezTo>
                <a:cubicBezTo>
                  <a:pt x="375" y="0"/>
                  <a:pt x="322" y="53"/>
                  <a:pt x="322" y="118"/>
                </a:cubicBezTo>
                <a:cubicBezTo>
                  <a:pt x="322" y="135"/>
                  <a:pt x="327" y="153"/>
                  <a:pt x="325" y="171"/>
                </a:cubicBezTo>
                <a:cubicBezTo>
                  <a:pt x="325" y="171"/>
                  <a:pt x="324" y="170"/>
                  <a:pt x="324" y="170"/>
                </a:cubicBezTo>
                <a:cubicBezTo>
                  <a:pt x="323" y="170"/>
                  <a:pt x="322" y="170"/>
                  <a:pt x="322" y="170"/>
                </a:cubicBezTo>
                <a:cubicBezTo>
                  <a:pt x="316" y="170"/>
                  <a:pt x="309" y="175"/>
                  <a:pt x="308" y="183"/>
                </a:cubicBezTo>
                <a:cubicBezTo>
                  <a:pt x="307" y="193"/>
                  <a:pt x="311" y="203"/>
                  <a:pt x="312" y="207"/>
                </a:cubicBezTo>
                <a:cubicBezTo>
                  <a:pt x="313" y="212"/>
                  <a:pt x="321" y="235"/>
                  <a:pt x="321" y="235"/>
                </a:cubicBezTo>
                <a:cubicBezTo>
                  <a:pt x="321" y="235"/>
                  <a:pt x="324" y="250"/>
                  <a:pt x="332" y="253"/>
                </a:cubicBezTo>
                <a:cubicBezTo>
                  <a:pt x="335" y="253"/>
                  <a:pt x="337" y="253"/>
                  <a:pt x="339" y="253"/>
                </a:cubicBezTo>
                <a:cubicBezTo>
                  <a:pt x="339" y="253"/>
                  <a:pt x="339" y="253"/>
                  <a:pt x="339" y="253"/>
                </a:cubicBezTo>
                <a:cubicBezTo>
                  <a:pt x="339" y="253"/>
                  <a:pt x="339" y="253"/>
                  <a:pt x="339" y="253"/>
                </a:cubicBezTo>
                <a:cubicBezTo>
                  <a:pt x="341" y="253"/>
                  <a:pt x="342" y="253"/>
                  <a:pt x="343" y="253"/>
                </a:cubicBezTo>
                <a:cubicBezTo>
                  <a:pt x="347" y="274"/>
                  <a:pt x="352" y="293"/>
                  <a:pt x="361" y="309"/>
                </a:cubicBezTo>
                <a:cubicBezTo>
                  <a:pt x="362" y="313"/>
                  <a:pt x="363" y="317"/>
                  <a:pt x="364" y="320"/>
                </a:cubicBezTo>
                <a:cubicBezTo>
                  <a:pt x="366" y="338"/>
                  <a:pt x="358" y="352"/>
                  <a:pt x="355" y="356"/>
                </a:cubicBezTo>
                <a:cubicBezTo>
                  <a:pt x="347" y="365"/>
                  <a:pt x="293" y="383"/>
                  <a:pt x="261" y="400"/>
                </a:cubicBezTo>
                <a:cubicBezTo>
                  <a:pt x="248" y="408"/>
                  <a:pt x="237" y="416"/>
                  <a:pt x="231" y="422"/>
                </a:cubicBezTo>
                <a:cubicBezTo>
                  <a:pt x="210" y="440"/>
                  <a:pt x="204" y="521"/>
                  <a:pt x="218" y="542"/>
                </a:cubicBezTo>
                <a:cubicBezTo>
                  <a:pt x="230" y="557"/>
                  <a:pt x="224" y="579"/>
                  <a:pt x="440" y="579"/>
                </a:cubicBezTo>
                <a:cubicBezTo>
                  <a:pt x="656" y="579"/>
                  <a:pt x="650" y="557"/>
                  <a:pt x="662" y="542"/>
                </a:cubicBezTo>
                <a:cubicBezTo>
                  <a:pt x="675" y="521"/>
                  <a:pt x="666" y="436"/>
                  <a:pt x="649" y="422"/>
                </a:cubicBezTo>
                <a:close/>
              </a:path>
            </a:pathLst>
          </a:custGeom>
          <a:solidFill>
            <a:srgbClr val="192F47"/>
          </a:solidFill>
          <a:ln>
            <a:noFill/>
          </a:ln>
        </p:spPr>
        <p:txBody>
          <a:bodyPr vert="horz" wrap="square" lIns="78173" tIns="39086" rIns="78173" bIns="39086" numCol="1" anchor="t" anchorCtr="0" compatLnSpc="1">
            <a:prstTxWarp prst="textNoShape">
              <a:avLst/>
            </a:prstTxWarp>
          </a:bodyPr>
          <a:lstStyle/>
          <a:p>
            <a:pPr algn="ctr" defTabSz="914217" fontAlgn="base">
              <a:spcBef>
                <a:spcPct val="0"/>
              </a:spcBef>
              <a:spcAft>
                <a:spcPct val="0"/>
              </a:spcAft>
              <a:defRPr/>
            </a:pPr>
            <a:endParaRPr lang="en-IE" sz="1400" kern="0">
              <a:solidFill>
                <a:srgbClr val="646464"/>
              </a:solidFill>
              <a:latin typeface="Calibri" panose="020F0502020204030204" pitchFamily="34" charset="0"/>
              <a:cs typeface="Calibri" panose="020F0502020204030204" pitchFamily="34" charset="0"/>
              <a:sym typeface="Arial"/>
            </a:endParaRPr>
          </a:p>
        </p:txBody>
      </p:sp>
      <p:sp>
        <p:nvSpPr>
          <p:cNvPr id="62" name="Shape 117">
            <a:extLst>
              <a:ext uri="{FF2B5EF4-FFF2-40B4-BE49-F238E27FC236}">
                <a16:creationId xmlns:a16="http://schemas.microsoft.com/office/drawing/2014/main" id="{A90EF312-0DBE-E83B-D88B-76496542B2E3}"/>
              </a:ext>
            </a:extLst>
          </p:cNvPr>
          <p:cNvSpPr>
            <a:spLocks noChangeAspect="1"/>
          </p:cNvSpPr>
          <p:nvPr/>
        </p:nvSpPr>
        <p:spPr>
          <a:xfrm>
            <a:off x="5849503" y="2666430"/>
            <a:ext cx="492992" cy="466694"/>
          </a:xfrm>
          <a:custGeom>
            <a:avLst/>
            <a:gdLst/>
            <a:ahLst/>
            <a:cxnLst/>
            <a:rect l="l" t="t" r="r" b="b"/>
            <a:pathLst>
              <a:path w="1357183" h="1284788">
                <a:moveTo>
                  <a:pt x="124168" y="765617"/>
                </a:moveTo>
                <a:lnTo>
                  <a:pt x="444208" y="765617"/>
                </a:lnTo>
                <a:lnTo>
                  <a:pt x="444208" y="1284787"/>
                </a:lnTo>
                <a:lnTo>
                  <a:pt x="124168" y="1284787"/>
                </a:lnTo>
                <a:close/>
                <a:moveTo>
                  <a:pt x="578671" y="565592"/>
                </a:moveTo>
                <a:lnTo>
                  <a:pt x="898711" y="565592"/>
                </a:lnTo>
                <a:lnTo>
                  <a:pt x="898711" y="1284788"/>
                </a:lnTo>
                <a:lnTo>
                  <a:pt x="578671" y="1284788"/>
                </a:lnTo>
                <a:close/>
                <a:moveTo>
                  <a:pt x="1037143" y="434623"/>
                </a:moveTo>
                <a:lnTo>
                  <a:pt x="1357183" y="434623"/>
                </a:lnTo>
                <a:lnTo>
                  <a:pt x="1357183" y="1284788"/>
                </a:lnTo>
                <a:lnTo>
                  <a:pt x="1037143" y="1284788"/>
                </a:lnTo>
                <a:close/>
                <a:moveTo>
                  <a:pt x="682074" y="0"/>
                </a:moveTo>
                <a:lnTo>
                  <a:pt x="953320" y="153123"/>
                </a:lnTo>
                <a:lnTo>
                  <a:pt x="725206" y="382809"/>
                </a:lnTo>
                <a:lnTo>
                  <a:pt x="714423" y="287106"/>
                </a:lnTo>
                <a:cubicBezTo>
                  <a:pt x="397028" y="329641"/>
                  <a:pt x="158887" y="489144"/>
                  <a:pt x="0" y="765617"/>
                </a:cubicBezTo>
                <a:cubicBezTo>
                  <a:pt x="105925" y="425343"/>
                  <a:pt x="336877" y="202038"/>
                  <a:pt x="692857" y="95702"/>
                </a:cubicBezTo>
                <a:close/>
              </a:path>
            </a:pathLst>
          </a:cu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vert="horz" wrap="square" lIns="91419" tIns="45709" rIns="91419" bIns="45709" anchor="t"/>
          <a:lstStyle/>
          <a:p>
            <a:pPr algn="ctr" defTabSz="914217" fontAlgn="base">
              <a:spcBef>
                <a:spcPct val="0"/>
              </a:spcBef>
              <a:spcAft>
                <a:spcPct val="0"/>
              </a:spcAft>
              <a:defRPr/>
            </a:pPr>
            <a:endParaRPr lang="nb-NO" sz="1600">
              <a:solidFill>
                <a:srgbClr val="000000"/>
              </a:solidFill>
              <a:latin typeface="Arial"/>
              <a:sym typeface="Arial"/>
            </a:endParaRPr>
          </a:p>
        </p:txBody>
      </p:sp>
      <p:sp>
        <p:nvSpPr>
          <p:cNvPr id="65" name="TextBox 64">
            <a:extLst>
              <a:ext uri="{FF2B5EF4-FFF2-40B4-BE49-F238E27FC236}">
                <a16:creationId xmlns:a16="http://schemas.microsoft.com/office/drawing/2014/main" id="{D819CCB3-9BA3-02CE-B8C9-C52AEF35332F}"/>
              </a:ext>
            </a:extLst>
          </p:cNvPr>
          <p:cNvSpPr txBox="1"/>
          <p:nvPr/>
        </p:nvSpPr>
        <p:spPr>
          <a:xfrm>
            <a:off x="4357692" y="5027978"/>
            <a:ext cx="6096000" cy="584775"/>
          </a:xfrm>
          <a:prstGeom prst="rect">
            <a:avLst/>
          </a:prstGeom>
          <a:noFill/>
        </p:spPr>
        <p:txBody>
          <a:bodyPr wrap="square">
            <a:spAutoFit/>
          </a:bodyPr>
          <a:lstStyle/>
          <a:p>
            <a:pPr algn="ctr"/>
            <a:r>
              <a:rPr lang="en-US" sz="1600" b="1" dirty="0">
                <a:solidFill>
                  <a:srgbClr val="FFFFFF"/>
                </a:solidFill>
                <a:latin typeface="Sakkal Majalla" panose="02000000000000000000" pitchFamily="2" charset="-78"/>
                <a:ea typeface="Tajawal Bold" pitchFamily="34" charset="-122"/>
                <a:cs typeface="Sakkal Majalla" panose="02000000000000000000" pitchFamily="2" charset="-78"/>
                <a:hlinkClick r:id="rId6">
                  <a:extLst>
                    <a:ext uri="{A12FA001-AC4F-418D-AE19-62706E023703}">
                      <ahyp:hlinkClr xmlns:ahyp="http://schemas.microsoft.com/office/drawing/2018/hyperlinkcolor" val="tx"/>
                    </a:ext>
                  </a:extLst>
                </a:hlinkClick>
              </a:rPr>
              <a:t>mrd@cma.gov.kw</a:t>
            </a:r>
            <a:endParaRPr lang="ar-KW" sz="1600" b="1" dirty="0">
              <a:solidFill>
                <a:srgbClr val="FFFFFF"/>
              </a:solidFill>
              <a:latin typeface="Sakkal Majalla" panose="02000000000000000000" pitchFamily="2" charset="-78"/>
              <a:ea typeface="Tajawal Bold" pitchFamily="34" charset="-122"/>
              <a:cs typeface="Sakkal Majalla" panose="02000000000000000000" pitchFamily="2" charset="-78"/>
            </a:endParaRPr>
          </a:p>
          <a:p>
            <a:pPr algn="ctr"/>
            <a:r>
              <a:rPr lang="en-US" sz="1600" b="1" u="sng" dirty="0">
                <a:solidFill>
                  <a:srgbClr val="FFFFFF"/>
                </a:solidFill>
                <a:latin typeface="Sakkal Majalla" panose="02000000000000000000" pitchFamily="2" charset="-78"/>
                <a:ea typeface="Tajawal Bold" pitchFamily="34" charset="-122"/>
                <a:cs typeface="Sakkal Majalla" panose="02000000000000000000" pitchFamily="2" charset="-78"/>
              </a:rPr>
              <a:t>ifd@cma.gov.kw</a:t>
            </a:r>
            <a:endParaRPr lang="ar-KW" sz="1600" b="1" u="sng" dirty="0">
              <a:solidFill>
                <a:srgbClr val="FFFFFF"/>
              </a:solidFill>
              <a:latin typeface="Sakkal Majalla" panose="02000000000000000000" pitchFamily="2" charset="-78"/>
              <a:ea typeface="Tajawal Bold" pitchFamily="34" charset="-122"/>
              <a:cs typeface="Sakkal Majalla" panose="02000000000000000000" pitchFamily="2" charset="-78"/>
            </a:endParaRPr>
          </a:p>
        </p:txBody>
      </p:sp>
      <p:sp>
        <p:nvSpPr>
          <p:cNvPr id="66" name="TextBox 65">
            <a:extLst>
              <a:ext uri="{FF2B5EF4-FFF2-40B4-BE49-F238E27FC236}">
                <a16:creationId xmlns:a16="http://schemas.microsoft.com/office/drawing/2014/main" id="{AB87ABF2-E94E-6B19-AFE3-A1380727B160}"/>
              </a:ext>
            </a:extLst>
          </p:cNvPr>
          <p:cNvSpPr txBox="1"/>
          <p:nvPr/>
        </p:nvSpPr>
        <p:spPr>
          <a:xfrm>
            <a:off x="3346852" y="5132402"/>
            <a:ext cx="3355757" cy="615553"/>
          </a:xfrm>
          <a:prstGeom prst="rect">
            <a:avLst/>
          </a:prstGeom>
          <a:noFill/>
        </p:spPr>
        <p:txBody>
          <a:bodyPr wrap="square">
            <a:spAutoFit/>
          </a:bodyPr>
          <a:lstStyle/>
          <a:p>
            <a:pPr algn="ctr"/>
            <a:r>
              <a:rPr lang="en-US" sz="1600" b="1" u="sng" dirty="0">
                <a:solidFill>
                  <a:srgbClr val="FFFFFF"/>
                </a:solidFill>
                <a:latin typeface="Sakkal Majalla" panose="02000000000000000000" pitchFamily="2" charset="-78"/>
                <a:ea typeface="Tajawal Bold" pitchFamily="34" charset="-122"/>
                <a:cs typeface="Sakkal Majalla" panose="02000000000000000000" pitchFamily="2" charset="-78"/>
              </a:rPr>
              <a:t>productdevelopment@boursakuwait.com.kw</a:t>
            </a:r>
            <a:endParaRPr lang="en-US" sz="1600" u="sng" dirty="0">
              <a:latin typeface="Sakkal Majalla" panose="02000000000000000000" pitchFamily="2" charset="-78"/>
              <a:cs typeface="Sakkal Majalla" panose="02000000000000000000" pitchFamily="2" charset="-78"/>
            </a:endParaRPr>
          </a:p>
          <a:p>
            <a:pPr algn="ctr"/>
            <a:endParaRPr lang="en-US" sz="1800" dirty="0">
              <a:latin typeface="Sakkal Majalla" panose="02000000000000000000" pitchFamily="2" charset="-78"/>
              <a:cs typeface="Sakkal Majalla" panose="02000000000000000000" pitchFamily="2" charset="-78"/>
            </a:endParaRPr>
          </a:p>
        </p:txBody>
      </p:sp>
      <p:sp>
        <p:nvSpPr>
          <p:cNvPr id="67" name="TextBox 66">
            <a:extLst>
              <a:ext uri="{FF2B5EF4-FFF2-40B4-BE49-F238E27FC236}">
                <a16:creationId xmlns:a16="http://schemas.microsoft.com/office/drawing/2014/main" id="{F2A01DDB-4CE4-3742-2686-89EB953555CF}"/>
              </a:ext>
            </a:extLst>
          </p:cNvPr>
          <p:cNvSpPr txBox="1"/>
          <p:nvPr/>
        </p:nvSpPr>
        <p:spPr>
          <a:xfrm>
            <a:off x="1187451" y="5101624"/>
            <a:ext cx="2600788" cy="338554"/>
          </a:xfrm>
          <a:prstGeom prst="rect">
            <a:avLst/>
          </a:prstGeom>
          <a:noFill/>
        </p:spPr>
        <p:txBody>
          <a:bodyPr wrap="square">
            <a:spAutoFit/>
          </a:bodyPr>
          <a:lstStyle/>
          <a:p>
            <a:pPr algn="ctr"/>
            <a:r>
              <a:rPr lang="en-US" sz="1600" b="1" u="sng" dirty="0">
                <a:solidFill>
                  <a:srgbClr val="FFFFFF"/>
                </a:solidFill>
                <a:latin typeface="Sakkal Majalla" panose="02000000000000000000" pitchFamily="2" charset="-78"/>
                <a:ea typeface="Tajawal Bold" pitchFamily="34" charset="-122"/>
                <a:cs typeface="Sakkal Majalla" panose="02000000000000000000" pitchFamily="2" charset="-78"/>
              </a:rPr>
              <a:t>etf@maqasa.com</a:t>
            </a:r>
            <a:endParaRPr lang="en-US" sz="1600" u="sng"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69172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4F1E8-C1B1-9EFC-5473-9F69A3B8970E}"/>
            </a:ext>
          </a:extLst>
        </p:cNvPr>
        <p:cNvGrpSpPr/>
        <p:nvPr/>
      </p:nvGrpSpPr>
      <p:grpSpPr>
        <a:xfrm>
          <a:off x="0" y="0"/>
          <a:ext cx="0" cy="0"/>
          <a:chOff x="0" y="0"/>
          <a:chExt cx="0" cy="0"/>
        </a:xfrm>
      </p:grpSpPr>
      <p:pic>
        <p:nvPicPr>
          <p:cNvPr id="5" name="Content Placeholder 4" descr="A blue and yellow stripe&#10;&#10;Description automatically generated">
            <a:extLst>
              <a:ext uri="{FF2B5EF4-FFF2-40B4-BE49-F238E27FC236}">
                <a16:creationId xmlns:a16="http://schemas.microsoft.com/office/drawing/2014/main" id="{340E6EA3-8A58-F62F-58ED-8EF9AAB43B8D}"/>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1886" y="9427"/>
            <a:ext cx="12203886" cy="6864686"/>
          </a:xfrm>
        </p:spPr>
      </p:pic>
      <p:sp>
        <p:nvSpPr>
          <p:cNvPr id="6" name="Rectangle 5">
            <a:extLst>
              <a:ext uri="{FF2B5EF4-FFF2-40B4-BE49-F238E27FC236}">
                <a16:creationId xmlns:a16="http://schemas.microsoft.com/office/drawing/2014/main" id="{76EDA3A3-D581-7442-8862-39CF2CC477A8}"/>
              </a:ext>
            </a:extLst>
          </p:cNvPr>
          <p:cNvSpPr/>
          <p:nvPr/>
        </p:nvSpPr>
        <p:spPr>
          <a:xfrm>
            <a:off x="-11886" y="9427"/>
            <a:ext cx="12203886" cy="5791297"/>
          </a:xfrm>
          <a:prstGeom prst="rect">
            <a:avLst/>
          </a:prstGeom>
          <a:solidFill>
            <a:srgbClr val="1A2F4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id="{3D8D9001-1916-EEAF-E3C5-DA58A1ABEC12}"/>
              </a:ext>
            </a:extLst>
          </p:cNvPr>
          <p:cNvSpPr txBox="1"/>
          <p:nvPr/>
        </p:nvSpPr>
        <p:spPr>
          <a:xfrm>
            <a:off x="2976263" y="2501838"/>
            <a:ext cx="6117996" cy="572464"/>
          </a:xfrm>
          <a:prstGeom prst="rect">
            <a:avLst/>
          </a:prstGeom>
          <a:noFill/>
        </p:spPr>
        <p:txBody>
          <a:bodyPr wrap="square">
            <a:spAutoFit/>
          </a:bodyPr>
          <a:lstStyle/>
          <a:p>
            <a:pPr algn="ctr" defTabSz="914309" rtl="1">
              <a:lnSpc>
                <a:spcPct val="140000"/>
              </a:lnSpc>
              <a:spcBef>
                <a:spcPts val="0"/>
              </a:spcBef>
              <a:defRPr/>
            </a:pPr>
            <a:r>
              <a:rPr lang="ar-KW" sz="2400" b="0" cap="none" dirty="0">
                <a:solidFill>
                  <a:schemeClr val="bg1"/>
                </a:solidFill>
                <a:latin typeface="Segoe UI Semibold" panose="020B0702040204020203" pitchFamily="34" charset="0"/>
                <a:cs typeface="mohammad bold art 1" pitchFamily="2" charset="-78"/>
              </a:rPr>
              <a:t>وشكراً</a:t>
            </a:r>
          </a:p>
        </p:txBody>
      </p:sp>
      <p:cxnSp>
        <p:nvCxnSpPr>
          <p:cNvPr id="3" name="Straight Connector 2">
            <a:extLst>
              <a:ext uri="{FF2B5EF4-FFF2-40B4-BE49-F238E27FC236}">
                <a16:creationId xmlns:a16="http://schemas.microsoft.com/office/drawing/2014/main" id="{B8869E48-D8F5-EB3E-F4E0-15C96A60A107}"/>
              </a:ext>
            </a:extLst>
          </p:cNvPr>
          <p:cNvCxnSpPr>
            <a:cxnSpLocks/>
          </p:cNvCxnSpPr>
          <p:nvPr/>
        </p:nvCxnSpPr>
        <p:spPr>
          <a:xfrm flipH="1">
            <a:off x="4458539" y="3295658"/>
            <a:ext cx="3126717" cy="0"/>
          </a:xfrm>
          <a:prstGeom prst="line">
            <a:avLst/>
          </a:prstGeom>
          <a:noFill/>
          <a:ln w="9525" cap="flat" cmpd="sng" algn="ctr">
            <a:solidFill>
              <a:schemeClr val="bg1"/>
            </a:solidFill>
            <a:prstDash val="solid"/>
          </a:ln>
          <a:effectLst/>
        </p:spPr>
      </p:cxnSp>
      <p:sp>
        <p:nvSpPr>
          <p:cNvPr id="4" name="TextBox 3">
            <a:extLst>
              <a:ext uri="{FF2B5EF4-FFF2-40B4-BE49-F238E27FC236}">
                <a16:creationId xmlns:a16="http://schemas.microsoft.com/office/drawing/2014/main" id="{BF4E7B75-E549-3099-A307-03692B64DC00}"/>
              </a:ext>
            </a:extLst>
          </p:cNvPr>
          <p:cNvSpPr txBox="1"/>
          <p:nvPr/>
        </p:nvSpPr>
        <p:spPr>
          <a:xfrm>
            <a:off x="2999846" y="3437519"/>
            <a:ext cx="6117996" cy="572464"/>
          </a:xfrm>
          <a:prstGeom prst="rect">
            <a:avLst/>
          </a:prstGeom>
          <a:noFill/>
        </p:spPr>
        <p:txBody>
          <a:bodyPr wrap="square">
            <a:spAutoFit/>
          </a:bodyPr>
          <a:lstStyle/>
          <a:p>
            <a:pPr algn="ctr" defTabSz="914309" rtl="1">
              <a:lnSpc>
                <a:spcPct val="140000"/>
              </a:lnSpc>
              <a:spcBef>
                <a:spcPts val="0"/>
              </a:spcBef>
              <a:defRPr/>
            </a:pPr>
            <a:r>
              <a:rPr lang="ar-KW" sz="2400" b="0" cap="none" dirty="0">
                <a:solidFill>
                  <a:schemeClr val="bg1"/>
                </a:solidFill>
                <a:latin typeface="Segoe UI Semibold" panose="020B0702040204020203" pitchFamily="34" charset="0"/>
                <a:cs typeface="mohammad bold art 1" pitchFamily="2" charset="-78"/>
              </a:rPr>
              <a:t>2026</a:t>
            </a:r>
          </a:p>
        </p:txBody>
      </p:sp>
      <p:sp>
        <p:nvSpPr>
          <p:cNvPr id="7" name="Slide Number Placeholder 6">
            <a:extLst>
              <a:ext uri="{FF2B5EF4-FFF2-40B4-BE49-F238E27FC236}">
                <a16:creationId xmlns:a16="http://schemas.microsoft.com/office/drawing/2014/main" id="{C8725D7A-2C8B-6397-4262-CBAB00E91B96}"/>
              </a:ext>
            </a:extLst>
          </p:cNvPr>
          <p:cNvSpPr>
            <a:spLocks noGrp="1"/>
          </p:cNvSpPr>
          <p:nvPr>
            <p:ph type="sldNum" sz="quarter" idx="12"/>
          </p:nvPr>
        </p:nvSpPr>
        <p:spPr/>
        <p:txBody>
          <a:bodyPr/>
          <a:lstStyle/>
          <a:p>
            <a:fld id="{B99D4975-D9DB-458B-8863-3206EBA360EF}" type="slidenum">
              <a:rPr lang="en-US" smtClean="0"/>
              <a:pPr/>
              <a:t>23</a:t>
            </a:fld>
            <a:endParaRPr lang="en-US" dirty="0"/>
          </a:p>
        </p:txBody>
      </p:sp>
    </p:spTree>
    <p:extLst>
      <p:ext uri="{BB962C8B-B14F-4D97-AF65-F5344CB8AC3E}">
        <p14:creationId xmlns:p14="http://schemas.microsoft.com/office/powerpoint/2010/main" val="317358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6621-A804-6F65-0D26-A17D3C839786}"/>
              </a:ext>
            </a:extLst>
          </p:cNvPr>
          <p:cNvSpPr>
            <a:spLocks noGrp="1"/>
          </p:cNvSpPr>
          <p:nvPr>
            <p:ph type="title"/>
          </p:nvPr>
        </p:nvSpPr>
        <p:spPr>
          <a:xfrm>
            <a:off x="825520" y="-10404"/>
            <a:ext cx="10515600" cy="854075"/>
          </a:xfrm>
        </p:spPr>
        <p:txBody>
          <a:bodyPr>
            <a:normAutofit/>
          </a:bodyPr>
          <a:lstStyle/>
          <a:p>
            <a:pPr algn="r" rtl="1"/>
            <a:r>
              <a:rPr lang="ar-KW" sz="2400" kern="0" dirty="0">
                <a:solidFill>
                  <a:srgbClr val="0D4A75"/>
                </a:solidFill>
                <a:latin typeface="Sakkal Majalla" panose="02000000000000000000" pitchFamily="2" charset="-78"/>
                <a:ea typeface="+mn-ea"/>
                <a:cs typeface="mohammad bold art 1" pitchFamily="2" charset="-78"/>
              </a:rPr>
              <a:t>مراحل ومخرجات برنامج تطوير منظومة سوق المال </a:t>
            </a:r>
          </a:p>
        </p:txBody>
      </p:sp>
      <p:sp>
        <p:nvSpPr>
          <p:cNvPr id="9" name="Rectangle 8">
            <a:extLst>
              <a:ext uri="{FF2B5EF4-FFF2-40B4-BE49-F238E27FC236}">
                <a16:creationId xmlns:a16="http://schemas.microsoft.com/office/drawing/2014/main" id="{A25C2A3A-F9C7-743E-CE97-BE0760D12D21}"/>
              </a:ext>
            </a:extLst>
          </p:cNvPr>
          <p:cNvSpPr/>
          <p:nvPr/>
        </p:nvSpPr>
        <p:spPr>
          <a:xfrm>
            <a:off x="702527" y="669018"/>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sp>
        <p:nvSpPr>
          <p:cNvPr id="37" name="TextBox 36">
            <a:extLst>
              <a:ext uri="{FF2B5EF4-FFF2-40B4-BE49-F238E27FC236}">
                <a16:creationId xmlns:a16="http://schemas.microsoft.com/office/drawing/2014/main" id="{D1FB023C-07B9-3530-AF74-32D78D9601CA}"/>
              </a:ext>
            </a:extLst>
          </p:cNvPr>
          <p:cNvSpPr txBox="1"/>
          <p:nvPr/>
        </p:nvSpPr>
        <p:spPr>
          <a:xfrm>
            <a:off x="9774696" y="6224729"/>
            <a:ext cx="2261937" cy="529389"/>
          </a:xfrm>
          <a:prstGeom prst="rect">
            <a:avLst/>
          </a:prstGeom>
        </p:spPr>
        <p:txBody>
          <a:bodyPr vert="horz" wrap="square" lIns="0" tIns="0" rIns="0" bIns="0" rtlCol="0" anchor="t">
            <a:noAutofit/>
          </a:bodyPr>
          <a:lstStyle/>
          <a:p>
            <a:pPr>
              <a:lnSpc>
                <a:spcPct val="125000"/>
              </a:lnSpc>
              <a:spcBef>
                <a:spcPts val="1400"/>
              </a:spcBef>
              <a:buClr>
                <a:srgbClr val="000000"/>
              </a:buClr>
              <a:buFont typeface="Arial"/>
              <a:buNone/>
            </a:pPr>
            <a:endParaRPr lang="en-US" sz="1300" kern="0">
              <a:solidFill>
                <a:srgbClr val="6D6E70"/>
              </a:solidFill>
              <a:latin typeface="Sakkal Majalla" panose="02000000000000000000" pitchFamily="2" charset="-78"/>
              <a:ea typeface="Open Sans" charset="0"/>
              <a:cs typeface="mohammad bold art 1" pitchFamily="2" charset="-78"/>
              <a:sym typeface="Arial"/>
            </a:endParaRPr>
          </a:p>
        </p:txBody>
      </p:sp>
      <p:sp>
        <p:nvSpPr>
          <p:cNvPr id="11" name="Slide Number Placeholder 10">
            <a:extLst>
              <a:ext uri="{FF2B5EF4-FFF2-40B4-BE49-F238E27FC236}">
                <a16:creationId xmlns:a16="http://schemas.microsoft.com/office/drawing/2014/main" id="{DAC87CBE-65FC-C1E8-6E58-290D59C1BCC5}"/>
              </a:ext>
            </a:extLst>
          </p:cNvPr>
          <p:cNvSpPr>
            <a:spLocks noGrp="1"/>
          </p:cNvSpPr>
          <p:nvPr>
            <p:ph type="sldNum" sz="quarter" idx="12"/>
          </p:nvPr>
        </p:nvSpPr>
        <p:spPr/>
        <p:txBody>
          <a:bodyPr/>
          <a:lstStyle/>
          <a:p>
            <a:fld id="{B99D4975-D9DB-458B-8863-3206EBA360EF}" type="slidenum">
              <a:rPr lang="en-US" smtClean="0">
                <a:latin typeface="Sakkal Majalla" panose="02000000000000000000" pitchFamily="2" charset="-78"/>
                <a:cs typeface="mohammad bold art 1" pitchFamily="2" charset="-78"/>
              </a:rPr>
              <a:t>3</a:t>
            </a:fld>
            <a:endParaRPr lang="en-US">
              <a:latin typeface="Sakkal Majalla" panose="02000000000000000000" pitchFamily="2" charset="-78"/>
              <a:cs typeface="mohammad bold art 1" pitchFamily="2" charset="-78"/>
            </a:endParaRPr>
          </a:p>
        </p:txBody>
      </p:sp>
      <p:pic>
        <p:nvPicPr>
          <p:cNvPr id="98" name="Content Placeholder 4" descr="A blue and yellow stripe&#10;&#10;Description automatically generated">
            <a:extLst>
              <a:ext uri="{FF2B5EF4-FFF2-40B4-BE49-F238E27FC236}">
                <a16:creationId xmlns:a16="http://schemas.microsoft.com/office/drawing/2014/main" id="{E9E5F9BB-4EB8-9EE1-AC20-FDC7B9155577}"/>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1886" y="714737"/>
            <a:ext cx="12203886" cy="6159376"/>
          </a:xfrm>
        </p:spPr>
      </p:pic>
      <p:grpSp>
        <p:nvGrpSpPr>
          <p:cNvPr id="141" name="Group 140">
            <a:extLst>
              <a:ext uri="{FF2B5EF4-FFF2-40B4-BE49-F238E27FC236}">
                <a16:creationId xmlns:a16="http://schemas.microsoft.com/office/drawing/2014/main" id="{3A4E4230-BBDC-274A-BF8F-E16D89FC79EA}"/>
              </a:ext>
            </a:extLst>
          </p:cNvPr>
          <p:cNvGrpSpPr/>
          <p:nvPr/>
        </p:nvGrpSpPr>
        <p:grpSpPr>
          <a:xfrm>
            <a:off x="754757" y="800836"/>
            <a:ext cx="10497118" cy="5028128"/>
            <a:chOff x="754757" y="800836"/>
            <a:chExt cx="10497118" cy="5028128"/>
          </a:xfrm>
        </p:grpSpPr>
        <p:sp>
          <p:nvSpPr>
            <p:cNvPr id="142" name="Pentagon 85">
              <a:extLst>
                <a:ext uri="{FF2B5EF4-FFF2-40B4-BE49-F238E27FC236}">
                  <a16:creationId xmlns:a16="http://schemas.microsoft.com/office/drawing/2014/main" id="{263BF68E-906C-0CCF-42A6-87800D027759}"/>
                </a:ext>
              </a:extLst>
            </p:cNvPr>
            <p:cNvSpPr/>
            <p:nvPr/>
          </p:nvSpPr>
          <p:spPr>
            <a:xfrm rot="10800000">
              <a:off x="7913256" y="3504127"/>
              <a:ext cx="479045" cy="416256"/>
            </a:xfrm>
            <a:prstGeom prst="homePlate">
              <a:avLst/>
            </a:prstGeom>
            <a:solidFill>
              <a:srgbClr val="4472C4">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143" name="Oval 142">
              <a:extLst>
                <a:ext uri="{FF2B5EF4-FFF2-40B4-BE49-F238E27FC236}">
                  <a16:creationId xmlns:a16="http://schemas.microsoft.com/office/drawing/2014/main" id="{1E1A6E1D-46F3-1927-091E-1B81C1CCE341}"/>
                </a:ext>
              </a:extLst>
            </p:cNvPr>
            <p:cNvSpPr/>
            <p:nvPr/>
          </p:nvSpPr>
          <p:spPr>
            <a:xfrm>
              <a:off x="4701606" y="1089578"/>
              <a:ext cx="2844677" cy="2844677"/>
            </a:xfrm>
            <a:prstGeom prst="ellipse">
              <a:avLst/>
            </a:prstGeom>
            <a:solidFill>
              <a:srgbClr val="FFFFFF">
                <a:lumMod val="95000"/>
              </a:srgbClr>
            </a:solidFill>
            <a:ln w="12700" cap="flat" cmpd="sng" algn="ctr">
              <a:noFill/>
              <a:prstDash val="solid"/>
              <a:miter lim="800000"/>
            </a:ln>
            <a:effectLst/>
            <a:scene3d>
              <a:camera prst="orthographicFront">
                <a:rot lat="0" lon="0" rev="0"/>
              </a:camera>
              <a:lightRig rig="balanced" dir="t">
                <a:rot lat="0" lon="0" rev="8700000"/>
              </a:lightRig>
            </a:scene3d>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kern="0">
                <a:solidFill>
                  <a:srgbClr val="363636"/>
                </a:solidFill>
                <a:latin typeface="Calibri" panose="020F0502020204030204"/>
                <a:cs typeface="mohammad bold art 1" pitchFamily="2" charset="-78"/>
              </a:endParaRPr>
            </a:p>
          </p:txBody>
        </p:sp>
        <p:sp>
          <p:nvSpPr>
            <p:cNvPr id="144" name="Freeform: Shape 100">
              <a:extLst>
                <a:ext uri="{FF2B5EF4-FFF2-40B4-BE49-F238E27FC236}">
                  <a16:creationId xmlns:a16="http://schemas.microsoft.com/office/drawing/2014/main" id="{68269912-CB53-191A-E7A5-C7535694E020}"/>
                </a:ext>
              </a:extLst>
            </p:cNvPr>
            <p:cNvSpPr/>
            <p:nvPr/>
          </p:nvSpPr>
          <p:spPr>
            <a:xfrm>
              <a:off x="4428495" y="823046"/>
              <a:ext cx="1502569" cy="1502569"/>
            </a:xfrm>
            <a:custGeom>
              <a:avLst/>
              <a:gdLst>
                <a:gd name="connsiteX0" fmla="*/ 0 w 2003425"/>
                <a:gd name="connsiteY0" fmla="*/ 0 h 2003425"/>
                <a:gd name="connsiteX1" fmla="*/ 2003425 w 2003425"/>
                <a:gd name="connsiteY1" fmla="*/ 0 h 2003425"/>
                <a:gd name="connsiteX2" fmla="*/ 2003425 w 2003425"/>
                <a:gd name="connsiteY2" fmla="*/ 1466359 h 2003425"/>
                <a:gd name="connsiteX3" fmla="*/ 1935571 w 2003425"/>
                <a:gd name="connsiteY3" fmla="*/ 1491194 h 2003425"/>
                <a:gd name="connsiteX4" fmla="*/ 1491196 w 2003425"/>
                <a:gd name="connsiteY4" fmla="*/ 1935570 h 2003425"/>
                <a:gd name="connsiteX5" fmla="*/ 1470132 w 2003425"/>
                <a:gd name="connsiteY5" fmla="*/ 2003425 h 2003425"/>
                <a:gd name="connsiteX6" fmla="*/ 0 w 2003425"/>
                <a:gd name="connsiteY6" fmla="*/ 2003425 h 200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425" h="2003425">
                  <a:moveTo>
                    <a:pt x="0" y="0"/>
                  </a:moveTo>
                  <a:lnTo>
                    <a:pt x="2003425" y="0"/>
                  </a:lnTo>
                  <a:lnTo>
                    <a:pt x="2003425" y="1466359"/>
                  </a:lnTo>
                  <a:lnTo>
                    <a:pt x="1935571" y="1491194"/>
                  </a:lnTo>
                  <a:cubicBezTo>
                    <a:pt x="1735769" y="1575704"/>
                    <a:pt x="1575705" y="1735767"/>
                    <a:pt x="1491196" y="1935570"/>
                  </a:cubicBezTo>
                  <a:lnTo>
                    <a:pt x="1470132" y="2003425"/>
                  </a:lnTo>
                  <a:lnTo>
                    <a:pt x="0" y="2003425"/>
                  </a:lnTo>
                  <a:close/>
                </a:path>
              </a:pathLst>
            </a:custGeom>
            <a:solidFill>
              <a:srgbClr val="FFC000">
                <a:lumMod val="75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145" name="Freeform: Shape 104">
              <a:extLst>
                <a:ext uri="{FF2B5EF4-FFF2-40B4-BE49-F238E27FC236}">
                  <a16:creationId xmlns:a16="http://schemas.microsoft.com/office/drawing/2014/main" id="{ACB47145-E24B-5C7D-5E40-100137A0D122}"/>
                </a:ext>
              </a:extLst>
            </p:cNvPr>
            <p:cNvSpPr/>
            <p:nvPr/>
          </p:nvSpPr>
          <p:spPr>
            <a:xfrm>
              <a:off x="6316826" y="823046"/>
              <a:ext cx="1502569" cy="1502569"/>
            </a:xfrm>
            <a:custGeom>
              <a:avLst/>
              <a:gdLst>
                <a:gd name="connsiteX0" fmla="*/ 0 w 2003425"/>
                <a:gd name="connsiteY0" fmla="*/ 0 h 2003425"/>
                <a:gd name="connsiteX1" fmla="*/ 2003425 w 2003425"/>
                <a:gd name="connsiteY1" fmla="*/ 0 h 2003425"/>
                <a:gd name="connsiteX2" fmla="*/ 2003425 w 2003425"/>
                <a:gd name="connsiteY2" fmla="*/ 2003425 h 2003425"/>
                <a:gd name="connsiteX3" fmla="*/ 533294 w 2003425"/>
                <a:gd name="connsiteY3" fmla="*/ 2003425 h 2003425"/>
                <a:gd name="connsiteX4" fmla="*/ 512230 w 2003425"/>
                <a:gd name="connsiteY4" fmla="*/ 1935570 h 2003425"/>
                <a:gd name="connsiteX5" fmla="*/ 67855 w 2003425"/>
                <a:gd name="connsiteY5" fmla="*/ 1491194 h 2003425"/>
                <a:gd name="connsiteX6" fmla="*/ 0 w 2003425"/>
                <a:gd name="connsiteY6" fmla="*/ 1466359 h 200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425" h="2003425">
                  <a:moveTo>
                    <a:pt x="0" y="0"/>
                  </a:moveTo>
                  <a:lnTo>
                    <a:pt x="2003425" y="0"/>
                  </a:lnTo>
                  <a:lnTo>
                    <a:pt x="2003425" y="2003425"/>
                  </a:lnTo>
                  <a:lnTo>
                    <a:pt x="533294" y="2003425"/>
                  </a:lnTo>
                  <a:lnTo>
                    <a:pt x="512230" y="1935570"/>
                  </a:lnTo>
                  <a:cubicBezTo>
                    <a:pt x="427721" y="1735767"/>
                    <a:pt x="267657" y="1575704"/>
                    <a:pt x="67855" y="1491194"/>
                  </a:cubicBezTo>
                  <a:lnTo>
                    <a:pt x="0" y="1466359"/>
                  </a:lnTo>
                  <a:close/>
                </a:path>
              </a:pathLst>
            </a:custGeom>
            <a:solidFill>
              <a:srgbClr val="4472C4">
                <a:lumMod val="5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146" name="Freeform: Shape 102">
              <a:extLst>
                <a:ext uri="{FF2B5EF4-FFF2-40B4-BE49-F238E27FC236}">
                  <a16:creationId xmlns:a16="http://schemas.microsoft.com/office/drawing/2014/main" id="{0902CD22-1D72-23D8-8D8C-BB50B8458777}"/>
                </a:ext>
              </a:extLst>
            </p:cNvPr>
            <p:cNvSpPr/>
            <p:nvPr/>
          </p:nvSpPr>
          <p:spPr>
            <a:xfrm>
              <a:off x="4428495" y="2711377"/>
              <a:ext cx="1502569" cy="1502568"/>
            </a:xfrm>
            <a:custGeom>
              <a:avLst/>
              <a:gdLst>
                <a:gd name="connsiteX0" fmla="*/ 0 w 2003425"/>
                <a:gd name="connsiteY0" fmla="*/ 0 h 2003424"/>
                <a:gd name="connsiteX1" fmla="*/ 1470133 w 2003425"/>
                <a:gd name="connsiteY1" fmla="*/ 0 h 2003424"/>
                <a:gd name="connsiteX2" fmla="*/ 1491196 w 2003425"/>
                <a:gd name="connsiteY2" fmla="*/ 67854 h 2003424"/>
                <a:gd name="connsiteX3" fmla="*/ 1935571 w 2003425"/>
                <a:gd name="connsiteY3" fmla="*/ 512229 h 2003424"/>
                <a:gd name="connsiteX4" fmla="*/ 2003425 w 2003425"/>
                <a:gd name="connsiteY4" fmla="*/ 537064 h 2003424"/>
                <a:gd name="connsiteX5" fmla="*/ 2003425 w 2003425"/>
                <a:gd name="connsiteY5" fmla="*/ 2003424 h 2003424"/>
                <a:gd name="connsiteX6" fmla="*/ 0 w 2003425"/>
                <a:gd name="connsiteY6" fmla="*/ 2003424 h 2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425" h="2003424">
                  <a:moveTo>
                    <a:pt x="0" y="0"/>
                  </a:moveTo>
                  <a:lnTo>
                    <a:pt x="1470133" y="0"/>
                  </a:lnTo>
                  <a:lnTo>
                    <a:pt x="1491196" y="67854"/>
                  </a:lnTo>
                  <a:cubicBezTo>
                    <a:pt x="1575705" y="267656"/>
                    <a:pt x="1735769" y="427720"/>
                    <a:pt x="1935571" y="512229"/>
                  </a:cubicBezTo>
                  <a:lnTo>
                    <a:pt x="2003425" y="537064"/>
                  </a:lnTo>
                  <a:lnTo>
                    <a:pt x="2003425" y="2003424"/>
                  </a:lnTo>
                  <a:lnTo>
                    <a:pt x="0" y="2003424"/>
                  </a:lnTo>
                  <a:close/>
                </a:path>
              </a:pathLst>
            </a:custGeom>
            <a:solidFill>
              <a:srgbClr val="595959">
                <a:lumMod val="40000"/>
                <a:lumOff val="6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kern="0">
                <a:solidFill>
                  <a:srgbClr val="363636"/>
                </a:solidFill>
                <a:latin typeface="Calibri" panose="020F0502020204030204"/>
                <a:cs typeface="mohammad bold art 1" pitchFamily="2" charset="-78"/>
              </a:endParaRPr>
            </a:p>
          </p:txBody>
        </p:sp>
        <p:sp>
          <p:nvSpPr>
            <p:cNvPr id="147" name="Freeform: Shape 106">
              <a:extLst>
                <a:ext uri="{FF2B5EF4-FFF2-40B4-BE49-F238E27FC236}">
                  <a16:creationId xmlns:a16="http://schemas.microsoft.com/office/drawing/2014/main" id="{6804E95B-3BAB-F045-908F-099DF9E6520E}"/>
                </a:ext>
              </a:extLst>
            </p:cNvPr>
            <p:cNvSpPr/>
            <p:nvPr/>
          </p:nvSpPr>
          <p:spPr>
            <a:xfrm>
              <a:off x="6316826" y="2711377"/>
              <a:ext cx="1502569" cy="1502568"/>
            </a:xfrm>
            <a:custGeom>
              <a:avLst/>
              <a:gdLst>
                <a:gd name="connsiteX0" fmla="*/ 533293 w 2003425"/>
                <a:gd name="connsiteY0" fmla="*/ 0 h 2003424"/>
                <a:gd name="connsiteX1" fmla="*/ 2003425 w 2003425"/>
                <a:gd name="connsiteY1" fmla="*/ 0 h 2003424"/>
                <a:gd name="connsiteX2" fmla="*/ 2003425 w 2003425"/>
                <a:gd name="connsiteY2" fmla="*/ 2003424 h 2003424"/>
                <a:gd name="connsiteX3" fmla="*/ 0 w 2003425"/>
                <a:gd name="connsiteY3" fmla="*/ 2003424 h 2003424"/>
                <a:gd name="connsiteX4" fmla="*/ 0 w 2003425"/>
                <a:gd name="connsiteY4" fmla="*/ 537064 h 2003424"/>
                <a:gd name="connsiteX5" fmla="*/ 67855 w 2003425"/>
                <a:gd name="connsiteY5" fmla="*/ 512229 h 2003424"/>
                <a:gd name="connsiteX6" fmla="*/ 512230 w 2003425"/>
                <a:gd name="connsiteY6" fmla="*/ 67854 h 2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425" h="2003424">
                  <a:moveTo>
                    <a:pt x="533293" y="0"/>
                  </a:moveTo>
                  <a:lnTo>
                    <a:pt x="2003425" y="0"/>
                  </a:lnTo>
                  <a:lnTo>
                    <a:pt x="2003425" y="2003424"/>
                  </a:lnTo>
                  <a:lnTo>
                    <a:pt x="0" y="2003424"/>
                  </a:lnTo>
                  <a:lnTo>
                    <a:pt x="0" y="537064"/>
                  </a:lnTo>
                  <a:lnTo>
                    <a:pt x="67855" y="512229"/>
                  </a:lnTo>
                  <a:cubicBezTo>
                    <a:pt x="267657" y="427720"/>
                    <a:pt x="427721" y="267656"/>
                    <a:pt x="512230" y="67854"/>
                  </a:cubicBezTo>
                  <a:close/>
                </a:path>
              </a:pathLst>
            </a:custGeom>
            <a:solidFill>
              <a:srgbClr val="4472C4">
                <a:lumMod val="5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grpSp>
          <p:nvGrpSpPr>
            <p:cNvPr id="148" name="Group 147">
              <a:extLst>
                <a:ext uri="{FF2B5EF4-FFF2-40B4-BE49-F238E27FC236}">
                  <a16:creationId xmlns:a16="http://schemas.microsoft.com/office/drawing/2014/main" id="{82AD4193-6291-73CA-6463-BF490FA71C97}"/>
                </a:ext>
              </a:extLst>
            </p:cNvPr>
            <p:cNvGrpSpPr/>
            <p:nvPr/>
          </p:nvGrpSpPr>
          <p:grpSpPr>
            <a:xfrm>
              <a:off x="754757" y="4238061"/>
              <a:ext cx="3204802" cy="1433126"/>
              <a:chOff x="8664654" y="1374393"/>
              <a:chExt cx="3194411" cy="1910835"/>
            </a:xfrm>
          </p:grpSpPr>
          <p:sp>
            <p:nvSpPr>
              <p:cNvPr id="180" name="TextBox 179">
                <a:extLst>
                  <a:ext uri="{FF2B5EF4-FFF2-40B4-BE49-F238E27FC236}">
                    <a16:creationId xmlns:a16="http://schemas.microsoft.com/office/drawing/2014/main" id="{47127DA3-3892-2D34-B5BE-E5C1FC8FD035}"/>
                  </a:ext>
                </a:extLst>
              </p:cNvPr>
              <p:cNvSpPr txBox="1"/>
              <p:nvPr/>
            </p:nvSpPr>
            <p:spPr>
              <a:xfrm>
                <a:off x="8907510" y="1374393"/>
                <a:ext cx="2937088" cy="553997"/>
              </a:xfrm>
              <a:prstGeom prst="rect">
                <a:avLst/>
              </a:prstGeom>
              <a:solidFill>
                <a:srgbClr val="595959">
                  <a:lumMod val="40000"/>
                  <a:lumOff val="60000"/>
                </a:srgbClr>
              </a:solidFill>
            </p:spPr>
            <p:txBody>
              <a:bodyPr wrap="square" lIns="0" rIns="0" rtlCol="0" anchor="b">
                <a:spAutoFit/>
              </a:bodyPr>
              <a:lstStyle/>
              <a:p>
                <a:pPr algn="ctr">
                  <a:defRPr/>
                </a:pPr>
                <a:r>
                  <a:rPr lang="ar-KW" sz="2100" b="1" kern="0" cap="all" dirty="0">
                    <a:solidFill>
                      <a:srgbClr val="595959"/>
                    </a:solidFill>
                    <a:latin typeface="Calibri" panose="020F0502020204030204"/>
                    <a:cs typeface="mohammad bold art 1" pitchFamily="2" charset="-78"/>
                  </a:rPr>
                  <a:t>المرحلة الرابعة</a:t>
                </a:r>
                <a:endParaRPr lang="en-US" sz="2100" b="1" kern="0" cap="all" dirty="0">
                  <a:solidFill>
                    <a:srgbClr val="595959"/>
                  </a:solidFill>
                  <a:latin typeface="Calibri" panose="020F0502020204030204"/>
                  <a:cs typeface="mohammad bold art 1" pitchFamily="2" charset="-78"/>
                </a:endParaRPr>
              </a:p>
            </p:txBody>
          </p:sp>
          <p:sp>
            <p:nvSpPr>
              <p:cNvPr id="181" name="TextBox 180">
                <a:extLst>
                  <a:ext uri="{FF2B5EF4-FFF2-40B4-BE49-F238E27FC236}">
                    <a16:creationId xmlns:a16="http://schemas.microsoft.com/office/drawing/2014/main" id="{BCB0DB1E-71BE-AF79-E01B-FA35F390A7D7}"/>
                  </a:ext>
                </a:extLst>
              </p:cNvPr>
              <p:cNvSpPr txBox="1"/>
              <p:nvPr/>
            </p:nvSpPr>
            <p:spPr>
              <a:xfrm>
                <a:off x="8664654" y="1925881"/>
                <a:ext cx="3194411" cy="1359347"/>
              </a:xfrm>
              <a:prstGeom prst="rect">
                <a:avLst/>
              </a:prstGeom>
              <a:noFill/>
            </p:spPr>
            <p:txBody>
              <a:bodyPr wrap="square" lIns="0" rIns="0" rtlCol="0" anchor="t">
                <a:spAutoFit/>
              </a:bodyPr>
              <a:lstStyle/>
              <a:p>
                <a:pPr marL="228600" lvl="1" indent="-228600" algn="r" defTabSz="889000" rtl="1">
                  <a:lnSpc>
                    <a:spcPct val="90000"/>
                  </a:lnSpc>
                  <a:spcBef>
                    <a:spcPct val="0"/>
                  </a:spcBef>
                  <a:spcAft>
                    <a:spcPct val="15000"/>
                  </a:spcAft>
                  <a:buFont typeface="Arial" panose="020B0604020202020204" pitchFamily="34" charset="0"/>
                  <a:buChar char="•"/>
                  <a:defRPr/>
                </a:pPr>
                <a:r>
                  <a:rPr lang="ar-KW" sz="1000" kern="0" dirty="0">
                    <a:solidFill>
                      <a:srgbClr val="363636"/>
                    </a:solidFill>
                    <a:latin typeface="Times New Roman" panose="02020603050405020304" pitchFamily="18" charset="0"/>
                    <a:cs typeface="mohammad bold art 1" pitchFamily="2" charset="-78"/>
                  </a:rPr>
                  <a:t>استحداث الوسيط المركزي لسوق المشتقات</a:t>
                </a:r>
                <a:r>
                  <a:rPr lang="en-US" sz="1000" kern="0" dirty="0">
                    <a:solidFill>
                      <a:srgbClr val="363636"/>
                    </a:solidFill>
                    <a:latin typeface="Times New Roman" panose="02020603050405020304" pitchFamily="18" charset="0"/>
                    <a:cs typeface="mohammad bold art 1" pitchFamily="2" charset="-78"/>
                  </a:rPr>
                  <a:t>CCP Derivatives </a:t>
                </a:r>
                <a:endParaRPr lang="ar-KW" sz="1000" kern="0" dirty="0">
                  <a:solidFill>
                    <a:srgbClr val="363636"/>
                  </a:solidFill>
                  <a:latin typeface="Times New Roman" panose="02020603050405020304" pitchFamily="18" charset="0"/>
                  <a:cs typeface="mohammad bold art 1" pitchFamily="2" charset="-78"/>
                </a:endParaRPr>
              </a:p>
              <a:p>
                <a:pPr marL="228600" lvl="1" indent="-228600" algn="r" defTabSz="889000" rtl="1">
                  <a:lnSpc>
                    <a:spcPct val="90000"/>
                  </a:lnSpc>
                  <a:spcBef>
                    <a:spcPct val="0"/>
                  </a:spcBef>
                  <a:spcAft>
                    <a:spcPct val="15000"/>
                  </a:spcAft>
                  <a:buFont typeface="Arial" panose="020B0604020202020204" pitchFamily="34" charset="0"/>
                  <a:buChar char="•"/>
                  <a:defRPr/>
                </a:pPr>
                <a:r>
                  <a:rPr lang="en-US" sz="1000" kern="0" dirty="0">
                    <a:solidFill>
                      <a:srgbClr val="363636"/>
                    </a:solidFill>
                    <a:latin typeface="Times New Roman" panose="02020603050405020304" pitchFamily="18" charset="0"/>
                    <a:cs typeface="mohammad bold art 1" pitchFamily="2" charset="-78"/>
                  </a:rPr>
                  <a:t> </a:t>
                </a:r>
                <a:r>
                  <a:rPr lang="ar-SA" sz="1000" kern="0" dirty="0">
                    <a:solidFill>
                      <a:srgbClr val="363636"/>
                    </a:solidFill>
                    <a:latin typeface="Times New Roman" panose="02020603050405020304" pitchFamily="18" charset="0"/>
                    <a:cs typeface="mohammad bold art 1" pitchFamily="2" charset="-78"/>
                  </a:rPr>
                  <a:t>تقديم نموذج أعضاء </a:t>
                </a:r>
                <a:r>
                  <a:rPr lang="ar-SA" sz="1000" kern="0" dirty="0" err="1">
                    <a:solidFill>
                      <a:srgbClr val="363636"/>
                    </a:solidFill>
                    <a:latin typeface="Times New Roman" panose="02020603050405020304" pitchFamily="18" charset="0"/>
                    <a:cs typeface="mohammad bold art 1" pitchFamily="2" charset="-78"/>
                  </a:rPr>
                  <a:t>التقاص</a:t>
                </a:r>
                <a:r>
                  <a:rPr lang="ar-KW" sz="1000" kern="0" dirty="0">
                    <a:solidFill>
                      <a:srgbClr val="363636"/>
                    </a:solidFill>
                    <a:latin typeface="Times New Roman" panose="02020603050405020304" pitchFamily="18" charset="0"/>
                    <a:cs typeface="mohammad bold art 1" pitchFamily="2" charset="-78"/>
                  </a:rPr>
                  <a:t> </a:t>
                </a:r>
                <a:r>
                  <a:rPr lang="en-US" sz="1000" kern="0" dirty="0">
                    <a:solidFill>
                      <a:srgbClr val="363636"/>
                    </a:solidFill>
                    <a:latin typeface="Times New Roman" panose="02020603050405020304" pitchFamily="18" charset="0"/>
                    <a:cs typeface="mohammad bold art 1" pitchFamily="2" charset="-78"/>
                  </a:rPr>
                  <a:t> Clearing Membership Levels</a:t>
                </a:r>
                <a:endParaRPr lang="ar-KW" sz="1000" kern="0" dirty="0">
                  <a:solidFill>
                    <a:srgbClr val="363636"/>
                  </a:solidFill>
                  <a:latin typeface="Times New Roman" panose="02020603050405020304" pitchFamily="18" charset="0"/>
                  <a:cs typeface="mohammad bold art 1" pitchFamily="2" charset="-78"/>
                </a:endParaRPr>
              </a:p>
              <a:p>
                <a:pPr marL="228600" lvl="1" indent="-228600" algn="r" defTabSz="889000" rtl="1">
                  <a:lnSpc>
                    <a:spcPct val="90000"/>
                  </a:lnSpc>
                  <a:spcBef>
                    <a:spcPct val="0"/>
                  </a:spcBef>
                  <a:spcAft>
                    <a:spcPct val="15000"/>
                  </a:spcAft>
                  <a:buFont typeface="Arial" panose="020B0604020202020204" pitchFamily="34" charset="0"/>
                  <a:buChar char="•"/>
                  <a:defRPr/>
                </a:pPr>
                <a:r>
                  <a:rPr lang="ar-SA" sz="1000" kern="0" dirty="0">
                    <a:solidFill>
                      <a:srgbClr val="363636"/>
                    </a:solidFill>
                    <a:latin typeface="Times New Roman" panose="02020603050405020304" pitchFamily="18" charset="0"/>
                    <a:cs typeface="mohammad bold art 1" pitchFamily="2" charset="-78"/>
                  </a:rPr>
                  <a:t>تهيئة البيئة التشريعية والتشغيلية لتقديم المنتجات والخدمات التالية</a:t>
                </a:r>
                <a:r>
                  <a:rPr lang="en-US" sz="1000" kern="0" dirty="0">
                    <a:solidFill>
                      <a:srgbClr val="363636"/>
                    </a:solidFill>
                    <a:latin typeface="Times New Roman" panose="02020603050405020304" pitchFamily="18" charset="0"/>
                    <a:cs typeface="mohammad bold art 1" pitchFamily="2" charset="-78"/>
                  </a:rPr>
                  <a:t>:</a:t>
                </a:r>
              </a:p>
              <a:p>
                <a:pPr marL="228600" lvl="1" indent="-228600" algn="r" defTabSz="889000" rtl="1">
                  <a:lnSpc>
                    <a:spcPct val="90000"/>
                  </a:lnSpc>
                  <a:spcBef>
                    <a:spcPct val="0"/>
                  </a:spcBef>
                  <a:spcAft>
                    <a:spcPct val="15000"/>
                  </a:spcAft>
                  <a:buFont typeface="Wingdings" panose="05000000000000000000" pitchFamily="2" charset="2"/>
                  <a:buChar char="ü"/>
                  <a:defRPr/>
                </a:pPr>
                <a:r>
                  <a:rPr lang="ar-SA" sz="1000" kern="0" dirty="0">
                    <a:solidFill>
                      <a:srgbClr val="363636"/>
                    </a:solidFill>
                    <a:latin typeface="Times New Roman" panose="02020603050405020304" pitchFamily="18" charset="0"/>
                    <a:cs typeface="mohammad bold art 1" pitchFamily="2" charset="-78"/>
                  </a:rPr>
                  <a:t>المشتقات المالية</a:t>
                </a:r>
                <a:r>
                  <a:rPr lang="en-US" sz="1000" kern="0" dirty="0">
                    <a:solidFill>
                      <a:srgbClr val="363636"/>
                    </a:solidFill>
                    <a:latin typeface="Times New Roman" panose="02020603050405020304" pitchFamily="18" charset="0"/>
                    <a:cs typeface="mohammad bold art 1" pitchFamily="2" charset="-78"/>
                  </a:rPr>
                  <a:t>.</a:t>
                </a:r>
                <a:endParaRPr lang="ar-KW" sz="1000" kern="0" dirty="0">
                  <a:solidFill>
                    <a:srgbClr val="363636"/>
                  </a:solidFill>
                  <a:latin typeface="Times New Roman" panose="02020603050405020304" pitchFamily="18" charset="0"/>
                  <a:cs typeface="mohammad bold art 1" pitchFamily="2" charset="-78"/>
                </a:endParaRPr>
              </a:p>
              <a:p>
                <a:pPr marL="228600" lvl="1" indent="-228600" algn="r" defTabSz="889000" rtl="1">
                  <a:lnSpc>
                    <a:spcPct val="90000"/>
                  </a:lnSpc>
                  <a:spcBef>
                    <a:spcPct val="0"/>
                  </a:spcBef>
                  <a:spcAft>
                    <a:spcPct val="15000"/>
                  </a:spcAft>
                  <a:buFont typeface="Wingdings" panose="05000000000000000000" pitchFamily="2" charset="2"/>
                  <a:buChar char="ü"/>
                  <a:defRPr/>
                </a:pPr>
                <a:endParaRPr lang="ar-SA" sz="1000" kern="0" dirty="0">
                  <a:solidFill>
                    <a:srgbClr val="363636"/>
                  </a:solidFill>
                  <a:latin typeface="Times New Roman" panose="02020603050405020304" pitchFamily="18" charset="0"/>
                  <a:cs typeface="mohammad bold art 1" pitchFamily="2" charset="-78"/>
                </a:endParaRPr>
              </a:p>
            </p:txBody>
          </p:sp>
        </p:grpSp>
        <p:sp>
          <p:nvSpPr>
            <p:cNvPr id="149" name="TextBox 148">
              <a:extLst>
                <a:ext uri="{FF2B5EF4-FFF2-40B4-BE49-F238E27FC236}">
                  <a16:creationId xmlns:a16="http://schemas.microsoft.com/office/drawing/2014/main" id="{84E5654F-C0F3-BDBB-BBA2-90BB21DECE63}"/>
                </a:ext>
              </a:extLst>
            </p:cNvPr>
            <p:cNvSpPr txBox="1"/>
            <p:nvPr/>
          </p:nvSpPr>
          <p:spPr>
            <a:xfrm>
              <a:off x="4442520" y="809888"/>
              <a:ext cx="418704" cy="646331"/>
            </a:xfrm>
            <a:prstGeom prst="rect">
              <a:avLst/>
            </a:prstGeom>
            <a:noFill/>
          </p:spPr>
          <p:txBody>
            <a:bodyPr wrap="none" rtlCol="0" anchor="ctr">
              <a:spAutoFit/>
            </a:bodyPr>
            <a:lstStyle/>
            <a:p>
              <a:pPr algn="r">
                <a:defRPr/>
              </a:pPr>
              <a:r>
                <a:rPr lang="en-US" sz="3600" b="1" kern="0" dirty="0">
                  <a:solidFill>
                    <a:srgbClr val="595959"/>
                  </a:solidFill>
                  <a:latin typeface="Calibri" panose="020F0502020204030204"/>
                  <a:cs typeface="mohammad bold art 1" pitchFamily="2" charset="-78"/>
                </a:rPr>
                <a:t>3</a:t>
              </a:r>
            </a:p>
          </p:txBody>
        </p:sp>
        <p:sp>
          <p:nvSpPr>
            <p:cNvPr id="150" name="TextBox 149">
              <a:extLst>
                <a:ext uri="{FF2B5EF4-FFF2-40B4-BE49-F238E27FC236}">
                  <a16:creationId xmlns:a16="http://schemas.microsoft.com/office/drawing/2014/main" id="{6AE20517-8866-E94D-EC14-08E637A4BD23}"/>
                </a:ext>
              </a:extLst>
            </p:cNvPr>
            <p:cNvSpPr txBox="1"/>
            <p:nvPr/>
          </p:nvSpPr>
          <p:spPr>
            <a:xfrm>
              <a:off x="4442723" y="3565549"/>
              <a:ext cx="418704" cy="646331"/>
            </a:xfrm>
            <a:prstGeom prst="rect">
              <a:avLst/>
            </a:prstGeom>
            <a:noFill/>
          </p:spPr>
          <p:txBody>
            <a:bodyPr wrap="none" rtlCol="0" anchor="ctr">
              <a:spAutoFit/>
            </a:bodyPr>
            <a:lstStyle/>
            <a:p>
              <a:pPr algn="r">
                <a:defRPr/>
              </a:pPr>
              <a:r>
                <a:rPr lang="en-US" sz="3600" b="1" kern="0" dirty="0">
                  <a:solidFill>
                    <a:srgbClr val="595959"/>
                  </a:solidFill>
                  <a:latin typeface="Calibri" panose="020F0502020204030204"/>
                  <a:cs typeface="mohammad bold art 1" pitchFamily="2" charset="-78"/>
                </a:rPr>
                <a:t>4</a:t>
              </a:r>
            </a:p>
          </p:txBody>
        </p:sp>
        <p:sp>
          <p:nvSpPr>
            <p:cNvPr id="151" name="Freeform: Shape 130">
              <a:extLst>
                <a:ext uri="{FF2B5EF4-FFF2-40B4-BE49-F238E27FC236}">
                  <a16:creationId xmlns:a16="http://schemas.microsoft.com/office/drawing/2014/main" id="{8A008195-65C8-EEC8-0CA2-CF38CD78AD1F}"/>
                </a:ext>
              </a:extLst>
            </p:cNvPr>
            <p:cNvSpPr/>
            <p:nvPr/>
          </p:nvSpPr>
          <p:spPr>
            <a:xfrm>
              <a:off x="5138003" y="1532554"/>
              <a:ext cx="793061" cy="793061"/>
            </a:xfrm>
            <a:custGeom>
              <a:avLst/>
              <a:gdLst>
                <a:gd name="connsiteX0" fmla="*/ 1057415 w 1057415"/>
                <a:gd name="connsiteY0" fmla="*/ 0 h 1057415"/>
                <a:gd name="connsiteX1" fmla="*/ 1057415 w 1057415"/>
                <a:gd name="connsiteY1" fmla="*/ 520349 h 1057415"/>
                <a:gd name="connsiteX2" fmla="*/ 989561 w 1057415"/>
                <a:gd name="connsiteY2" fmla="*/ 545184 h 1057415"/>
                <a:gd name="connsiteX3" fmla="*/ 545186 w 1057415"/>
                <a:gd name="connsiteY3" fmla="*/ 989560 h 1057415"/>
                <a:gd name="connsiteX4" fmla="*/ 524122 w 1057415"/>
                <a:gd name="connsiteY4" fmla="*/ 1057415 h 1057415"/>
                <a:gd name="connsiteX5" fmla="*/ 0 w 1057415"/>
                <a:gd name="connsiteY5" fmla="*/ 1057415 h 1057415"/>
                <a:gd name="connsiteX6" fmla="*/ 1961 w 1057415"/>
                <a:gd name="connsiteY6" fmla="*/ 1044563 h 1057415"/>
                <a:gd name="connsiteX7" fmla="*/ 1044563 w 1057415"/>
                <a:gd name="connsiteY7" fmla="*/ 1961 h 1057415"/>
                <a:gd name="connsiteX8" fmla="*/ 1057415 w 1057415"/>
                <a:gd name="connsiteY8" fmla="*/ 0 h 105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5" h="1057415">
                  <a:moveTo>
                    <a:pt x="1057415" y="0"/>
                  </a:moveTo>
                  <a:lnTo>
                    <a:pt x="1057415" y="520349"/>
                  </a:lnTo>
                  <a:lnTo>
                    <a:pt x="989561" y="545184"/>
                  </a:lnTo>
                  <a:cubicBezTo>
                    <a:pt x="789759" y="629694"/>
                    <a:pt x="629695" y="789757"/>
                    <a:pt x="545186" y="989560"/>
                  </a:cubicBezTo>
                  <a:lnTo>
                    <a:pt x="524122" y="1057415"/>
                  </a:lnTo>
                  <a:lnTo>
                    <a:pt x="0" y="1057415"/>
                  </a:lnTo>
                  <a:lnTo>
                    <a:pt x="1961" y="1044563"/>
                  </a:lnTo>
                  <a:cubicBezTo>
                    <a:pt x="109049" y="521237"/>
                    <a:pt x="521238" y="109049"/>
                    <a:pt x="1044563" y="1961"/>
                  </a:cubicBezTo>
                  <a:lnTo>
                    <a:pt x="1057415" y="0"/>
                  </a:lnTo>
                  <a:close/>
                </a:path>
              </a:pathLst>
            </a:custGeom>
            <a:solidFill>
              <a:srgbClr val="A5A5A5">
                <a:lumMod val="40000"/>
                <a:lumOff val="60000"/>
              </a:srgbClr>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152" name="Freeform: Shape 131">
              <a:extLst>
                <a:ext uri="{FF2B5EF4-FFF2-40B4-BE49-F238E27FC236}">
                  <a16:creationId xmlns:a16="http://schemas.microsoft.com/office/drawing/2014/main" id="{2AB6DBE1-7EC3-D2E7-5D6E-66A9CF149B6A}"/>
                </a:ext>
              </a:extLst>
            </p:cNvPr>
            <p:cNvSpPr/>
            <p:nvPr/>
          </p:nvSpPr>
          <p:spPr>
            <a:xfrm>
              <a:off x="6316825" y="1532554"/>
              <a:ext cx="793062" cy="793061"/>
            </a:xfrm>
            <a:custGeom>
              <a:avLst/>
              <a:gdLst>
                <a:gd name="connsiteX0" fmla="*/ 0 w 1057416"/>
                <a:gd name="connsiteY0" fmla="*/ 0 h 1057415"/>
                <a:gd name="connsiteX1" fmla="*/ 12852 w 1057416"/>
                <a:gd name="connsiteY1" fmla="*/ 1961 h 1057415"/>
                <a:gd name="connsiteX2" fmla="*/ 1055454 w 1057416"/>
                <a:gd name="connsiteY2" fmla="*/ 1044563 h 1057415"/>
                <a:gd name="connsiteX3" fmla="*/ 1057416 w 1057416"/>
                <a:gd name="connsiteY3" fmla="*/ 1057415 h 1057415"/>
                <a:gd name="connsiteX4" fmla="*/ 533294 w 1057416"/>
                <a:gd name="connsiteY4" fmla="*/ 1057415 h 1057415"/>
                <a:gd name="connsiteX5" fmla="*/ 512230 w 1057416"/>
                <a:gd name="connsiteY5" fmla="*/ 989560 h 1057415"/>
                <a:gd name="connsiteX6" fmla="*/ 67855 w 1057416"/>
                <a:gd name="connsiteY6" fmla="*/ 545184 h 1057415"/>
                <a:gd name="connsiteX7" fmla="*/ 0 w 1057416"/>
                <a:gd name="connsiteY7" fmla="*/ 520349 h 1057415"/>
                <a:gd name="connsiteX8" fmla="*/ 0 w 1057416"/>
                <a:gd name="connsiteY8" fmla="*/ 0 h 105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6" h="1057415">
                  <a:moveTo>
                    <a:pt x="0" y="0"/>
                  </a:moveTo>
                  <a:lnTo>
                    <a:pt x="12852" y="1961"/>
                  </a:lnTo>
                  <a:cubicBezTo>
                    <a:pt x="536178" y="109049"/>
                    <a:pt x="948366" y="521237"/>
                    <a:pt x="1055454" y="1044563"/>
                  </a:cubicBezTo>
                  <a:lnTo>
                    <a:pt x="1057416" y="1057415"/>
                  </a:lnTo>
                  <a:lnTo>
                    <a:pt x="533294" y="1057415"/>
                  </a:lnTo>
                  <a:lnTo>
                    <a:pt x="512230" y="989560"/>
                  </a:lnTo>
                  <a:cubicBezTo>
                    <a:pt x="427721" y="789757"/>
                    <a:pt x="267657" y="629694"/>
                    <a:pt x="67855" y="545184"/>
                  </a:cubicBezTo>
                  <a:lnTo>
                    <a:pt x="0" y="520349"/>
                  </a:lnTo>
                  <a:lnTo>
                    <a:pt x="0" y="0"/>
                  </a:lnTo>
                  <a:close/>
                </a:path>
              </a:pathLst>
            </a:custGeom>
            <a:solidFill>
              <a:srgbClr val="1367A2"/>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kern="0">
                <a:solidFill>
                  <a:srgbClr val="363636"/>
                </a:solidFill>
                <a:latin typeface="Calibri" panose="020F0502020204030204"/>
                <a:cs typeface="mohammad bold art 1" pitchFamily="2" charset="-78"/>
              </a:endParaRPr>
            </a:p>
          </p:txBody>
        </p:sp>
        <p:sp>
          <p:nvSpPr>
            <p:cNvPr id="153" name="Freeform: Shape 132">
              <a:extLst>
                <a:ext uri="{FF2B5EF4-FFF2-40B4-BE49-F238E27FC236}">
                  <a16:creationId xmlns:a16="http://schemas.microsoft.com/office/drawing/2014/main" id="{EC8D2BE3-6D9D-CEA7-612E-65FC0592DA44}"/>
                </a:ext>
              </a:extLst>
            </p:cNvPr>
            <p:cNvSpPr/>
            <p:nvPr/>
          </p:nvSpPr>
          <p:spPr>
            <a:xfrm>
              <a:off x="5138003" y="2711377"/>
              <a:ext cx="793061" cy="793062"/>
            </a:xfrm>
            <a:custGeom>
              <a:avLst/>
              <a:gdLst>
                <a:gd name="connsiteX0" fmla="*/ 0 w 1057415"/>
                <a:gd name="connsiteY0" fmla="*/ 0 h 1057416"/>
                <a:gd name="connsiteX1" fmla="*/ 524123 w 1057415"/>
                <a:gd name="connsiteY1" fmla="*/ 0 h 1057416"/>
                <a:gd name="connsiteX2" fmla="*/ 545186 w 1057415"/>
                <a:gd name="connsiteY2" fmla="*/ 67854 h 1057416"/>
                <a:gd name="connsiteX3" fmla="*/ 989561 w 1057415"/>
                <a:gd name="connsiteY3" fmla="*/ 512229 h 1057416"/>
                <a:gd name="connsiteX4" fmla="*/ 1057415 w 1057415"/>
                <a:gd name="connsiteY4" fmla="*/ 537064 h 1057416"/>
                <a:gd name="connsiteX5" fmla="*/ 1057415 w 1057415"/>
                <a:gd name="connsiteY5" fmla="*/ 1057416 h 1057416"/>
                <a:gd name="connsiteX6" fmla="*/ 1044563 w 1057415"/>
                <a:gd name="connsiteY6" fmla="*/ 1055454 h 1057416"/>
                <a:gd name="connsiteX7" fmla="*/ 1961 w 1057415"/>
                <a:gd name="connsiteY7" fmla="*/ 12852 h 1057416"/>
                <a:gd name="connsiteX8" fmla="*/ 0 w 1057415"/>
                <a:gd name="connsiteY8" fmla="*/ 0 h 10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5" h="1057416">
                  <a:moveTo>
                    <a:pt x="0" y="0"/>
                  </a:moveTo>
                  <a:lnTo>
                    <a:pt x="524123" y="0"/>
                  </a:lnTo>
                  <a:lnTo>
                    <a:pt x="545186" y="67854"/>
                  </a:lnTo>
                  <a:cubicBezTo>
                    <a:pt x="629695" y="267656"/>
                    <a:pt x="789759" y="427720"/>
                    <a:pt x="989561" y="512229"/>
                  </a:cubicBezTo>
                  <a:lnTo>
                    <a:pt x="1057415" y="537064"/>
                  </a:lnTo>
                  <a:lnTo>
                    <a:pt x="1057415" y="1057416"/>
                  </a:lnTo>
                  <a:lnTo>
                    <a:pt x="1044563" y="1055454"/>
                  </a:lnTo>
                  <a:cubicBezTo>
                    <a:pt x="521238" y="948366"/>
                    <a:pt x="109049" y="536178"/>
                    <a:pt x="1961" y="12852"/>
                  </a:cubicBezTo>
                  <a:lnTo>
                    <a:pt x="0" y="0"/>
                  </a:lnTo>
                  <a:close/>
                </a:path>
              </a:pathLst>
            </a:custGeom>
            <a:solidFill>
              <a:srgbClr val="595959">
                <a:lumMod val="60000"/>
                <a:lumOff val="40000"/>
              </a:srgbClr>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kern="0" dirty="0">
                <a:solidFill>
                  <a:srgbClr val="363636"/>
                </a:solidFill>
                <a:latin typeface="Calibri" panose="020F0502020204030204"/>
                <a:cs typeface="mohammad bold art 1" pitchFamily="2" charset="-78"/>
              </a:endParaRPr>
            </a:p>
          </p:txBody>
        </p:sp>
        <p:sp>
          <p:nvSpPr>
            <p:cNvPr id="154" name="Freeform: Shape 133">
              <a:extLst>
                <a:ext uri="{FF2B5EF4-FFF2-40B4-BE49-F238E27FC236}">
                  <a16:creationId xmlns:a16="http://schemas.microsoft.com/office/drawing/2014/main" id="{AF6D6B0F-C771-C90F-2699-981A30F8C596}"/>
                </a:ext>
              </a:extLst>
            </p:cNvPr>
            <p:cNvSpPr/>
            <p:nvPr/>
          </p:nvSpPr>
          <p:spPr>
            <a:xfrm>
              <a:off x="6316825" y="2711377"/>
              <a:ext cx="793062" cy="793062"/>
            </a:xfrm>
            <a:custGeom>
              <a:avLst/>
              <a:gdLst>
                <a:gd name="connsiteX0" fmla="*/ 533293 w 1057416"/>
                <a:gd name="connsiteY0" fmla="*/ 0 h 1057416"/>
                <a:gd name="connsiteX1" fmla="*/ 1057416 w 1057416"/>
                <a:gd name="connsiteY1" fmla="*/ 0 h 1057416"/>
                <a:gd name="connsiteX2" fmla="*/ 1055454 w 1057416"/>
                <a:gd name="connsiteY2" fmla="*/ 12852 h 1057416"/>
                <a:gd name="connsiteX3" fmla="*/ 12852 w 1057416"/>
                <a:gd name="connsiteY3" fmla="*/ 1055454 h 1057416"/>
                <a:gd name="connsiteX4" fmla="*/ 0 w 1057416"/>
                <a:gd name="connsiteY4" fmla="*/ 1057416 h 1057416"/>
                <a:gd name="connsiteX5" fmla="*/ 0 w 1057416"/>
                <a:gd name="connsiteY5" fmla="*/ 537064 h 1057416"/>
                <a:gd name="connsiteX6" fmla="*/ 67855 w 1057416"/>
                <a:gd name="connsiteY6" fmla="*/ 512229 h 1057416"/>
                <a:gd name="connsiteX7" fmla="*/ 512230 w 1057416"/>
                <a:gd name="connsiteY7" fmla="*/ 67854 h 1057416"/>
                <a:gd name="connsiteX8" fmla="*/ 533293 w 1057416"/>
                <a:gd name="connsiteY8" fmla="*/ 0 h 10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6" h="1057416">
                  <a:moveTo>
                    <a:pt x="533293" y="0"/>
                  </a:moveTo>
                  <a:lnTo>
                    <a:pt x="1057416" y="0"/>
                  </a:lnTo>
                  <a:lnTo>
                    <a:pt x="1055454" y="12852"/>
                  </a:lnTo>
                  <a:cubicBezTo>
                    <a:pt x="948366" y="536178"/>
                    <a:pt x="536178" y="948366"/>
                    <a:pt x="12852" y="1055454"/>
                  </a:cubicBezTo>
                  <a:lnTo>
                    <a:pt x="0" y="1057416"/>
                  </a:lnTo>
                  <a:lnTo>
                    <a:pt x="0" y="537064"/>
                  </a:lnTo>
                  <a:lnTo>
                    <a:pt x="67855" y="512229"/>
                  </a:lnTo>
                  <a:cubicBezTo>
                    <a:pt x="267657" y="427720"/>
                    <a:pt x="427721" y="267656"/>
                    <a:pt x="512230" y="67854"/>
                  </a:cubicBezTo>
                  <a:lnTo>
                    <a:pt x="533293" y="0"/>
                  </a:lnTo>
                  <a:close/>
                </a:path>
              </a:pathLst>
            </a:custGeom>
            <a:solidFill>
              <a:srgbClr val="1367A2"/>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sz="1350" kern="0">
                <a:solidFill>
                  <a:srgbClr val="363636"/>
                </a:solidFill>
                <a:latin typeface="Calibri" panose="020F0502020204030204"/>
                <a:cs typeface="mohammad bold art 1" pitchFamily="2" charset="-78"/>
              </a:endParaRPr>
            </a:p>
          </p:txBody>
        </p:sp>
        <p:sp>
          <p:nvSpPr>
            <p:cNvPr id="155" name="TextBox 154">
              <a:extLst>
                <a:ext uri="{FF2B5EF4-FFF2-40B4-BE49-F238E27FC236}">
                  <a16:creationId xmlns:a16="http://schemas.microsoft.com/office/drawing/2014/main" id="{0C54F059-D33E-CD65-1800-7D77DB3880F3}"/>
                </a:ext>
              </a:extLst>
            </p:cNvPr>
            <p:cNvSpPr txBox="1"/>
            <p:nvPr/>
          </p:nvSpPr>
          <p:spPr>
            <a:xfrm>
              <a:off x="7384424" y="3565541"/>
              <a:ext cx="418705" cy="646331"/>
            </a:xfrm>
            <a:prstGeom prst="rect">
              <a:avLst/>
            </a:prstGeom>
            <a:noFill/>
          </p:spPr>
          <p:txBody>
            <a:bodyPr wrap="none" rtlCol="0" anchor="ctr">
              <a:spAutoFit/>
            </a:bodyPr>
            <a:lstStyle/>
            <a:p>
              <a:pPr algn="r">
                <a:defRPr/>
              </a:pPr>
              <a:r>
                <a:rPr lang="en-US" sz="3600" b="1" kern="0" dirty="0">
                  <a:solidFill>
                    <a:srgbClr val="FFFFFF"/>
                  </a:solidFill>
                  <a:latin typeface="Calibri" panose="020F0502020204030204"/>
                  <a:cs typeface="mohammad bold art 1" pitchFamily="2" charset="-78"/>
                </a:rPr>
                <a:t>2</a:t>
              </a:r>
            </a:p>
          </p:txBody>
        </p:sp>
        <p:grpSp>
          <p:nvGrpSpPr>
            <p:cNvPr id="156" name="Group 155">
              <a:extLst>
                <a:ext uri="{FF2B5EF4-FFF2-40B4-BE49-F238E27FC236}">
                  <a16:creationId xmlns:a16="http://schemas.microsoft.com/office/drawing/2014/main" id="{B7625710-6C2F-4B5B-93A4-8D00F3431737}"/>
                </a:ext>
              </a:extLst>
            </p:cNvPr>
            <p:cNvGrpSpPr/>
            <p:nvPr/>
          </p:nvGrpSpPr>
          <p:grpSpPr>
            <a:xfrm>
              <a:off x="8173921" y="3504439"/>
              <a:ext cx="3070987" cy="1747850"/>
              <a:chOff x="8777747" y="1325595"/>
              <a:chExt cx="3081318" cy="2535733"/>
            </a:xfrm>
          </p:grpSpPr>
          <p:sp>
            <p:nvSpPr>
              <p:cNvPr id="178" name="TextBox 177">
                <a:extLst>
                  <a:ext uri="{FF2B5EF4-FFF2-40B4-BE49-F238E27FC236}">
                    <a16:creationId xmlns:a16="http://schemas.microsoft.com/office/drawing/2014/main" id="{0F124AE5-58B0-5DC6-92AF-85FA40EFCF6D}"/>
                  </a:ext>
                </a:extLst>
              </p:cNvPr>
              <p:cNvSpPr txBox="1"/>
              <p:nvPr/>
            </p:nvSpPr>
            <p:spPr>
              <a:xfrm>
                <a:off x="8921977" y="1325595"/>
                <a:ext cx="2937088" cy="602793"/>
              </a:xfrm>
              <a:prstGeom prst="rect">
                <a:avLst/>
              </a:prstGeom>
              <a:solidFill>
                <a:srgbClr val="4472C4">
                  <a:lumMod val="50000"/>
                </a:srgbClr>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KW" sz="2100" b="1" i="0" u="none" strike="noStrike" kern="0" cap="all" spc="0" normalizeH="0" baseline="0" noProof="0" dirty="0">
                    <a:ln>
                      <a:noFill/>
                    </a:ln>
                    <a:solidFill>
                      <a:srgbClr val="FFFFFF"/>
                    </a:solidFill>
                    <a:effectLst/>
                    <a:uLnTx/>
                    <a:uFillTx/>
                    <a:latin typeface="Calibri" panose="020F0502020204030204"/>
                    <a:cs typeface="mohammad bold art 1" pitchFamily="2" charset="-78"/>
                  </a:rPr>
                  <a:t>المرحلة الثانية</a:t>
                </a:r>
                <a:endParaRPr kumimoji="0" lang="en-US" sz="2100" b="1" i="0" u="none" strike="noStrike" kern="0" cap="all" spc="0" normalizeH="0" baseline="0" noProof="0" dirty="0">
                  <a:ln>
                    <a:noFill/>
                  </a:ln>
                  <a:solidFill>
                    <a:srgbClr val="FFFFFF"/>
                  </a:solidFill>
                  <a:effectLst/>
                  <a:uLnTx/>
                  <a:uFillTx/>
                  <a:latin typeface="Calibri" panose="020F0502020204030204"/>
                  <a:cs typeface="mohammad bold art 1" pitchFamily="2" charset="-78"/>
                </a:endParaRPr>
              </a:p>
            </p:txBody>
          </p:sp>
          <p:sp>
            <p:nvSpPr>
              <p:cNvPr id="179" name="TextBox 178">
                <a:extLst>
                  <a:ext uri="{FF2B5EF4-FFF2-40B4-BE49-F238E27FC236}">
                    <a16:creationId xmlns:a16="http://schemas.microsoft.com/office/drawing/2014/main" id="{04C30F00-EEDC-B467-21C4-EBE15F99B43F}"/>
                  </a:ext>
                </a:extLst>
              </p:cNvPr>
              <p:cNvSpPr txBox="1"/>
              <p:nvPr/>
            </p:nvSpPr>
            <p:spPr>
              <a:xfrm>
                <a:off x="8777747" y="1928388"/>
                <a:ext cx="2929293" cy="1932940"/>
              </a:xfrm>
              <a:prstGeom prst="rect">
                <a:avLst/>
              </a:prstGeom>
              <a:noFill/>
            </p:spPr>
            <p:txBody>
              <a:bodyPr wrap="square" lIns="0" rIns="0" rtlCol="0" anchor="t">
                <a:spAutoFit/>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تقسيم السوق.</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مؤشرات جديدة للسوق.</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فواصل التداول المستثمر.</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منصة التداول للشركات غير المدرجة.</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التأكيد المتأخر لأمين الحفظ.</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تسهيل إجراءات الصفقات الخاصة.</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التوزيع الإلكتروني للأرباح النقدية.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جلسة الشراء الإجباري.</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p:txBody>
          </p:sp>
        </p:grpSp>
        <p:sp>
          <p:nvSpPr>
            <p:cNvPr id="157" name="TextBox 156">
              <a:extLst>
                <a:ext uri="{FF2B5EF4-FFF2-40B4-BE49-F238E27FC236}">
                  <a16:creationId xmlns:a16="http://schemas.microsoft.com/office/drawing/2014/main" id="{775EA410-421C-7EEA-BE9C-C7D21E32EF57}"/>
                </a:ext>
              </a:extLst>
            </p:cNvPr>
            <p:cNvSpPr txBox="1"/>
            <p:nvPr/>
          </p:nvSpPr>
          <p:spPr>
            <a:xfrm rot="2687011">
              <a:off x="6333166" y="1785125"/>
              <a:ext cx="697627" cy="369332"/>
            </a:xfrm>
            <a:prstGeom prst="rect">
              <a:avLst/>
            </a:prstGeom>
            <a:noFill/>
          </p:spPr>
          <p:txBody>
            <a:bodyPr wrap="none" rtlCol="0">
              <a:spAutoFit/>
            </a:bodyPr>
            <a:lstStyle/>
            <a:p>
              <a:pPr>
                <a:defRPr/>
              </a:pPr>
              <a:r>
                <a:rPr lang="ar-KW" b="1" kern="0" dirty="0">
                  <a:solidFill>
                    <a:prstClr val="white"/>
                  </a:solidFill>
                  <a:latin typeface="Calibri" panose="020F0502020204030204"/>
                  <a:cs typeface="mohammad bold art 1" pitchFamily="2" charset="-78"/>
                </a:rPr>
                <a:t>2017</a:t>
              </a:r>
              <a:endParaRPr lang="en-US" b="1" kern="0" dirty="0">
                <a:solidFill>
                  <a:prstClr val="white"/>
                </a:solidFill>
                <a:latin typeface="Calibri" panose="020F0502020204030204"/>
                <a:cs typeface="mohammad bold art 1" pitchFamily="2" charset="-78"/>
              </a:endParaRPr>
            </a:p>
          </p:txBody>
        </p:sp>
        <p:sp>
          <p:nvSpPr>
            <p:cNvPr id="158" name="TextBox 157">
              <a:extLst>
                <a:ext uri="{FF2B5EF4-FFF2-40B4-BE49-F238E27FC236}">
                  <a16:creationId xmlns:a16="http://schemas.microsoft.com/office/drawing/2014/main" id="{AC39852F-A403-E487-8801-71D221F45240}"/>
                </a:ext>
              </a:extLst>
            </p:cNvPr>
            <p:cNvSpPr txBox="1"/>
            <p:nvPr/>
          </p:nvSpPr>
          <p:spPr>
            <a:xfrm rot="18762770">
              <a:off x="6341621" y="2899668"/>
              <a:ext cx="697627" cy="369332"/>
            </a:xfrm>
            <a:prstGeom prst="rect">
              <a:avLst/>
            </a:prstGeom>
            <a:noFill/>
          </p:spPr>
          <p:txBody>
            <a:bodyPr wrap="none" rtlCol="0">
              <a:spAutoFit/>
            </a:bodyPr>
            <a:lstStyle/>
            <a:p>
              <a:pPr>
                <a:defRPr/>
              </a:pPr>
              <a:r>
                <a:rPr lang="ar-KW" b="1" kern="0" dirty="0">
                  <a:solidFill>
                    <a:srgbClr val="FFFFFF"/>
                  </a:solidFill>
                  <a:latin typeface="Calibri" panose="020F0502020204030204"/>
                  <a:cs typeface="mohammad bold art 1" pitchFamily="2" charset="-78"/>
                </a:rPr>
                <a:t>2018</a:t>
              </a:r>
              <a:endParaRPr lang="en-US" b="1" kern="0" dirty="0">
                <a:solidFill>
                  <a:srgbClr val="FFFFFF"/>
                </a:solidFill>
                <a:latin typeface="Calibri" panose="020F0502020204030204"/>
                <a:cs typeface="mohammad bold art 1" pitchFamily="2" charset="-78"/>
              </a:endParaRPr>
            </a:p>
          </p:txBody>
        </p:sp>
        <p:sp>
          <p:nvSpPr>
            <p:cNvPr id="159" name="TextBox 158">
              <a:extLst>
                <a:ext uri="{FF2B5EF4-FFF2-40B4-BE49-F238E27FC236}">
                  <a16:creationId xmlns:a16="http://schemas.microsoft.com/office/drawing/2014/main" id="{219E9BCF-3D6D-8E6D-EC11-BDC8E10BDD71}"/>
                </a:ext>
              </a:extLst>
            </p:cNvPr>
            <p:cNvSpPr txBox="1"/>
            <p:nvPr/>
          </p:nvSpPr>
          <p:spPr>
            <a:xfrm rot="2499053">
              <a:off x="5294817" y="2897517"/>
              <a:ext cx="574196" cy="369332"/>
            </a:xfrm>
            <a:prstGeom prst="rect">
              <a:avLst/>
            </a:prstGeom>
            <a:noFill/>
          </p:spPr>
          <p:txBody>
            <a:bodyPr wrap="none" rtlCol="0">
              <a:spAutoFit/>
            </a:bodyPr>
            <a:lstStyle/>
            <a:p>
              <a:pPr>
                <a:defRPr/>
              </a:pPr>
              <a:r>
                <a:rPr lang="en-US" b="1" kern="0" dirty="0">
                  <a:solidFill>
                    <a:prstClr val="black"/>
                  </a:solidFill>
                  <a:latin typeface="Calibri" panose="020F0502020204030204"/>
                  <a:cs typeface="mohammad bold art 1" pitchFamily="2" charset="-78"/>
                </a:rPr>
                <a:t>TBD</a:t>
              </a:r>
            </a:p>
          </p:txBody>
        </p:sp>
        <p:sp>
          <p:nvSpPr>
            <p:cNvPr id="160" name="TextBox 159">
              <a:extLst>
                <a:ext uri="{FF2B5EF4-FFF2-40B4-BE49-F238E27FC236}">
                  <a16:creationId xmlns:a16="http://schemas.microsoft.com/office/drawing/2014/main" id="{33F32D40-2B7F-4D34-B817-00A4D6D2346F}"/>
                </a:ext>
              </a:extLst>
            </p:cNvPr>
            <p:cNvSpPr txBox="1"/>
            <p:nvPr/>
          </p:nvSpPr>
          <p:spPr>
            <a:xfrm rot="19067665">
              <a:off x="5217475" y="1746935"/>
              <a:ext cx="697627" cy="369332"/>
            </a:xfrm>
            <a:prstGeom prst="rect">
              <a:avLst/>
            </a:prstGeom>
            <a:noFill/>
          </p:spPr>
          <p:txBody>
            <a:bodyPr wrap="none" rtlCol="0">
              <a:spAutoFit/>
            </a:bodyPr>
            <a:lstStyle/>
            <a:p>
              <a:pPr>
                <a:defRPr/>
              </a:pPr>
              <a:r>
                <a:rPr lang="ar-KW" b="1" kern="0" dirty="0">
                  <a:solidFill>
                    <a:prstClr val="black"/>
                  </a:solidFill>
                  <a:latin typeface="Calibri" panose="020F0502020204030204"/>
                  <a:cs typeface="mohammad bold art 1" pitchFamily="2" charset="-78"/>
                </a:rPr>
                <a:t>2025</a:t>
              </a:r>
              <a:endParaRPr lang="en-US" b="1" kern="0" dirty="0">
                <a:solidFill>
                  <a:prstClr val="black"/>
                </a:solidFill>
                <a:latin typeface="Calibri" panose="020F0502020204030204"/>
                <a:cs typeface="mohammad bold art 1" pitchFamily="2" charset="-78"/>
              </a:endParaRPr>
            </a:p>
          </p:txBody>
        </p:sp>
        <p:grpSp>
          <p:nvGrpSpPr>
            <p:cNvPr id="161" name="Group 160">
              <a:extLst>
                <a:ext uri="{FF2B5EF4-FFF2-40B4-BE49-F238E27FC236}">
                  <a16:creationId xmlns:a16="http://schemas.microsoft.com/office/drawing/2014/main" id="{2A6FB102-718D-F104-1503-09391CFA4991}"/>
                </a:ext>
              </a:extLst>
            </p:cNvPr>
            <p:cNvGrpSpPr/>
            <p:nvPr/>
          </p:nvGrpSpPr>
          <p:grpSpPr>
            <a:xfrm>
              <a:off x="940125" y="801595"/>
              <a:ext cx="10311750" cy="3471153"/>
              <a:chOff x="1512628" y="1374393"/>
              <a:chExt cx="10346437" cy="4628199"/>
            </a:xfrm>
          </p:grpSpPr>
          <p:sp>
            <p:nvSpPr>
              <p:cNvPr id="176" name="TextBox 175">
                <a:extLst>
                  <a:ext uri="{FF2B5EF4-FFF2-40B4-BE49-F238E27FC236}">
                    <a16:creationId xmlns:a16="http://schemas.microsoft.com/office/drawing/2014/main" id="{EC0494EA-259C-4F44-3DD5-AB372004F86D}"/>
                  </a:ext>
                </a:extLst>
              </p:cNvPr>
              <p:cNvSpPr txBox="1"/>
              <p:nvPr/>
            </p:nvSpPr>
            <p:spPr>
              <a:xfrm>
                <a:off x="8921977" y="1374393"/>
                <a:ext cx="2937088" cy="553997"/>
              </a:xfrm>
              <a:prstGeom prst="rect">
                <a:avLst/>
              </a:prstGeom>
              <a:solidFill>
                <a:srgbClr val="4472C4">
                  <a:lumMod val="50000"/>
                </a:srgbClr>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KW" sz="2100" b="1" i="0" u="none" strike="noStrike" kern="0" cap="all" spc="0" normalizeH="0" baseline="0" noProof="0" dirty="0">
                    <a:ln>
                      <a:noFill/>
                    </a:ln>
                    <a:solidFill>
                      <a:srgbClr val="FFFFFF"/>
                    </a:solidFill>
                    <a:effectLst/>
                    <a:uLnTx/>
                    <a:uFillTx/>
                    <a:latin typeface="Calibri" panose="020F0502020204030204"/>
                    <a:cs typeface="mohammad bold art 1" pitchFamily="2" charset="-78"/>
                  </a:rPr>
                  <a:t>المرحلة الأولى</a:t>
                </a:r>
                <a:endParaRPr kumimoji="0" lang="en-US" sz="2100" b="1" i="0" u="none" strike="noStrike" kern="0" cap="all" spc="0" normalizeH="0" baseline="0" noProof="0" dirty="0">
                  <a:ln>
                    <a:noFill/>
                  </a:ln>
                  <a:solidFill>
                    <a:srgbClr val="FFFFFF"/>
                  </a:solidFill>
                  <a:effectLst/>
                  <a:uLnTx/>
                  <a:uFillTx/>
                  <a:latin typeface="Calibri" panose="020F0502020204030204"/>
                  <a:cs typeface="mohammad bold art 1" pitchFamily="2" charset="-78"/>
                </a:endParaRPr>
              </a:p>
            </p:txBody>
          </p:sp>
          <p:sp>
            <p:nvSpPr>
              <p:cNvPr id="177" name="TextBox 176">
                <a:extLst>
                  <a:ext uri="{FF2B5EF4-FFF2-40B4-BE49-F238E27FC236}">
                    <a16:creationId xmlns:a16="http://schemas.microsoft.com/office/drawing/2014/main" id="{0E08BA97-6139-1E61-B1EE-1DEE52D9773E}"/>
                  </a:ext>
                </a:extLst>
              </p:cNvPr>
              <p:cNvSpPr txBox="1"/>
              <p:nvPr/>
            </p:nvSpPr>
            <p:spPr>
              <a:xfrm>
                <a:off x="1512628" y="1955335"/>
                <a:ext cx="3215582" cy="4047257"/>
              </a:xfrm>
              <a:prstGeom prst="rect">
                <a:avLst/>
              </a:prstGeom>
              <a:noFill/>
              <a:effectLst/>
            </p:spPr>
            <p:txBody>
              <a:bodyPr wrap="square" lIns="0" rIns="0" rtlCol="0" anchor="t">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KW" sz="1000" b="1" i="0" u="sng"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المرحلة الثالثة (الجزء الأول) – تم تطبيق هذا الجزء قي 2019</a:t>
                </a:r>
                <a:endParaRPr kumimoji="0" lang="en-US" sz="1000" b="1" i="0" u="sng" strike="noStrike" kern="0" cap="none" spc="0" normalizeH="0" baseline="0" noProof="0" dirty="0">
                  <a:ln>
                    <a:noFill/>
                  </a:ln>
                  <a:solidFill>
                    <a:srgbClr val="595959"/>
                  </a:solidFill>
                  <a:effectLst/>
                  <a:uLnTx/>
                  <a:uFillTx/>
                  <a:latin typeface="Calibri" panose="020F0502020204030204"/>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استحداث جلسة التداول بعد الإغلاق.</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تقديم البيع على المكشوف وتطوير استخدام اقراض واقتراض الأسهم.</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إدراج وتداول الصناديق والصناديق العقارية المدرة للدخل.</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تحسين آلية تنفيذ صفقات خارج السوق.</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ea typeface="Calibri" panose="020F0502020204030204" pitchFamily="34" charset="0"/>
                    <a:cs typeface="mohammad bold art 1" pitchFamily="2" charset="-78"/>
                  </a:rPr>
                  <a:t>صفقات المبادلة.</a:t>
                </a:r>
              </a:p>
              <a:p>
                <a:pPr marR="0" lvl="0" algn="just" defTabSz="914400" rtl="1" eaLnBrk="1" fontAlgn="auto" latinLnBrk="0" hangingPunct="1">
                  <a:lnSpc>
                    <a:spcPct val="100000"/>
                  </a:lnSpc>
                  <a:spcBef>
                    <a:spcPts val="0"/>
                  </a:spcBef>
                  <a:spcAft>
                    <a:spcPts val="0"/>
                  </a:spcAft>
                  <a:buClrTx/>
                  <a:buSzTx/>
                  <a:tabLst/>
                  <a:defRPr/>
                </a:pP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ea typeface="Calibri" panose="020F0502020204030204" pitchFamily="34" charset="0"/>
                  <a:cs typeface="mohammad bold art 1" pitchFamily="2" charset="-78"/>
                </a:endParaRPr>
              </a:p>
              <a:p>
                <a:pPr marL="0" marR="0" lvl="1" indent="0" algn="just" defTabSz="914400" rtl="1" eaLnBrk="1" fontAlgn="auto" latinLnBrk="0" hangingPunct="1">
                  <a:lnSpc>
                    <a:spcPct val="90000"/>
                  </a:lnSpc>
                  <a:spcBef>
                    <a:spcPct val="0"/>
                  </a:spcBef>
                  <a:spcAft>
                    <a:spcPct val="15000"/>
                  </a:spcAft>
                  <a:buClrTx/>
                  <a:buSzTx/>
                  <a:buFontTx/>
                  <a:buNone/>
                  <a:tabLst/>
                  <a:defRPr/>
                </a:pPr>
                <a:r>
                  <a:rPr kumimoji="0" lang="ar-KW" sz="1000" b="1" i="0" u="sng"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المرحلة الثالثة (الجزء الثاني)</a:t>
                </a:r>
                <a:r>
                  <a:rPr kumimoji="0" lang="en-US" sz="1000" b="1" i="0" u="sng"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r>
                  <a:rPr kumimoji="0" lang="ar-KW" sz="1000" b="1" i="0" u="sng"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  </a:t>
                </a:r>
                <a:r>
                  <a:rPr lang="ar-KW" sz="1000" b="1" u="sng" kern="0" dirty="0">
                    <a:solidFill>
                      <a:srgbClr val="363636"/>
                    </a:solidFill>
                    <a:latin typeface="Times New Roman" panose="02020603050405020304" pitchFamily="18" charset="0"/>
                    <a:cs typeface="mohammad bold art 1" pitchFamily="2" charset="-78"/>
                  </a:rPr>
                  <a:t>يوليو</a:t>
                </a:r>
                <a:r>
                  <a:rPr kumimoji="0" lang="ar-KW" sz="1000" b="1" i="0" u="sng"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2025</a:t>
                </a:r>
                <a:endParaRPr kumimoji="0" lang="en-US" sz="1000" b="1" i="0" u="sng"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استحداث الوسيط المركزي للسوق النقدي</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a:t>
                </a: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ط</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ب</a:t>
                </a: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يق نموذج التسويات النقدية من خلال نظام البنك المركزي / البنوك التجارية</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تغيير آلية التسويات باتباع مبدأ</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r>
                  <a:rPr kumimoji="0" lang="en-US" sz="1000" b="0" i="0" u="none" strike="noStrike" kern="0" cap="none" spc="0" normalizeH="0" baseline="0" noProof="0" dirty="0" err="1">
                    <a:ln>
                      <a:noFill/>
                    </a:ln>
                    <a:solidFill>
                      <a:srgbClr val="363636"/>
                    </a:solidFill>
                    <a:effectLst/>
                    <a:uLnTx/>
                    <a:uFillTx/>
                    <a:latin typeface="Times New Roman" panose="02020603050405020304" pitchFamily="18" charset="0"/>
                    <a:cs typeface="mohammad bold art 1" pitchFamily="2" charset="-78"/>
                  </a:rPr>
                  <a:t>DvP</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model 2</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تقديم نموذج الوسيط المؤهل</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إنشاء رقم حسابات فرعية ضمن الحسابات المجمعة</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تهيئة البيئة التشريعية والتشغيلية لتقديم المنتجات والخدمات التالية</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228600" marR="0" lvl="1" indent="-228600" algn="just" defTabSz="889000" rtl="1"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صناديق المؤشرات المتداولة</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228600" marR="0" lvl="1" indent="-228600" algn="just" defTabSz="889000" rtl="1"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السندات والصكوك</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p:txBody>
          </p:sp>
        </p:grpSp>
        <p:sp>
          <p:nvSpPr>
            <p:cNvPr id="162" name="Rectangle 161">
              <a:extLst>
                <a:ext uri="{FF2B5EF4-FFF2-40B4-BE49-F238E27FC236}">
                  <a16:creationId xmlns:a16="http://schemas.microsoft.com/office/drawing/2014/main" id="{FBC6D33C-F39E-3E95-AD1D-B7C2A7899C83}"/>
                </a:ext>
              </a:extLst>
            </p:cNvPr>
            <p:cNvSpPr/>
            <p:nvPr/>
          </p:nvSpPr>
          <p:spPr>
            <a:xfrm>
              <a:off x="4407255" y="2040399"/>
              <a:ext cx="783692" cy="259509"/>
            </a:xfrm>
            <a:prstGeom prst="rect">
              <a:avLst/>
            </a:prstGeom>
            <a:noFill/>
            <a:ln w="9525" cap="flat" cmpd="sng" algn="ctr">
              <a:noFill/>
              <a:prstDash val="solid"/>
              <a:miter lim="800000"/>
            </a:ln>
            <a:effectLst/>
            <a:extLst>
              <a:ext uri="{909E8E84-426E-40DD-AFC4-6F175D3DCCD1}">
                <a14:hiddenFill xmlns:a14="http://schemas.microsoft.com/office/drawing/2010/main">
                  <a:solidFill>
                    <a:srgbClr val="D2E0E6"/>
                  </a:solidFill>
                </a14:hiddenFill>
              </a:ext>
              <a:ext uri="{91240B29-F687-4F45-9708-019B960494DF}">
                <a14:hiddenLine xmlns:a14="http://schemas.microsoft.com/office/drawing/2010/main" w="9525" cap="flat" cmpd="sng" algn="ctr">
                  <a:solidFill>
                    <a:srgbClr val="79A2B3"/>
                  </a:solidFill>
                  <a:prstDash val="solid"/>
                </a14:hiddenLine>
              </a:ext>
            </a:extLst>
          </p:spPr>
          <p:txBody>
            <a:bodyPr tIns="90000" bIns="90000" rtlCol="0" anchor="ctr" anchorCtr="0"/>
            <a:lstStyle/>
            <a:p>
              <a:pPr>
                <a:defRPr/>
              </a:pPr>
              <a:r>
                <a:rPr lang="en-US" sz="1400" b="1" i="1" kern="0" dirty="0">
                  <a:solidFill>
                    <a:prstClr val="black"/>
                  </a:solidFill>
                  <a:latin typeface="Calibri Light" panose="020F0302020204030204"/>
                  <a:cs typeface="mohammad bold art 1" pitchFamily="2" charset="-78"/>
                </a:rPr>
                <a:t>Live</a:t>
              </a:r>
            </a:p>
          </p:txBody>
        </p:sp>
        <p:sp>
          <p:nvSpPr>
            <p:cNvPr id="163" name="Pentagon 9">
              <a:extLst>
                <a:ext uri="{FF2B5EF4-FFF2-40B4-BE49-F238E27FC236}">
                  <a16:creationId xmlns:a16="http://schemas.microsoft.com/office/drawing/2014/main" id="{7B3139FC-10C9-B3B1-566A-8E9107F8E9B7}"/>
                </a:ext>
              </a:extLst>
            </p:cNvPr>
            <p:cNvSpPr/>
            <p:nvPr/>
          </p:nvSpPr>
          <p:spPr>
            <a:xfrm>
              <a:off x="3933717" y="4238061"/>
              <a:ext cx="424522" cy="413615"/>
            </a:xfrm>
            <a:prstGeom prst="homePlate">
              <a:avLst/>
            </a:prstGeom>
            <a:solidFill>
              <a:srgbClr val="595959">
                <a:lumMod val="40000"/>
                <a:lumOff val="60000"/>
              </a:srgbClr>
            </a:solidFill>
            <a:ln w="12700" cap="flat" cmpd="sng" algn="ctr">
              <a:noFill/>
              <a:prstDash val="solid"/>
              <a:miter lim="800000"/>
            </a:ln>
            <a:effectLst/>
          </p:spPr>
          <p:txBody>
            <a:bodyPr rtlCol="0" anchor="ctr"/>
            <a:lstStyle/>
            <a:p>
              <a:pPr algn="ctr">
                <a:defRPr/>
              </a:pPr>
              <a:endParaRPr lang="en-US" kern="0">
                <a:solidFill>
                  <a:srgbClr val="363636"/>
                </a:solidFill>
                <a:latin typeface="Calibri" panose="020F0502020204030204"/>
                <a:cs typeface="mohammad bold art 1" pitchFamily="2" charset="-78"/>
              </a:endParaRPr>
            </a:p>
          </p:txBody>
        </p:sp>
        <p:sp>
          <p:nvSpPr>
            <p:cNvPr id="164" name="Pentagon 83">
              <a:extLst>
                <a:ext uri="{FF2B5EF4-FFF2-40B4-BE49-F238E27FC236}">
                  <a16:creationId xmlns:a16="http://schemas.microsoft.com/office/drawing/2014/main" id="{E9A2E829-5663-BEC9-DE9F-A14E89819381}"/>
                </a:ext>
              </a:extLst>
            </p:cNvPr>
            <p:cNvSpPr/>
            <p:nvPr/>
          </p:nvSpPr>
          <p:spPr>
            <a:xfrm>
              <a:off x="3939128" y="811035"/>
              <a:ext cx="424522" cy="413615"/>
            </a:xfrm>
            <a:prstGeom prst="homePlate">
              <a:avLst/>
            </a:pr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165" name="Pentagon 84">
              <a:extLst>
                <a:ext uri="{FF2B5EF4-FFF2-40B4-BE49-F238E27FC236}">
                  <a16:creationId xmlns:a16="http://schemas.microsoft.com/office/drawing/2014/main" id="{E51A7ADB-9710-BDCE-25F6-76251B117479}"/>
                </a:ext>
              </a:extLst>
            </p:cNvPr>
            <p:cNvSpPr/>
            <p:nvPr/>
          </p:nvSpPr>
          <p:spPr>
            <a:xfrm rot="10800000">
              <a:off x="7913256" y="800836"/>
              <a:ext cx="424522" cy="413615"/>
            </a:xfrm>
            <a:prstGeom prst="homePlate">
              <a:avLst>
                <a:gd name="adj" fmla="val 52781"/>
              </a:avLst>
            </a:prstGeom>
            <a:solidFill>
              <a:srgbClr val="4472C4">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pic>
          <p:nvPicPr>
            <p:cNvPr id="166" name="Picture 165">
              <a:extLst>
                <a:ext uri="{FF2B5EF4-FFF2-40B4-BE49-F238E27FC236}">
                  <a16:creationId xmlns:a16="http://schemas.microsoft.com/office/drawing/2014/main" id="{DFF02102-612C-6D9C-AE8C-6CD2F993C252}"/>
                </a:ext>
              </a:extLst>
            </p:cNvPr>
            <p:cNvPicPr>
              <a:picLocks noChangeAspect="1"/>
            </p:cNvPicPr>
            <p:nvPr/>
          </p:nvPicPr>
          <p:blipFill>
            <a:blip r:embed="rId4"/>
            <a:stretch>
              <a:fillRect/>
            </a:stretch>
          </p:blipFill>
          <p:spPr>
            <a:xfrm>
              <a:off x="5593217" y="2243624"/>
              <a:ext cx="998525" cy="624693"/>
            </a:xfrm>
            <a:prstGeom prst="rect">
              <a:avLst/>
            </a:prstGeom>
          </p:spPr>
        </p:pic>
        <p:pic>
          <p:nvPicPr>
            <p:cNvPr id="167" name="Picture 166">
              <a:extLst>
                <a:ext uri="{FF2B5EF4-FFF2-40B4-BE49-F238E27FC236}">
                  <a16:creationId xmlns:a16="http://schemas.microsoft.com/office/drawing/2014/main" id="{F8024BE8-B223-1CFD-5211-7304F64810B3}"/>
                </a:ext>
              </a:extLst>
            </p:cNvPr>
            <p:cNvPicPr>
              <a:picLocks noChangeAspect="1"/>
            </p:cNvPicPr>
            <p:nvPr/>
          </p:nvPicPr>
          <p:blipFill>
            <a:blip r:embed="rId5"/>
            <a:stretch>
              <a:fillRect/>
            </a:stretch>
          </p:blipFill>
          <p:spPr>
            <a:xfrm>
              <a:off x="4898898" y="2078730"/>
              <a:ext cx="272876" cy="204657"/>
            </a:xfrm>
            <a:prstGeom prst="rect">
              <a:avLst/>
            </a:prstGeom>
          </p:spPr>
        </p:pic>
        <p:sp>
          <p:nvSpPr>
            <p:cNvPr id="168" name="Rectangle 167">
              <a:extLst>
                <a:ext uri="{FF2B5EF4-FFF2-40B4-BE49-F238E27FC236}">
                  <a16:creationId xmlns:a16="http://schemas.microsoft.com/office/drawing/2014/main" id="{208D335B-0491-46AA-BE2E-D4799BCFC3C9}"/>
                </a:ext>
              </a:extLst>
            </p:cNvPr>
            <p:cNvSpPr/>
            <p:nvPr/>
          </p:nvSpPr>
          <p:spPr>
            <a:xfrm>
              <a:off x="7081010" y="2040399"/>
              <a:ext cx="553331" cy="270197"/>
            </a:xfrm>
            <a:prstGeom prst="rect">
              <a:avLst/>
            </a:prstGeom>
            <a:noFill/>
            <a:ln w="9525" cap="flat" cmpd="sng" algn="ctr">
              <a:noFill/>
              <a:prstDash val="solid"/>
              <a:miter lim="800000"/>
            </a:ln>
            <a:effectLst/>
            <a:extLst>
              <a:ext uri="{909E8E84-426E-40DD-AFC4-6F175D3DCCD1}">
                <a14:hiddenFill xmlns:a14="http://schemas.microsoft.com/office/drawing/2010/main">
                  <a:solidFill>
                    <a:srgbClr val="D2E0E6"/>
                  </a:solidFill>
                </a14:hiddenFill>
              </a:ext>
              <a:ext uri="{91240B29-F687-4F45-9708-019B960494DF}">
                <a14:hiddenLine xmlns:a14="http://schemas.microsoft.com/office/drawing/2010/main" w="9525" cap="flat" cmpd="sng" algn="ctr">
                  <a:solidFill>
                    <a:srgbClr val="79A2B3"/>
                  </a:solidFill>
                  <a:prstDash val="solid"/>
                </a14:hiddenLine>
              </a:ext>
            </a:extLst>
          </p:spPr>
          <p:txBody>
            <a:bodyPr tIns="90000" bIns="90000" rtlCol="0" anchor="ctr" anchorCtr="0"/>
            <a:lstStyle/>
            <a:p>
              <a:pPr algn="ctr">
                <a:defRPr/>
              </a:pPr>
              <a:r>
                <a:rPr lang="en-US" sz="1400" b="1" i="1" kern="0" dirty="0">
                  <a:solidFill>
                    <a:prstClr val="white"/>
                  </a:solidFill>
                  <a:latin typeface="Calibri Light" panose="020F0302020204030204"/>
                  <a:cs typeface="mohammad bold art 1" pitchFamily="2" charset="-78"/>
                </a:rPr>
                <a:t>Live</a:t>
              </a:r>
            </a:p>
          </p:txBody>
        </p:sp>
        <p:sp>
          <p:nvSpPr>
            <p:cNvPr id="169" name="Rectangle 168">
              <a:extLst>
                <a:ext uri="{FF2B5EF4-FFF2-40B4-BE49-F238E27FC236}">
                  <a16:creationId xmlns:a16="http://schemas.microsoft.com/office/drawing/2014/main" id="{491393FC-DEE0-9428-FB92-09C519BEEB64}"/>
                </a:ext>
              </a:extLst>
            </p:cNvPr>
            <p:cNvSpPr/>
            <p:nvPr/>
          </p:nvSpPr>
          <p:spPr>
            <a:xfrm>
              <a:off x="7076873" y="2737033"/>
              <a:ext cx="495872" cy="270197"/>
            </a:xfrm>
            <a:prstGeom prst="rect">
              <a:avLst/>
            </a:prstGeom>
            <a:noFill/>
            <a:ln w="9525" cap="flat" cmpd="sng" algn="ctr">
              <a:noFill/>
              <a:prstDash val="solid"/>
              <a:miter lim="800000"/>
            </a:ln>
            <a:effectLst/>
            <a:extLst>
              <a:ext uri="{909E8E84-426E-40DD-AFC4-6F175D3DCCD1}">
                <a14:hiddenFill xmlns:a14="http://schemas.microsoft.com/office/drawing/2010/main">
                  <a:solidFill>
                    <a:srgbClr val="D2E0E6"/>
                  </a:solidFill>
                </a14:hiddenFill>
              </a:ext>
              <a:ext uri="{91240B29-F687-4F45-9708-019B960494DF}">
                <a14:hiddenLine xmlns:a14="http://schemas.microsoft.com/office/drawing/2010/main" w="9525" cap="flat" cmpd="sng" algn="ctr">
                  <a:solidFill>
                    <a:srgbClr val="79A2B3"/>
                  </a:solidFill>
                  <a:prstDash val="solid"/>
                </a14:hiddenLine>
              </a:ext>
            </a:extLst>
          </p:spPr>
          <p:txBody>
            <a:bodyPr tIns="90000" bIns="90000" rtlCol="0" anchor="ctr" anchorCtr="0"/>
            <a:lstStyle/>
            <a:p>
              <a:pPr algn="ctr">
                <a:defRPr/>
              </a:pPr>
              <a:r>
                <a:rPr lang="en-US" sz="1400" b="1" i="1" kern="0" dirty="0">
                  <a:solidFill>
                    <a:srgbClr val="FFFFFF"/>
                  </a:solidFill>
                  <a:latin typeface="Calibri Light" panose="020F0302020204030204"/>
                  <a:cs typeface="mohammad bold art 1" pitchFamily="2" charset="-78"/>
                </a:rPr>
                <a:t>Live</a:t>
              </a:r>
            </a:p>
          </p:txBody>
        </p:sp>
        <p:pic>
          <p:nvPicPr>
            <p:cNvPr id="170" name="Picture 169">
              <a:extLst>
                <a:ext uri="{FF2B5EF4-FFF2-40B4-BE49-F238E27FC236}">
                  <a16:creationId xmlns:a16="http://schemas.microsoft.com/office/drawing/2014/main" id="{6ABAE892-2342-B480-3D74-1E4758DDA83A}"/>
                </a:ext>
              </a:extLst>
            </p:cNvPr>
            <p:cNvPicPr>
              <a:picLocks noChangeAspect="1"/>
            </p:cNvPicPr>
            <p:nvPr/>
          </p:nvPicPr>
          <p:blipFill>
            <a:blip r:embed="rId5"/>
            <a:stretch>
              <a:fillRect/>
            </a:stretch>
          </p:blipFill>
          <p:spPr>
            <a:xfrm>
              <a:off x="7534318" y="2095251"/>
              <a:ext cx="272876" cy="204657"/>
            </a:xfrm>
            <a:prstGeom prst="rect">
              <a:avLst/>
            </a:prstGeom>
          </p:spPr>
        </p:pic>
        <p:pic>
          <p:nvPicPr>
            <p:cNvPr id="171" name="Picture 170">
              <a:extLst>
                <a:ext uri="{FF2B5EF4-FFF2-40B4-BE49-F238E27FC236}">
                  <a16:creationId xmlns:a16="http://schemas.microsoft.com/office/drawing/2014/main" id="{C20B439F-FF8E-BE53-4B2A-ECD8045A02BF}"/>
                </a:ext>
              </a:extLst>
            </p:cNvPr>
            <p:cNvPicPr>
              <a:picLocks noChangeAspect="1"/>
            </p:cNvPicPr>
            <p:nvPr/>
          </p:nvPicPr>
          <p:blipFill>
            <a:blip r:embed="rId5"/>
            <a:stretch>
              <a:fillRect/>
            </a:stretch>
          </p:blipFill>
          <p:spPr>
            <a:xfrm>
              <a:off x="7535472" y="2790615"/>
              <a:ext cx="272876" cy="204657"/>
            </a:xfrm>
            <a:prstGeom prst="rect">
              <a:avLst/>
            </a:prstGeom>
          </p:spPr>
        </p:pic>
        <p:sp>
          <p:nvSpPr>
            <p:cNvPr id="173" name="TextBox 125">
              <a:extLst>
                <a:ext uri="{FF2B5EF4-FFF2-40B4-BE49-F238E27FC236}">
                  <a16:creationId xmlns:a16="http://schemas.microsoft.com/office/drawing/2014/main" id="{A09043A6-0F3A-2E4F-F1AD-0C098FB1867A}"/>
                </a:ext>
              </a:extLst>
            </p:cNvPr>
            <p:cNvSpPr txBox="1"/>
            <p:nvPr/>
          </p:nvSpPr>
          <p:spPr>
            <a:xfrm>
              <a:off x="4719615" y="4514947"/>
              <a:ext cx="2927241" cy="415498"/>
            </a:xfrm>
            <a:prstGeom prst="rect">
              <a:avLst/>
            </a:prstGeom>
            <a:solidFill>
              <a:srgbClr val="1367A2"/>
            </a:solid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KW" sz="2100" b="1" cap="all" dirty="0">
                  <a:solidFill>
                    <a:srgbClr val="E7E6E6"/>
                  </a:solidFill>
                  <a:latin typeface="Calibri" panose="020F0502020204030204"/>
                  <a:cs typeface="mohammad bold art 1" pitchFamily="2" charset="-78"/>
                </a:rPr>
                <a:t>مبادرات 2021</a:t>
              </a:r>
              <a:endParaRPr lang="en-US" sz="2100" b="1" cap="all" dirty="0">
                <a:solidFill>
                  <a:srgbClr val="E7E6E6"/>
                </a:solidFill>
                <a:latin typeface="Calibri" panose="020F0502020204030204"/>
                <a:cs typeface="mohammad bold art 1" pitchFamily="2" charset="-78"/>
              </a:endParaRPr>
            </a:p>
          </p:txBody>
        </p:sp>
        <p:sp>
          <p:nvSpPr>
            <p:cNvPr id="174" name="TextBox 126">
              <a:extLst>
                <a:ext uri="{FF2B5EF4-FFF2-40B4-BE49-F238E27FC236}">
                  <a16:creationId xmlns:a16="http://schemas.microsoft.com/office/drawing/2014/main" id="{A40F43A2-A087-BBE8-1943-2EEC5341C2DD}"/>
                </a:ext>
              </a:extLst>
            </p:cNvPr>
            <p:cNvSpPr txBox="1"/>
            <p:nvPr/>
          </p:nvSpPr>
          <p:spPr>
            <a:xfrm>
              <a:off x="4727384" y="4928718"/>
              <a:ext cx="2919472" cy="90024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r" rtl="1">
                <a:buFont typeface="Arial" panose="020B0604020202020204" pitchFamily="34" charset="0"/>
                <a:buChar char="•"/>
              </a:pPr>
              <a:r>
                <a:rPr lang="ar-KW" sz="1050" dirty="0">
                  <a:solidFill>
                    <a:prstClr val="black"/>
                  </a:solidFill>
                  <a:latin typeface="Calibri Light" panose="020F0302020204030204"/>
                  <a:cs typeface="mohammad bold art 1" pitchFamily="2" charset="-78"/>
                </a:rPr>
                <a:t>التداول بالهامش</a:t>
              </a:r>
            </a:p>
            <a:p>
              <a:pPr marL="171450" indent="-171450" algn="r" rtl="1">
                <a:buFont typeface="Arial" panose="020B0604020202020204" pitchFamily="34" charset="0"/>
                <a:buChar char="•"/>
              </a:pPr>
              <a:r>
                <a:rPr lang="ar-KW" sz="1050" dirty="0">
                  <a:solidFill>
                    <a:prstClr val="black"/>
                  </a:solidFill>
                  <a:latin typeface="Calibri Light" panose="020F0302020204030204"/>
                  <a:cs typeface="mohammad bold art 1" pitchFamily="2" charset="-78"/>
                </a:rPr>
                <a:t>تداول حقوق الأولوية </a:t>
              </a:r>
              <a:endParaRPr lang="en-US" sz="1050" dirty="0">
                <a:solidFill>
                  <a:prstClr val="black"/>
                </a:solidFill>
                <a:latin typeface="Calibri Light" panose="020F0302020204030204"/>
                <a:cs typeface="mohammad bold art 1" pitchFamily="2" charset="-78"/>
              </a:endParaRPr>
            </a:p>
            <a:p>
              <a:pPr marL="171450" indent="-171450" algn="r" rtl="1">
                <a:buFont typeface="Arial" panose="020B0604020202020204" pitchFamily="34" charset="0"/>
                <a:buChar char="•"/>
              </a:pPr>
              <a:r>
                <a:rPr lang="ar-KW" sz="1050" dirty="0">
                  <a:solidFill>
                    <a:prstClr val="black"/>
                  </a:solidFill>
                  <a:latin typeface="Calibri Light" panose="020F0302020204030204"/>
                  <a:cs typeface="mohammad bold art 1" pitchFamily="2" charset="-78"/>
                </a:rPr>
                <a:t>تحسين شروط الاكتتاب والادراج</a:t>
              </a:r>
              <a:endParaRPr lang="en-US" sz="1050" dirty="0">
                <a:solidFill>
                  <a:prstClr val="black"/>
                </a:solidFill>
                <a:latin typeface="Calibri Light" panose="020F0302020204030204"/>
                <a:cs typeface="mohammad bold art 1" pitchFamily="2" charset="-78"/>
              </a:endParaRPr>
            </a:p>
            <a:p>
              <a:pPr marL="171450" indent="-171450" algn="r" rtl="1">
                <a:buFont typeface="Arial" panose="020B0604020202020204" pitchFamily="34" charset="0"/>
                <a:buChar char="•"/>
              </a:pPr>
              <a:r>
                <a:rPr lang="ar-KW" sz="1050" dirty="0">
                  <a:solidFill>
                    <a:prstClr val="black"/>
                  </a:solidFill>
                  <a:latin typeface="Calibri Light" panose="020F0302020204030204"/>
                  <a:cs typeface="mohammad bold art 1" pitchFamily="2" charset="-78"/>
                </a:rPr>
                <a:t>إضافة وسيط الاقراض</a:t>
              </a:r>
              <a:endParaRPr lang="en-US" sz="1050" dirty="0">
                <a:solidFill>
                  <a:prstClr val="black"/>
                </a:solidFill>
                <a:latin typeface="Calibri Light" panose="020F0302020204030204"/>
                <a:cs typeface="mohammad bold art 1" pitchFamily="2" charset="-78"/>
              </a:endParaRPr>
            </a:p>
            <a:p>
              <a:pPr marL="171450" indent="-171450">
                <a:buFont typeface="Arial" panose="020B0604020202020204" pitchFamily="34" charset="0"/>
                <a:buChar char="•"/>
              </a:pPr>
              <a:endParaRPr lang="en-US" sz="1050" b="1" dirty="0">
                <a:solidFill>
                  <a:srgbClr val="4472C4"/>
                </a:solidFill>
                <a:latin typeface="Calibri Light" panose="020F0302020204030204"/>
              </a:endParaRPr>
            </a:p>
          </p:txBody>
        </p:sp>
        <p:sp>
          <p:nvSpPr>
            <p:cNvPr id="175" name="TextBox 174">
              <a:extLst>
                <a:ext uri="{FF2B5EF4-FFF2-40B4-BE49-F238E27FC236}">
                  <a16:creationId xmlns:a16="http://schemas.microsoft.com/office/drawing/2014/main" id="{2FDD9F48-2335-E359-1821-2219091E72B7}"/>
                </a:ext>
              </a:extLst>
            </p:cNvPr>
            <p:cNvSpPr txBox="1"/>
            <p:nvPr/>
          </p:nvSpPr>
          <p:spPr>
            <a:xfrm>
              <a:off x="7328621" y="818324"/>
              <a:ext cx="418704" cy="646331"/>
            </a:xfrm>
            <a:prstGeom prst="rect">
              <a:avLst/>
            </a:prstGeom>
            <a:noFill/>
          </p:spPr>
          <p:txBody>
            <a:bodyPr wrap="none" rtlCol="0" anchor="ctr">
              <a:spAutoFit/>
            </a:bodyPr>
            <a:lstStyle/>
            <a:p>
              <a:pPr algn="r">
                <a:defRPr/>
              </a:pPr>
              <a:r>
                <a:rPr lang="en-US" sz="3600" b="1" kern="0" dirty="0">
                  <a:solidFill>
                    <a:prstClr val="white"/>
                  </a:solidFill>
                  <a:latin typeface="Calibri" panose="020F0502020204030204"/>
                  <a:cs typeface="mohammad bold art 1" pitchFamily="2" charset="-78"/>
                </a:rPr>
                <a:t>1</a:t>
              </a:r>
            </a:p>
          </p:txBody>
        </p:sp>
      </p:grpSp>
      <p:sp>
        <p:nvSpPr>
          <p:cNvPr id="223" name="TextBox 222">
            <a:extLst>
              <a:ext uri="{FF2B5EF4-FFF2-40B4-BE49-F238E27FC236}">
                <a16:creationId xmlns:a16="http://schemas.microsoft.com/office/drawing/2014/main" id="{464281EE-D348-8509-4310-515E51267429}"/>
              </a:ext>
            </a:extLst>
          </p:cNvPr>
          <p:cNvSpPr txBox="1"/>
          <p:nvPr/>
        </p:nvSpPr>
        <p:spPr>
          <a:xfrm>
            <a:off x="8141477" y="1224650"/>
            <a:ext cx="2932991" cy="1785104"/>
          </a:xfrm>
          <a:prstGeom prst="rect">
            <a:avLst/>
          </a:prstGeom>
          <a:noFill/>
        </p:spPr>
        <p:txBody>
          <a:bodyPr wrap="square" lIns="0" rIns="0" rtlCol="0" anchor="t">
            <a:spAutoFit/>
          </a:bodyPr>
          <a:lstStyle/>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توحيد دورة التسوية إلى </a:t>
            </a:r>
            <a:r>
              <a:rPr kumimoji="0" lang="en-US"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T+3</a:t>
            </a:r>
            <a:r>
              <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تطبيق مبدأ التسليم مقابل الاستلام </a:t>
            </a:r>
            <a:r>
              <a:rPr kumimoji="0" lang="en-US"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a:t>
            </a:r>
            <a:r>
              <a:rPr kumimoji="0" lang="en-US" sz="1000" b="0" i="0" u="none" strike="noStrike" kern="0" cap="none" spc="0" normalizeH="0" baseline="0" noProof="0" dirty="0" err="1">
                <a:ln>
                  <a:noFill/>
                </a:ln>
                <a:solidFill>
                  <a:prstClr val="black"/>
                </a:solidFill>
                <a:effectLst/>
                <a:uLnTx/>
                <a:uFillTx/>
                <a:latin typeface="Calibri" panose="020F0502020204030204"/>
                <a:cs typeface="mohammad bold art 1" pitchFamily="2" charset="-78"/>
              </a:rPr>
              <a:t>DvP</a:t>
            </a:r>
            <a:r>
              <a:rPr kumimoji="0" lang="en-US"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a:t>
            </a:r>
            <a:r>
              <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مفهوم الضمانات المالية لمواجهة مخاطر الإخفاقات.</a:t>
            </a:r>
            <a:endPar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آلية تحديد المواعيد المتعلقة باستحقاقات الأسهم والمساهمين المستحقين للتوزيعات لتتوافق مع الممارسات العالمية.</a:t>
            </a:r>
            <a:endPar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خاصية رفض الالتزام لأمين الحفظ</a:t>
            </a:r>
            <a:r>
              <a:rPr kumimoji="0" lang="en-US"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rPr>
              <a:t>.</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وحدات التغيير السعري</a:t>
            </a:r>
            <a:endParaRPr kumimoji="0" lang="en-US" sz="10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الحدود السعرية (الحد الأعلى والحد الأدنى).</a:t>
            </a:r>
            <a:endParaRPr kumimoji="0" lang="en-US" sz="10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استحداث الإغلاق العشوائي.</a:t>
            </a:r>
            <a:endParaRPr kumimoji="0" lang="en-US" sz="10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prstClr val="black"/>
                </a:solidFill>
                <a:effectLst/>
                <a:uLnTx/>
                <a:uFillTx/>
                <a:latin typeface="Times New Roman" panose="02020603050405020304" pitchFamily="18" charset="0"/>
                <a:cs typeface="mohammad bold art 1" pitchFamily="2" charset="-78"/>
              </a:rPr>
              <a:t>توفير النظم اللازمة لعمل صانع السوق.</a:t>
            </a:r>
            <a:endParaRPr kumimoji="0" lang="ar-KW" sz="1000" b="0" i="0" u="none" strike="noStrike" kern="0" cap="none" spc="0" normalizeH="0" baseline="0" noProof="0" dirty="0">
              <a:ln>
                <a:noFill/>
              </a:ln>
              <a:solidFill>
                <a:prstClr val="black"/>
              </a:solidFill>
              <a:effectLst/>
              <a:uLnTx/>
              <a:uFillTx/>
              <a:latin typeface="Calibri" panose="020F0502020204030204"/>
              <a:cs typeface="mohammad bold art 1" pitchFamily="2" charset="-78"/>
            </a:endParaRPr>
          </a:p>
        </p:txBody>
      </p:sp>
      <p:sp>
        <p:nvSpPr>
          <p:cNvPr id="224" name="TextBox 223">
            <a:extLst>
              <a:ext uri="{FF2B5EF4-FFF2-40B4-BE49-F238E27FC236}">
                <a16:creationId xmlns:a16="http://schemas.microsoft.com/office/drawing/2014/main" id="{6848311E-D777-25AC-599B-E802FFBE0E09}"/>
              </a:ext>
            </a:extLst>
          </p:cNvPr>
          <p:cNvSpPr txBox="1"/>
          <p:nvPr/>
        </p:nvSpPr>
        <p:spPr>
          <a:xfrm>
            <a:off x="1072591" y="809888"/>
            <a:ext cx="2940796" cy="415498"/>
          </a:xfrm>
          <a:prstGeom prst="rect">
            <a:avLst/>
          </a:prstGeom>
          <a:solidFill>
            <a:srgbClr val="FFC000">
              <a:lumMod val="75000"/>
            </a:srgbClr>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KW" sz="2100" b="1" i="0" u="none" strike="noStrike" kern="0" cap="all" spc="0" normalizeH="0" baseline="0" noProof="0" dirty="0">
                <a:ln>
                  <a:noFill/>
                </a:ln>
                <a:solidFill>
                  <a:srgbClr val="595959"/>
                </a:solidFill>
                <a:effectLst/>
                <a:uLnTx/>
                <a:uFillTx/>
                <a:latin typeface="Calibri" panose="020F0502020204030204"/>
                <a:cs typeface="mohammad bold art 1" pitchFamily="2" charset="-78"/>
              </a:rPr>
              <a:t>المرحلة الثالثة</a:t>
            </a:r>
            <a:endParaRPr kumimoji="0" lang="en-US" sz="2100" b="1" i="0" u="none" strike="noStrike" kern="0" cap="all" spc="0" normalizeH="0" baseline="0" noProof="0" dirty="0">
              <a:ln>
                <a:noFill/>
              </a:ln>
              <a:solidFill>
                <a:srgbClr val="595959"/>
              </a:solidFill>
              <a:effectLst/>
              <a:uLnTx/>
              <a:uFillTx/>
              <a:latin typeface="Calibri" panose="020F0502020204030204"/>
              <a:cs typeface="mohammad bold art 1" pitchFamily="2" charset="-78"/>
            </a:endParaRPr>
          </a:p>
        </p:txBody>
      </p:sp>
    </p:spTree>
    <p:extLst>
      <p:ext uri="{BB962C8B-B14F-4D97-AF65-F5344CB8AC3E}">
        <p14:creationId xmlns:p14="http://schemas.microsoft.com/office/powerpoint/2010/main" val="236328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192E4-B7C9-ABCA-9D06-FBD1228B1428}"/>
            </a:ext>
          </a:extLst>
        </p:cNvPr>
        <p:cNvGrpSpPr/>
        <p:nvPr/>
      </p:nvGrpSpPr>
      <p:grpSpPr>
        <a:xfrm>
          <a:off x="0" y="0"/>
          <a:ext cx="0" cy="0"/>
          <a:chOff x="0" y="0"/>
          <a:chExt cx="0" cy="0"/>
        </a:xfrm>
      </p:grpSpPr>
      <p:pic>
        <p:nvPicPr>
          <p:cNvPr id="6" name="Content Placeholder 4" descr="A blue and yellow stripe&#10;&#10;Description automatically generated">
            <a:extLst>
              <a:ext uri="{FF2B5EF4-FFF2-40B4-BE49-F238E27FC236}">
                <a16:creationId xmlns:a16="http://schemas.microsoft.com/office/drawing/2014/main" id="{13632E96-7FAC-2E3B-4104-30902BB5B59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1886" y="-10404"/>
            <a:ext cx="12203886" cy="6864686"/>
          </a:xfrm>
          <a:prstGeom prst="rect">
            <a:avLst/>
          </a:prstGeom>
        </p:spPr>
      </p:pic>
      <p:sp>
        <p:nvSpPr>
          <p:cNvPr id="10" name="TextBox 9">
            <a:extLst>
              <a:ext uri="{FF2B5EF4-FFF2-40B4-BE49-F238E27FC236}">
                <a16:creationId xmlns:a16="http://schemas.microsoft.com/office/drawing/2014/main" id="{2766CC67-1551-D7DF-7541-ACF3A2AC8349}"/>
              </a:ext>
            </a:extLst>
          </p:cNvPr>
          <p:cNvSpPr txBox="1"/>
          <p:nvPr/>
        </p:nvSpPr>
        <p:spPr>
          <a:xfrm>
            <a:off x="1452527" y="1109754"/>
            <a:ext cx="8701810" cy="1200329"/>
          </a:xfrm>
          <a:prstGeom prst="rect">
            <a:avLst/>
          </a:prstGeom>
          <a:noFill/>
        </p:spPr>
        <p:txBody>
          <a:bodyPr wrap="square" rtlCol="0">
            <a:spAutoFit/>
          </a:bodyPr>
          <a:lstStyle/>
          <a:p>
            <a:pPr algn="ctr" rtl="1">
              <a:buClr>
                <a:srgbClr val="000000"/>
              </a:buClr>
            </a:pPr>
            <a:r>
              <a:rPr lang="ar-KW" sz="2400" dirty="0">
                <a:solidFill>
                  <a:srgbClr val="AF882D"/>
                </a:solidFill>
                <a:latin typeface="Segoe UI Semibold" panose="020B0702040204020203" pitchFamily="34" charset="0"/>
                <a:cs typeface="mohammad bold art 1" pitchFamily="2" charset="-78"/>
                <a:sym typeface="Arial"/>
              </a:rPr>
              <a:t>وصل مشروع تأهيل المنتجات المالية المستحدثة إلى مراحله النهائية، والذي يتضمن إطلاق منصة متكاملة لإدراج وتداول صناديق المؤشرات المتداولة في بورصة الكويت.</a:t>
            </a:r>
          </a:p>
        </p:txBody>
      </p:sp>
      <p:sp>
        <p:nvSpPr>
          <p:cNvPr id="3" name="Rectangle 2">
            <a:extLst>
              <a:ext uri="{FF2B5EF4-FFF2-40B4-BE49-F238E27FC236}">
                <a16:creationId xmlns:a16="http://schemas.microsoft.com/office/drawing/2014/main" id="{FA339028-AB51-CE3D-C84E-A4B34BF7B5EB}"/>
              </a:ext>
            </a:extLst>
          </p:cNvPr>
          <p:cNvSpPr/>
          <p:nvPr/>
        </p:nvSpPr>
        <p:spPr>
          <a:xfrm>
            <a:off x="702527" y="669018"/>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sp>
        <p:nvSpPr>
          <p:cNvPr id="7" name="Text 3"/>
          <p:cNvSpPr/>
          <p:nvPr/>
        </p:nvSpPr>
        <p:spPr>
          <a:xfrm>
            <a:off x="571500" y="1619251"/>
            <a:ext cx="11049000" cy="348044"/>
          </a:xfrm>
          <a:prstGeom prst="rect">
            <a:avLst/>
          </a:prstGeom>
          <a:noFill/>
          <a:ln/>
        </p:spPr>
        <p:txBody>
          <a:bodyPr wrap="square" lIns="0" tIns="0" rIns="0" bIns="0" rtlCol="0" anchor="t">
            <a:spAutoFit/>
          </a:bodyPr>
          <a:lstStyle/>
          <a:p>
            <a:pPr algn="r" rtl="1">
              <a:lnSpc>
                <a:spcPct val="120000"/>
              </a:lnSpc>
            </a:pPr>
            <a:endParaRPr lang="en-US" sz="2000" dirty="0">
              <a:cs typeface="mohammad bold art 1" pitchFamily="2" charset="-78"/>
            </a:endParaRPr>
          </a:p>
        </p:txBody>
      </p:sp>
      <p:sp>
        <p:nvSpPr>
          <p:cNvPr id="8" name="Title 1">
            <a:extLst>
              <a:ext uri="{FF2B5EF4-FFF2-40B4-BE49-F238E27FC236}">
                <a16:creationId xmlns:a16="http://schemas.microsoft.com/office/drawing/2014/main" id="{BBC7A51E-0FA7-02BD-4E78-214AC8CA9721}"/>
              </a:ext>
            </a:extLst>
          </p:cNvPr>
          <p:cNvSpPr txBox="1">
            <a:spLocks/>
          </p:cNvSpPr>
          <p:nvPr/>
        </p:nvSpPr>
        <p:spPr>
          <a:xfrm>
            <a:off x="832257" y="-88269"/>
            <a:ext cx="10515600"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2400" kern="0" dirty="0">
                <a:solidFill>
                  <a:srgbClr val="0D4A75"/>
                </a:solidFill>
                <a:latin typeface="Sakkal Majalla" panose="02000000000000000000" pitchFamily="2" charset="-78"/>
                <a:ea typeface="+mn-ea"/>
                <a:cs typeface="mohammad bold art 1" pitchFamily="2" charset="-78"/>
              </a:rPr>
              <a:t>مراحل ومخرجات برنامج تطوير منظومة سوق المال </a:t>
            </a:r>
          </a:p>
        </p:txBody>
      </p:sp>
      <p:sp>
        <p:nvSpPr>
          <p:cNvPr id="11" name="Shape 4">
            <a:extLst>
              <a:ext uri="{FF2B5EF4-FFF2-40B4-BE49-F238E27FC236}">
                <a16:creationId xmlns:a16="http://schemas.microsoft.com/office/drawing/2014/main" id="{2A23A530-0F38-A335-50C5-C4AF01DFE9B4}"/>
              </a:ext>
            </a:extLst>
          </p:cNvPr>
          <p:cNvSpPr/>
          <p:nvPr/>
        </p:nvSpPr>
        <p:spPr>
          <a:xfrm>
            <a:off x="571501" y="2705100"/>
            <a:ext cx="11049000" cy="604837"/>
          </a:xfrm>
          <a:prstGeom prst="rect">
            <a:avLst/>
          </a:prstGeom>
          <a:solidFill>
            <a:srgbClr val="C49A45"/>
          </a:solidFill>
          <a:ln/>
        </p:spPr>
        <p:txBody>
          <a:bodyPr/>
          <a:lstStyle/>
          <a:p>
            <a:endParaRPr lang="en-US" sz="2400" dirty="0">
              <a:cs typeface="mohammad bold art 1" pitchFamily="2" charset="-78"/>
            </a:endParaRPr>
          </a:p>
        </p:txBody>
      </p:sp>
      <p:sp>
        <p:nvSpPr>
          <p:cNvPr id="12" name="TextBox 11">
            <a:extLst>
              <a:ext uri="{FF2B5EF4-FFF2-40B4-BE49-F238E27FC236}">
                <a16:creationId xmlns:a16="http://schemas.microsoft.com/office/drawing/2014/main" id="{EE0C7FDE-FC6A-3B97-7CC2-F1EE7A9C30B3}"/>
              </a:ext>
            </a:extLst>
          </p:cNvPr>
          <p:cNvSpPr txBox="1"/>
          <p:nvPr/>
        </p:nvSpPr>
        <p:spPr>
          <a:xfrm>
            <a:off x="1739152" y="2776685"/>
            <a:ext cx="8701810" cy="461665"/>
          </a:xfrm>
          <a:prstGeom prst="rect">
            <a:avLst/>
          </a:prstGeom>
          <a:noFill/>
        </p:spPr>
        <p:txBody>
          <a:bodyPr wrap="square" rtlCol="0">
            <a:spAutoFit/>
          </a:bodyPr>
          <a:lstStyle/>
          <a:p>
            <a:pPr algn="ctr" rtl="1">
              <a:buClr>
                <a:srgbClr val="000000"/>
              </a:buClr>
            </a:pPr>
            <a:r>
              <a:rPr lang="ar-KW" sz="2400" dirty="0">
                <a:solidFill>
                  <a:schemeClr val="bg1"/>
                </a:solidFill>
                <a:latin typeface="Segoe UI Semibold" panose="020B0702040204020203" pitchFamily="34" charset="0"/>
                <a:cs typeface="mohammad bold art 1" pitchFamily="2" charset="-78"/>
                <a:sym typeface="Arial"/>
              </a:rPr>
              <a:t>تاريخ 18 يونيو 2026</a:t>
            </a:r>
          </a:p>
        </p:txBody>
      </p:sp>
      <p:sp>
        <p:nvSpPr>
          <p:cNvPr id="13" name="Shape 6"/>
          <p:cNvSpPr/>
          <p:nvPr/>
        </p:nvSpPr>
        <p:spPr>
          <a:xfrm>
            <a:off x="8064513" y="3595689"/>
            <a:ext cx="3555988" cy="2072140"/>
          </a:xfrm>
          <a:prstGeom prst="rect">
            <a:avLst/>
          </a:prstGeom>
          <a:solidFill>
            <a:srgbClr val="FFFFFF"/>
          </a:solidFill>
          <a:ln/>
        </p:spPr>
        <p:txBody>
          <a:bodyPr/>
          <a:lstStyle/>
          <a:p>
            <a:endParaRPr lang="en-US" sz="2400"/>
          </a:p>
        </p:txBody>
      </p:sp>
      <p:sp>
        <p:nvSpPr>
          <p:cNvPr id="14" name="Shape 7"/>
          <p:cNvSpPr/>
          <p:nvPr/>
        </p:nvSpPr>
        <p:spPr>
          <a:xfrm>
            <a:off x="8064513" y="3595689"/>
            <a:ext cx="3555988" cy="57151"/>
          </a:xfrm>
          <a:prstGeom prst="rect">
            <a:avLst/>
          </a:prstGeom>
          <a:solidFill>
            <a:srgbClr val="12377A"/>
          </a:solidFill>
          <a:ln/>
        </p:spPr>
        <p:txBody>
          <a:bodyPr/>
          <a:lstStyle/>
          <a:p>
            <a:endParaRPr lang="en-US" sz="2400"/>
          </a:p>
        </p:txBody>
      </p:sp>
      <p:pic>
        <p:nvPicPr>
          <p:cNvPr id="16" name="Image 2" descr="preencoded.png"/>
          <p:cNvPicPr>
            <a:picLocks noChangeAspect="1"/>
          </p:cNvPicPr>
          <p:nvPr/>
        </p:nvPicPr>
        <p:blipFill>
          <a:blip r:embed="rId4"/>
          <a:stretch>
            <a:fillRect/>
          </a:stretch>
        </p:blipFill>
        <p:spPr>
          <a:xfrm>
            <a:off x="9310573" y="3643114"/>
            <a:ext cx="1283050" cy="1283050"/>
          </a:xfrm>
          <a:prstGeom prst="rect">
            <a:avLst/>
          </a:prstGeom>
        </p:spPr>
      </p:pic>
      <p:sp>
        <p:nvSpPr>
          <p:cNvPr id="17" name="Text 8"/>
          <p:cNvSpPr/>
          <p:nvPr/>
        </p:nvSpPr>
        <p:spPr>
          <a:xfrm>
            <a:off x="8813485" y="4548189"/>
            <a:ext cx="2014537" cy="544188"/>
          </a:xfrm>
          <a:prstGeom prst="rect">
            <a:avLst/>
          </a:prstGeom>
          <a:noFill/>
          <a:ln/>
        </p:spPr>
        <p:txBody>
          <a:bodyPr wrap="square" lIns="0" tIns="0" rIns="0" bIns="0" rtlCol="0" anchor="t">
            <a:spAutoFit/>
          </a:bodyPr>
          <a:lstStyle/>
          <a:p>
            <a:pPr algn="ctr" rtl="1">
              <a:lnSpc>
                <a:spcPct val="112000"/>
              </a:lnSpc>
            </a:pPr>
            <a:r>
              <a:rPr lang="en-US" sz="1600" b="1" dirty="0">
                <a:solidFill>
                  <a:srgbClr val="12377A"/>
                </a:solidFill>
                <a:latin typeface="Tajawal ExtraBold" pitchFamily="34" charset="0"/>
                <a:ea typeface="Tajawal ExtraBold" pitchFamily="34" charset="-122"/>
                <a:cs typeface="mohammad bold art 1" pitchFamily="2" charset="-78"/>
              </a:rPr>
              <a:t>إصدار قرار الهيئة
</a:t>
            </a:r>
            <a:r>
              <a:rPr lang="ar-KW" sz="1600" b="1" dirty="0">
                <a:solidFill>
                  <a:srgbClr val="12377A"/>
                </a:solidFill>
                <a:latin typeface="Tajawal ExtraBold" pitchFamily="34" charset="0"/>
                <a:ea typeface="Tajawal ExtraBold" pitchFamily="34" charset="-122"/>
                <a:cs typeface="mohammad bold art 1" pitchFamily="2" charset="-78"/>
              </a:rPr>
              <a:t>(80) </a:t>
            </a:r>
            <a:r>
              <a:rPr lang="en-US" sz="1600" b="1" dirty="0">
                <a:solidFill>
                  <a:srgbClr val="12377A"/>
                </a:solidFill>
                <a:latin typeface="Tajawal ExtraBold" pitchFamily="34" charset="0"/>
                <a:ea typeface="Tajawal ExtraBold" pitchFamily="34" charset="-122"/>
                <a:cs typeface="mohammad bold art 1" pitchFamily="2" charset="-78"/>
              </a:rPr>
              <a:t>لسنة </a:t>
            </a:r>
            <a:r>
              <a:rPr lang="ar-KW" sz="1600" b="1" dirty="0">
                <a:solidFill>
                  <a:srgbClr val="12377A"/>
                </a:solidFill>
                <a:latin typeface="Tajawal ExtraBold" pitchFamily="34" charset="0"/>
                <a:ea typeface="Tajawal ExtraBold" pitchFamily="34" charset="-122"/>
                <a:cs typeface="mohammad bold art 1" pitchFamily="2" charset="-78"/>
              </a:rPr>
              <a:t>2026</a:t>
            </a:r>
            <a:endParaRPr lang="en-US" sz="1600" dirty="0">
              <a:cs typeface="mohammad bold art 1" pitchFamily="2" charset="-78"/>
            </a:endParaRPr>
          </a:p>
        </p:txBody>
      </p:sp>
      <p:sp>
        <p:nvSpPr>
          <p:cNvPr id="25" name="Shape 9"/>
          <p:cNvSpPr/>
          <p:nvPr/>
        </p:nvSpPr>
        <p:spPr>
          <a:xfrm>
            <a:off x="4318026" y="3595689"/>
            <a:ext cx="3555988" cy="2014989"/>
          </a:xfrm>
          <a:prstGeom prst="rect">
            <a:avLst/>
          </a:prstGeom>
          <a:solidFill>
            <a:srgbClr val="FFFFFF"/>
          </a:solidFill>
          <a:ln/>
        </p:spPr>
        <p:txBody>
          <a:bodyPr/>
          <a:lstStyle/>
          <a:p>
            <a:endParaRPr lang="en-US" sz="2400"/>
          </a:p>
        </p:txBody>
      </p:sp>
      <p:sp>
        <p:nvSpPr>
          <p:cNvPr id="31" name="Shape 10"/>
          <p:cNvSpPr/>
          <p:nvPr/>
        </p:nvSpPr>
        <p:spPr>
          <a:xfrm>
            <a:off x="4318026" y="3595689"/>
            <a:ext cx="3555988" cy="57151"/>
          </a:xfrm>
          <a:prstGeom prst="rect">
            <a:avLst/>
          </a:prstGeom>
          <a:solidFill>
            <a:srgbClr val="3D8BC1"/>
          </a:solidFill>
          <a:ln/>
        </p:spPr>
        <p:txBody>
          <a:bodyPr/>
          <a:lstStyle/>
          <a:p>
            <a:endParaRPr lang="en-US" sz="2400"/>
          </a:p>
        </p:txBody>
      </p:sp>
      <p:pic>
        <p:nvPicPr>
          <p:cNvPr id="32" name="Image 3" descr="preencoded.png"/>
          <p:cNvPicPr>
            <a:picLocks noChangeAspect="1"/>
          </p:cNvPicPr>
          <p:nvPr/>
        </p:nvPicPr>
        <p:blipFill>
          <a:blip r:embed="rId5"/>
          <a:stretch>
            <a:fillRect/>
          </a:stretch>
        </p:blipFill>
        <p:spPr>
          <a:xfrm>
            <a:off x="5810287" y="3833813"/>
            <a:ext cx="663084" cy="663084"/>
          </a:xfrm>
          <a:prstGeom prst="rect">
            <a:avLst/>
          </a:prstGeom>
        </p:spPr>
      </p:pic>
      <p:sp>
        <p:nvSpPr>
          <p:cNvPr id="37" name="Text 11"/>
          <p:cNvSpPr/>
          <p:nvPr/>
        </p:nvSpPr>
        <p:spPr>
          <a:xfrm>
            <a:off x="4568465" y="4548189"/>
            <a:ext cx="3055144" cy="544188"/>
          </a:xfrm>
          <a:prstGeom prst="rect">
            <a:avLst/>
          </a:prstGeom>
          <a:noFill/>
          <a:ln/>
        </p:spPr>
        <p:txBody>
          <a:bodyPr wrap="square" lIns="0" tIns="0" rIns="0" bIns="0" rtlCol="0" anchor="t">
            <a:spAutoFit/>
          </a:bodyPr>
          <a:lstStyle/>
          <a:p>
            <a:pPr algn="ctr">
              <a:lnSpc>
                <a:spcPct val="112000"/>
              </a:lnSpc>
            </a:pPr>
            <a:r>
              <a:rPr lang="en-US" sz="1600" b="1" dirty="0">
                <a:solidFill>
                  <a:srgbClr val="12377A"/>
                </a:solidFill>
                <a:latin typeface="Tajawal ExtraBold" pitchFamily="34" charset="0"/>
                <a:ea typeface="Tajawal ExtraBold" pitchFamily="34" charset="-122"/>
                <a:cs typeface="mohammad bold art 1" pitchFamily="2" charset="-78"/>
              </a:rPr>
              <a:t>اعتماد تعديلات قواعد البورصة
لدى شركة بورصة الكويت</a:t>
            </a:r>
            <a:endParaRPr lang="en-US" sz="1600" dirty="0">
              <a:cs typeface="mohammad bold art 1" pitchFamily="2" charset="-78"/>
            </a:endParaRPr>
          </a:p>
        </p:txBody>
      </p:sp>
      <p:sp>
        <p:nvSpPr>
          <p:cNvPr id="43" name="Shape 12"/>
          <p:cNvSpPr/>
          <p:nvPr/>
        </p:nvSpPr>
        <p:spPr>
          <a:xfrm>
            <a:off x="571538" y="3595689"/>
            <a:ext cx="3555988" cy="2072140"/>
          </a:xfrm>
          <a:prstGeom prst="rect">
            <a:avLst/>
          </a:prstGeom>
          <a:solidFill>
            <a:srgbClr val="FFFFFF"/>
          </a:solidFill>
          <a:ln/>
        </p:spPr>
        <p:txBody>
          <a:bodyPr/>
          <a:lstStyle/>
          <a:p>
            <a:endParaRPr lang="en-US" sz="2400"/>
          </a:p>
        </p:txBody>
      </p:sp>
      <p:sp>
        <p:nvSpPr>
          <p:cNvPr id="44" name="Shape 13"/>
          <p:cNvSpPr/>
          <p:nvPr/>
        </p:nvSpPr>
        <p:spPr>
          <a:xfrm>
            <a:off x="571538" y="3595689"/>
            <a:ext cx="3555988" cy="57151"/>
          </a:xfrm>
          <a:prstGeom prst="rect">
            <a:avLst/>
          </a:prstGeom>
          <a:solidFill>
            <a:srgbClr val="C49A45"/>
          </a:solidFill>
          <a:ln/>
        </p:spPr>
        <p:txBody>
          <a:bodyPr/>
          <a:lstStyle/>
          <a:p>
            <a:endParaRPr lang="en-US" sz="2400"/>
          </a:p>
        </p:txBody>
      </p:sp>
      <p:pic>
        <p:nvPicPr>
          <p:cNvPr id="45" name="Image 4" descr="preencoded.png"/>
          <p:cNvPicPr>
            <a:picLocks noChangeAspect="1"/>
          </p:cNvPicPr>
          <p:nvPr/>
        </p:nvPicPr>
        <p:blipFill>
          <a:blip r:embed="rId6"/>
          <a:stretch>
            <a:fillRect/>
          </a:stretch>
        </p:blipFill>
        <p:spPr>
          <a:xfrm>
            <a:off x="1850571" y="3751717"/>
            <a:ext cx="953456" cy="953456"/>
          </a:xfrm>
          <a:prstGeom prst="rect">
            <a:avLst/>
          </a:prstGeom>
        </p:spPr>
      </p:pic>
      <p:sp>
        <p:nvSpPr>
          <p:cNvPr id="46" name="Text 14"/>
          <p:cNvSpPr/>
          <p:nvPr/>
        </p:nvSpPr>
        <p:spPr>
          <a:xfrm>
            <a:off x="762038" y="4548189"/>
            <a:ext cx="3174988" cy="544188"/>
          </a:xfrm>
          <a:prstGeom prst="rect">
            <a:avLst/>
          </a:prstGeom>
          <a:noFill/>
          <a:ln/>
        </p:spPr>
        <p:txBody>
          <a:bodyPr wrap="square" lIns="0" tIns="0" rIns="0" bIns="0" rtlCol="0" anchor="t">
            <a:spAutoFit/>
          </a:bodyPr>
          <a:lstStyle/>
          <a:p>
            <a:pPr algn="ctr">
              <a:lnSpc>
                <a:spcPct val="112000"/>
              </a:lnSpc>
            </a:pPr>
            <a:r>
              <a:rPr lang="en-US" sz="1600" b="1" dirty="0">
                <a:solidFill>
                  <a:srgbClr val="12377A"/>
                </a:solidFill>
                <a:latin typeface="Tajawal ExtraBold" pitchFamily="34" charset="0"/>
                <a:ea typeface="Tajawal ExtraBold" pitchFamily="34" charset="-122"/>
                <a:cs typeface="mohammad bold art 1" pitchFamily="2" charset="-78"/>
              </a:rPr>
              <a:t>اعتماد تعديلات قواعد الإيداع المركزي
لدى الشركة الكويتية للمقاصة</a:t>
            </a:r>
            <a:endParaRPr lang="en-US" sz="1600" dirty="0">
              <a:cs typeface="mohammad bold art 1" pitchFamily="2" charset="-78"/>
            </a:endParaRPr>
          </a:p>
        </p:txBody>
      </p:sp>
    </p:spTree>
    <p:extLst>
      <p:ext uri="{BB962C8B-B14F-4D97-AF65-F5344CB8AC3E}">
        <p14:creationId xmlns:p14="http://schemas.microsoft.com/office/powerpoint/2010/main" val="171149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95D46-DCBA-0CCC-D095-3B1289AA432C}"/>
            </a:ext>
          </a:extLst>
        </p:cNvPr>
        <p:cNvGrpSpPr/>
        <p:nvPr/>
      </p:nvGrpSpPr>
      <p:grpSpPr>
        <a:xfrm>
          <a:off x="0" y="0"/>
          <a:ext cx="0" cy="0"/>
          <a:chOff x="0" y="0"/>
          <a:chExt cx="0" cy="0"/>
        </a:xfrm>
      </p:grpSpPr>
      <p:pic>
        <p:nvPicPr>
          <p:cNvPr id="5" name="Content Placeholder 4" descr="A blue and yellow stripe&#10;&#10;Description automatically generated">
            <a:extLst>
              <a:ext uri="{FF2B5EF4-FFF2-40B4-BE49-F238E27FC236}">
                <a16:creationId xmlns:a16="http://schemas.microsoft.com/office/drawing/2014/main" id="{AFFD3EF8-D780-6B04-9F0E-32DEA1EA9363}"/>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11886" y="9427"/>
            <a:ext cx="12203886" cy="6864686"/>
          </a:xfrm>
        </p:spPr>
      </p:pic>
      <p:sp>
        <p:nvSpPr>
          <p:cNvPr id="2" name="Title 1">
            <a:extLst>
              <a:ext uri="{FF2B5EF4-FFF2-40B4-BE49-F238E27FC236}">
                <a16:creationId xmlns:a16="http://schemas.microsoft.com/office/drawing/2014/main" id="{24D882F2-C19F-153D-466B-C533B572059B}"/>
              </a:ext>
            </a:extLst>
          </p:cNvPr>
          <p:cNvSpPr>
            <a:spLocks noGrp="1"/>
          </p:cNvSpPr>
          <p:nvPr>
            <p:ph type="title"/>
          </p:nvPr>
        </p:nvSpPr>
        <p:spPr>
          <a:xfrm>
            <a:off x="825520" y="-110763"/>
            <a:ext cx="10515600" cy="854075"/>
          </a:xfrm>
        </p:spPr>
        <p:txBody>
          <a:bodyPr>
            <a:normAutofit/>
          </a:bodyPr>
          <a:lstStyle/>
          <a:p>
            <a:pPr algn="r" rtl="1"/>
            <a:r>
              <a:rPr lang="ar-KW" sz="2400" kern="0" dirty="0">
                <a:solidFill>
                  <a:srgbClr val="0D4A75"/>
                </a:solidFill>
                <a:latin typeface="Segoe UI Semibold" panose="020B0702040204020203" pitchFamily="34" charset="0"/>
                <a:ea typeface="+mn-ea"/>
                <a:cs typeface="mohammad bold art 1" pitchFamily="2" charset="-78"/>
              </a:rPr>
              <a:t>نظرة عامة وأهم التعريفات</a:t>
            </a:r>
            <a:endParaRPr lang="en-US" sz="2400" kern="0" dirty="0">
              <a:solidFill>
                <a:srgbClr val="0D4A75"/>
              </a:solidFill>
              <a:latin typeface="Segoe UI Semibold" panose="020B0702040204020203" pitchFamily="34" charset="0"/>
              <a:ea typeface="+mn-ea"/>
              <a:cs typeface="mohammad bold art 1" pitchFamily="2" charset="-78"/>
            </a:endParaRPr>
          </a:p>
        </p:txBody>
      </p:sp>
      <p:sp>
        <p:nvSpPr>
          <p:cNvPr id="10" name="TextBox 9">
            <a:extLst>
              <a:ext uri="{FF2B5EF4-FFF2-40B4-BE49-F238E27FC236}">
                <a16:creationId xmlns:a16="http://schemas.microsoft.com/office/drawing/2014/main" id="{621D4654-8517-2CEC-EB97-C212F0AF6A6D}"/>
              </a:ext>
            </a:extLst>
          </p:cNvPr>
          <p:cNvSpPr txBox="1"/>
          <p:nvPr/>
        </p:nvSpPr>
        <p:spPr>
          <a:xfrm>
            <a:off x="1457084" y="1131171"/>
            <a:ext cx="8701810" cy="461665"/>
          </a:xfrm>
          <a:prstGeom prst="rect">
            <a:avLst/>
          </a:prstGeom>
          <a:noFill/>
        </p:spPr>
        <p:txBody>
          <a:bodyPr wrap="square" rtlCol="0">
            <a:spAutoFit/>
          </a:bodyPr>
          <a:lstStyle/>
          <a:p>
            <a:pPr algn="ctr" rtl="1">
              <a:buClr>
                <a:srgbClr val="000000"/>
              </a:buClr>
            </a:pPr>
            <a:r>
              <a:rPr lang="ar-KW" sz="2400" dirty="0">
                <a:solidFill>
                  <a:srgbClr val="AF882D"/>
                </a:solidFill>
                <a:latin typeface="Segoe UI Semibold" panose="020B0702040204020203" pitchFamily="34" charset="0"/>
                <a:cs typeface="mohammad bold art 1" pitchFamily="2" charset="-78"/>
                <a:sym typeface="Arial"/>
              </a:rPr>
              <a:t>صناديق المؤشرات المتداولة: أدوات استثمارية حديثة </a:t>
            </a:r>
            <a:endParaRPr lang="LID4096" sz="2400" dirty="0">
              <a:solidFill>
                <a:srgbClr val="AF882D"/>
              </a:solidFill>
              <a:latin typeface="Segoe UI Semibold" panose="020B0702040204020203" pitchFamily="34" charset="0"/>
              <a:cs typeface="mohammad bold art 1" pitchFamily="2" charset="-78"/>
              <a:sym typeface="Arial"/>
            </a:endParaRPr>
          </a:p>
        </p:txBody>
      </p:sp>
      <p:sp>
        <p:nvSpPr>
          <p:cNvPr id="3" name="Rectangle 2">
            <a:extLst>
              <a:ext uri="{FF2B5EF4-FFF2-40B4-BE49-F238E27FC236}">
                <a16:creationId xmlns:a16="http://schemas.microsoft.com/office/drawing/2014/main" id="{1BEF5A93-76F9-C64E-E6B4-8C5100FFB7FD}"/>
              </a:ext>
            </a:extLst>
          </p:cNvPr>
          <p:cNvSpPr/>
          <p:nvPr/>
        </p:nvSpPr>
        <p:spPr>
          <a:xfrm>
            <a:off x="702527" y="669018"/>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sp>
        <p:nvSpPr>
          <p:cNvPr id="9" name="Shape 2">
            <a:extLst>
              <a:ext uri="{FF2B5EF4-FFF2-40B4-BE49-F238E27FC236}">
                <a16:creationId xmlns:a16="http://schemas.microsoft.com/office/drawing/2014/main" id="{7906922C-2665-41E3-E55C-92D4EAB5D5A3}"/>
              </a:ext>
            </a:extLst>
          </p:cNvPr>
          <p:cNvSpPr/>
          <p:nvPr/>
        </p:nvSpPr>
        <p:spPr>
          <a:xfrm>
            <a:off x="6031653" y="1920605"/>
            <a:ext cx="5086351" cy="2088356"/>
          </a:xfrm>
          <a:prstGeom prst="rect">
            <a:avLst/>
          </a:prstGeom>
          <a:solidFill>
            <a:srgbClr val="FFFFFF"/>
          </a:solidFill>
          <a:ln w="9144">
            <a:solidFill>
              <a:srgbClr val="AF882D"/>
            </a:solidFill>
            <a:prstDash val="solid"/>
          </a:ln>
        </p:spPr>
        <p:txBody>
          <a:bodyPr/>
          <a:lstStyle/>
          <a:p>
            <a:pPr algn="r" rtl="1"/>
            <a:endParaRPr lang="en-US" sz="2400">
              <a:latin typeface="Sakkal Majalla" panose="02000000000000000000" pitchFamily="2" charset="-78"/>
              <a:cs typeface="mohammad bold art 1" pitchFamily="2" charset="-78"/>
            </a:endParaRPr>
          </a:p>
        </p:txBody>
      </p:sp>
      <p:sp>
        <p:nvSpPr>
          <p:cNvPr id="20" name="Text 3">
            <a:extLst>
              <a:ext uri="{FF2B5EF4-FFF2-40B4-BE49-F238E27FC236}">
                <a16:creationId xmlns:a16="http://schemas.microsoft.com/office/drawing/2014/main" id="{76AFDF84-6CA0-C179-8AEB-845FAF056233}"/>
              </a:ext>
            </a:extLst>
          </p:cNvPr>
          <p:cNvSpPr/>
          <p:nvPr/>
        </p:nvSpPr>
        <p:spPr>
          <a:xfrm>
            <a:off x="6162326" y="2536291"/>
            <a:ext cx="4848225" cy="287323"/>
          </a:xfrm>
          <a:prstGeom prst="rect">
            <a:avLst/>
          </a:prstGeom>
          <a:noFill/>
          <a:ln/>
        </p:spPr>
        <p:txBody>
          <a:bodyPr wrap="square" lIns="0" tIns="0" rIns="0" bIns="0" rtlCol="0" anchor="t">
            <a:spAutoFit/>
          </a:bodyPr>
          <a:lstStyle/>
          <a:p>
            <a:pPr algn="ctr" rtl="1"/>
            <a:r>
              <a:rPr lang="ar-KW" sz="1867" b="1" dirty="0">
                <a:solidFill>
                  <a:srgbClr val="AF882D"/>
                </a:solidFill>
                <a:latin typeface="Sakkal Majalla" panose="02000000000000000000" pitchFamily="2" charset="-78"/>
                <a:ea typeface="Amiri Bold" pitchFamily="34" charset="-122"/>
                <a:cs typeface="mohammad bold art 1" pitchFamily="2" charset="-78"/>
              </a:rPr>
              <a:t>صندوق المؤشرات المتداول (</a:t>
            </a:r>
            <a:r>
              <a:rPr lang="en-US" sz="1867" b="1" dirty="0">
                <a:solidFill>
                  <a:srgbClr val="AF882D"/>
                </a:solidFill>
                <a:latin typeface="Sakkal Majalla" panose="02000000000000000000" pitchFamily="2" charset="-78"/>
                <a:ea typeface="Amiri Bold" pitchFamily="34" charset="-122"/>
                <a:cs typeface="mohammad bold art 1" pitchFamily="2" charset="-78"/>
              </a:rPr>
              <a:t>ETF</a:t>
            </a:r>
            <a:r>
              <a:rPr lang="ar-KW" sz="1867" b="1" dirty="0">
                <a:solidFill>
                  <a:srgbClr val="AF882D"/>
                </a:solidFill>
                <a:latin typeface="Sakkal Majalla" panose="02000000000000000000" pitchFamily="2" charset="-78"/>
                <a:ea typeface="Amiri Bold" pitchFamily="34" charset="-122"/>
                <a:cs typeface="mohammad bold art 1" pitchFamily="2" charset="-78"/>
              </a:rPr>
              <a:t>)</a:t>
            </a:r>
            <a:endParaRPr lang="en-US" sz="1867" dirty="0">
              <a:solidFill>
                <a:srgbClr val="AF882D"/>
              </a:solidFill>
              <a:latin typeface="Sakkal Majalla" panose="02000000000000000000" pitchFamily="2" charset="-78"/>
              <a:cs typeface="mohammad bold art 1" pitchFamily="2" charset="-78"/>
            </a:endParaRPr>
          </a:p>
        </p:txBody>
      </p:sp>
      <p:sp>
        <p:nvSpPr>
          <p:cNvPr id="21" name="Text 4">
            <a:extLst>
              <a:ext uri="{FF2B5EF4-FFF2-40B4-BE49-F238E27FC236}">
                <a16:creationId xmlns:a16="http://schemas.microsoft.com/office/drawing/2014/main" id="{56206BF8-9F60-D696-A090-D6CD9768F672}"/>
              </a:ext>
            </a:extLst>
          </p:cNvPr>
          <p:cNvSpPr/>
          <p:nvPr/>
        </p:nvSpPr>
        <p:spPr>
          <a:xfrm>
            <a:off x="6212630" y="3018361"/>
            <a:ext cx="4733925" cy="764825"/>
          </a:xfrm>
          <a:prstGeom prst="rect">
            <a:avLst/>
          </a:prstGeom>
          <a:noFill/>
          <a:ln/>
        </p:spPr>
        <p:txBody>
          <a:bodyPr wrap="square" lIns="0" tIns="0" rIns="0" bIns="0" rtlCol="0" anchor="t">
            <a:spAutoFit/>
          </a:bodyPr>
          <a:lstStyle/>
          <a:p>
            <a:pPr algn="just" rtl="1">
              <a:lnSpc>
                <a:spcPct val="120000"/>
              </a:lnSpc>
            </a:pPr>
            <a:r>
              <a:rPr lang="ar-KW" sz="1400" dirty="0">
                <a:solidFill>
                  <a:srgbClr val="3D4852"/>
                </a:solidFill>
                <a:latin typeface="Sakkal Majalla" panose="02000000000000000000" pitchFamily="2" charset="-78"/>
                <a:ea typeface="Tajawal" pitchFamily="34" charset="-122"/>
                <a:cs typeface="mohammad bold art 1" pitchFamily="2" charset="-78"/>
              </a:rPr>
              <a:t>صندوق مفتوح يُدرج في البورصة، ويهدف إلى تتبع مؤشر أداء لمجموعة من الأوراق المالية المدرجة في بورصة الكويت، أو بورصة غير كويتية، أو مؤشر سلعة معينة ، أو أكثر.</a:t>
            </a:r>
          </a:p>
        </p:txBody>
      </p:sp>
      <p:sp>
        <p:nvSpPr>
          <p:cNvPr id="23" name="Shape 5">
            <a:extLst>
              <a:ext uri="{FF2B5EF4-FFF2-40B4-BE49-F238E27FC236}">
                <a16:creationId xmlns:a16="http://schemas.microsoft.com/office/drawing/2014/main" id="{4CC124C7-DE2E-E701-2399-A33BD9827075}"/>
              </a:ext>
            </a:extLst>
          </p:cNvPr>
          <p:cNvSpPr/>
          <p:nvPr/>
        </p:nvSpPr>
        <p:spPr>
          <a:xfrm>
            <a:off x="754804" y="1920605"/>
            <a:ext cx="5095875" cy="2088356"/>
          </a:xfrm>
          <a:prstGeom prst="rect">
            <a:avLst/>
          </a:prstGeom>
          <a:solidFill>
            <a:srgbClr val="FFFFFF"/>
          </a:solidFill>
          <a:ln w="9144">
            <a:solidFill>
              <a:srgbClr val="AF882D"/>
            </a:solidFill>
            <a:prstDash val="solid"/>
          </a:ln>
        </p:spPr>
        <p:txBody>
          <a:bodyPr/>
          <a:lstStyle/>
          <a:p>
            <a:pPr algn="r" rtl="1"/>
            <a:endParaRPr lang="en-US" sz="2400">
              <a:latin typeface="Sakkal Majalla" panose="02000000000000000000" pitchFamily="2" charset="-78"/>
              <a:cs typeface="mohammad bold art 1" pitchFamily="2" charset="-78"/>
            </a:endParaRPr>
          </a:p>
        </p:txBody>
      </p:sp>
      <p:sp>
        <p:nvSpPr>
          <p:cNvPr id="27" name="Text 6">
            <a:extLst>
              <a:ext uri="{FF2B5EF4-FFF2-40B4-BE49-F238E27FC236}">
                <a16:creationId xmlns:a16="http://schemas.microsoft.com/office/drawing/2014/main" id="{2204B206-1750-6E0F-707D-04CAD5DB7032}"/>
              </a:ext>
            </a:extLst>
          </p:cNvPr>
          <p:cNvSpPr/>
          <p:nvPr/>
        </p:nvSpPr>
        <p:spPr>
          <a:xfrm>
            <a:off x="869105" y="2454005"/>
            <a:ext cx="4857751" cy="287323"/>
          </a:xfrm>
          <a:prstGeom prst="rect">
            <a:avLst/>
          </a:prstGeom>
          <a:noFill/>
          <a:ln/>
        </p:spPr>
        <p:txBody>
          <a:bodyPr wrap="square" lIns="0" tIns="0" rIns="0" bIns="0" rtlCol="0" anchor="t">
            <a:spAutoFit/>
          </a:bodyPr>
          <a:lstStyle/>
          <a:p>
            <a:pPr algn="ctr" rtl="1"/>
            <a:r>
              <a:rPr lang="ar-KW" sz="1867" b="1" dirty="0">
                <a:solidFill>
                  <a:srgbClr val="AF882D"/>
                </a:solidFill>
                <a:latin typeface="Sakkal Majalla" panose="02000000000000000000" pitchFamily="2" charset="-78"/>
                <a:ea typeface="Amiri Bold" pitchFamily="34" charset="-122"/>
                <a:cs typeface="mohammad bold art 1" pitchFamily="2" charset="-78"/>
              </a:rPr>
              <a:t>المفوض بالاشتراك (</a:t>
            </a:r>
            <a:r>
              <a:rPr lang="en-US" sz="1867" b="1" dirty="0">
                <a:solidFill>
                  <a:srgbClr val="AF882D"/>
                </a:solidFill>
                <a:latin typeface="Sakkal Majalla" panose="02000000000000000000" pitchFamily="2" charset="-78"/>
                <a:ea typeface="Amiri Bold" pitchFamily="34" charset="-122"/>
                <a:cs typeface="mohammad bold art 1" pitchFamily="2" charset="-78"/>
              </a:rPr>
              <a:t>AP</a:t>
            </a:r>
            <a:r>
              <a:rPr lang="ar-KW" sz="1867" b="1" dirty="0">
                <a:solidFill>
                  <a:srgbClr val="AF882D"/>
                </a:solidFill>
                <a:latin typeface="Sakkal Majalla" panose="02000000000000000000" pitchFamily="2" charset="-78"/>
                <a:ea typeface="Amiri Bold" pitchFamily="34" charset="-122"/>
                <a:cs typeface="mohammad bold art 1" pitchFamily="2" charset="-78"/>
              </a:rPr>
              <a:t>)</a:t>
            </a:r>
            <a:endParaRPr lang="en-US" sz="1867" dirty="0">
              <a:solidFill>
                <a:srgbClr val="AF882D"/>
              </a:solidFill>
              <a:latin typeface="Sakkal Majalla" panose="02000000000000000000" pitchFamily="2" charset="-78"/>
              <a:cs typeface="mohammad bold art 1" pitchFamily="2" charset="-78"/>
            </a:endParaRPr>
          </a:p>
        </p:txBody>
      </p:sp>
      <p:sp>
        <p:nvSpPr>
          <p:cNvPr id="28" name="Text 7">
            <a:extLst>
              <a:ext uri="{FF2B5EF4-FFF2-40B4-BE49-F238E27FC236}">
                <a16:creationId xmlns:a16="http://schemas.microsoft.com/office/drawing/2014/main" id="{46C0C1C5-3704-8CCB-B7E6-3D1E6ECCFFA5}"/>
              </a:ext>
            </a:extLst>
          </p:cNvPr>
          <p:cNvSpPr/>
          <p:nvPr/>
        </p:nvSpPr>
        <p:spPr>
          <a:xfrm>
            <a:off x="926255" y="3018361"/>
            <a:ext cx="4743451" cy="764825"/>
          </a:xfrm>
          <a:prstGeom prst="rect">
            <a:avLst/>
          </a:prstGeom>
          <a:noFill/>
          <a:ln/>
        </p:spPr>
        <p:txBody>
          <a:bodyPr wrap="square" lIns="0" tIns="0" rIns="0" bIns="0" rtlCol="0" anchor="t">
            <a:spAutoFit/>
          </a:bodyPr>
          <a:lstStyle/>
          <a:p>
            <a:pPr algn="just" rtl="1">
              <a:lnSpc>
                <a:spcPct val="120000"/>
              </a:lnSpc>
            </a:pPr>
            <a:r>
              <a:rPr lang="ar-KW" sz="1400" dirty="0">
                <a:solidFill>
                  <a:srgbClr val="3D4852"/>
                </a:solidFill>
                <a:latin typeface="Sakkal Majalla" panose="02000000000000000000" pitchFamily="2" charset="-78"/>
                <a:ea typeface="Tajawal" pitchFamily="34" charset="-122"/>
                <a:cs typeface="mohammad bold art 1" pitchFamily="2" charset="-78"/>
              </a:rPr>
              <a:t>شخص مرخص له بممارسة نشاط صانع سوق أو نشاط وسيط أوراق مالية مؤهل مسجل في بورصة الأوراق المالية يقوم بتنفيذ عمليات الاشتراك والاسترداد لوحدات صندوق المؤشرات المتداول.</a:t>
            </a:r>
          </a:p>
        </p:txBody>
      </p:sp>
      <p:sp>
        <p:nvSpPr>
          <p:cNvPr id="30" name="Shape 8">
            <a:extLst>
              <a:ext uri="{FF2B5EF4-FFF2-40B4-BE49-F238E27FC236}">
                <a16:creationId xmlns:a16="http://schemas.microsoft.com/office/drawing/2014/main" id="{75017395-514B-8BBF-D812-C732597DB8D9}"/>
              </a:ext>
            </a:extLst>
          </p:cNvPr>
          <p:cNvSpPr/>
          <p:nvPr/>
        </p:nvSpPr>
        <p:spPr>
          <a:xfrm>
            <a:off x="782810" y="4088906"/>
            <a:ext cx="10363200" cy="1421197"/>
          </a:xfrm>
          <a:prstGeom prst="rect">
            <a:avLst/>
          </a:prstGeom>
          <a:solidFill>
            <a:srgbClr val="FFFFFF"/>
          </a:solidFill>
          <a:ln w="9144">
            <a:solidFill>
              <a:srgbClr val="AF882D"/>
            </a:solidFill>
            <a:prstDash val="solid"/>
          </a:ln>
        </p:spPr>
        <p:txBody>
          <a:bodyPr/>
          <a:lstStyle/>
          <a:p>
            <a:pPr algn="r" rtl="1"/>
            <a:endParaRPr lang="en-US" sz="2400">
              <a:latin typeface="Sakkal Majalla" panose="02000000000000000000" pitchFamily="2" charset="-78"/>
              <a:cs typeface="mohammad bold art 1" pitchFamily="2" charset="-78"/>
            </a:endParaRPr>
          </a:p>
        </p:txBody>
      </p:sp>
      <p:sp>
        <p:nvSpPr>
          <p:cNvPr id="33" name="Text 9">
            <a:extLst>
              <a:ext uri="{FF2B5EF4-FFF2-40B4-BE49-F238E27FC236}">
                <a16:creationId xmlns:a16="http://schemas.microsoft.com/office/drawing/2014/main" id="{753243AC-55B6-C795-2157-65057F832220}"/>
              </a:ext>
            </a:extLst>
          </p:cNvPr>
          <p:cNvSpPr/>
          <p:nvPr/>
        </p:nvSpPr>
        <p:spPr>
          <a:xfrm>
            <a:off x="869104" y="4237560"/>
            <a:ext cx="10134600" cy="287323"/>
          </a:xfrm>
          <a:prstGeom prst="rect">
            <a:avLst/>
          </a:prstGeom>
          <a:noFill/>
          <a:ln/>
        </p:spPr>
        <p:txBody>
          <a:bodyPr wrap="square" lIns="0" tIns="0" rIns="0" bIns="0" rtlCol="0" anchor="t">
            <a:spAutoFit/>
          </a:bodyPr>
          <a:lstStyle/>
          <a:p>
            <a:pPr algn="ctr" rtl="1"/>
            <a:r>
              <a:rPr lang="ar-KW" sz="1867" b="1" dirty="0">
                <a:solidFill>
                  <a:srgbClr val="AF882D"/>
                </a:solidFill>
                <a:latin typeface="Sakkal Majalla" panose="02000000000000000000" pitchFamily="2" charset="-78"/>
                <a:ea typeface="Amiri Bold" pitchFamily="34" charset="-122"/>
                <a:cs typeface="mohammad bold art 1" pitchFamily="2" charset="-78"/>
              </a:rPr>
              <a:t>صندوق المؤشرات المتداول المغذي</a:t>
            </a:r>
          </a:p>
        </p:txBody>
      </p:sp>
      <p:pic>
        <p:nvPicPr>
          <p:cNvPr id="4" name="Image 2" descr="preencoded.png">
            <a:extLst>
              <a:ext uri="{FF2B5EF4-FFF2-40B4-BE49-F238E27FC236}">
                <a16:creationId xmlns:a16="http://schemas.microsoft.com/office/drawing/2014/main" id="{C620CA80-43C8-89FB-0235-E9541418FCAF}"/>
              </a:ext>
            </a:extLst>
          </p:cNvPr>
          <p:cNvPicPr>
            <a:picLocks noChangeAspect="1"/>
          </p:cNvPicPr>
          <p:nvPr/>
        </p:nvPicPr>
        <p:blipFill>
          <a:blip r:embed="rId4">
            <a:biLevel thresh="75000"/>
          </a:blip>
          <a:stretch>
            <a:fillRect/>
          </a:stretch>
        </p:blipFill>
        <p:spPr>
          <a:xfrm>
            <a:off x="8365611" y="2017433"/>
            <a:ext cx="418438" cy="418438"/>
          </a:xfrm>
          <a:prstGeom prst="rect">
            <a:avLst/>
          </a:prstGeom>
          <a:solidFill>
            <a:schemeClr val="bg1"/>
          </a:solidFill>
        </p:spPr>
      </p:pic>
      <p:pic>
        <p:nvPicPr>
          <p:cNvPr id="6" name="Image 3" descr="preencoded.png">
            <a:extLst>
              <a:ext uri="{FF2B5EF4-FFF2-40B4-BE49-F238E27FC236}">
                <a16:creationId xmlns:a16="http://schemas.microsoft.com/office/drawing/2014/main" id="{927B7C91-85BD-EA9E-83CC-5EF2CE162A3A}"/>
              </a:ext>
            </a:extLst>
          </p:cNvPr>
          <p:cNvPicPr>
            <a:picLocks noChangeAspect="1"/>
          </p:cNvPicPr>
          <p:nvPr/>
        </p:nvPicPr>
        <p:blipFill>
          <a:blip r:embed="rId5">
            <a:biLevel thresh="75000"/>
          </a:blip>
          <a:stretch>
            <a:fillRect/>
          </a:stretch>
        </p:blipFill>
        <p:spPr>
          <a:xfrm>
            <a:off x="3145579" y="2037874"/>
            <a:ext cx="381391" cy="381391"/>
          </a:xfrm>
          <a:prstGeom prst="rect">
            <a:avLst/>
          </a:prstGeom>
        </p:spPr>
      </p:pic>
      <p:pic>
        <p:nvPicPr>
          <p:cNvPr id="8" name="Image 4" descr="preencoded.png">
            <a:extLst>
              <a:ext uri="{FF2B5EF4-FFF2-40B4-BE49-F238E27FC236}">
                <a16:creationId xmlns:a16="http://schemas.microsoft.com/office/drawing/2014/main" id="{2E5331DE-BC73-6041-310D-BDD37F90E70C}"/>
              </a:ext>
            </a:extLst>
          </p:cNvPr>
          <p:cNvPicPr>
            <a:picLocks noChangeAspect="1"/>
          </p:cNvPicPr>
          <p:nvPr/>
        </p:nvPicPr>
        <p:blipFill>
          <a:blip r:embed="rId6">
            <a:biLevel thresh="75000"/>
          </a:blip>
          <a:stretch>
            <a:fillRect/>
          </a:stretch>
        </p:blipFill>
        <p:spPr>
          <a:xfrm>
            <a:off x="7575481" y="4145627"/>
            <a:ext cx="382206" cy="382206"/>
          </a:xfrm>
          <a:prstGeom prst="rect">
            <a:avLst/>
          </a:prstGeom>
        </p:spPr>
      </p:pic>
      <p:sp>
        <p:nvSpPr>
          <p:cNvPr id="11" name="TextBox 10">
            <a:extLst>
              <a:ext uri="{FF2B5EF4-FFF2-40B4-BE49-F238E27FC236}">
                <a16:creationId xmlns:a16="http://schemas.microsoft.com/office/drawing/2014/main" id="{E47C2AF0-F4FE-1F72-8F10-6A215590FAAD}"/>
              </a:ext>
            </a:extLst>
          </p:cNvPr>
          <p:cNvSpPr txBox="1"/>
          <p:nvPr/>
        </p:nvSpPr>
        <p:spPr>
          <a:xfrm>
            <a:off x="1123058" y="4561518"/>
            <a:ext cx="9817190" cy="904607"/>
          </a:xfrm>
          <a:prstGeom prst="rect">
            <a:avLst/>
          </a:prstGeom>
          <a:noFill/>
        </p:spPr>
        <p:txBody>
          <a:bodyPr wrap="square">
            <a:spAutoFit/>
          </a:bodyPr>
          <a:lstStyle/>
          <a:p>
            <a:pPr algn="just" rtl="1">
              <a:lnSpc>
                <a:spcPct val="128000"/>
              </a:lnSpc>
              <a:spcAft>
                <a:spcPts val="600"/>
              </a:spcAft>
            </a:pPr>
            <a:r>
              <a:rPr lang="ar-KW" sz="1400" dirty="0">
                <a:solidFill>
                  <a:srgbClr val="3D4852"/>
                </a:solidFill>
                <a:latin typeface="Sakkal Majalla" panose="02000000000000000000" pitchFamily="2" charset="-78"/>
                <a:ea typeface="Tajawal" pitchFamily="34" charset="-122"/>
                <a:cs typeface="mohammad bold art 1" pitchFamily="2" charset="-78"/>
              </a:rPr>
              <a:t>هو صندوق مؤشرات متداول يستثمر ما لا يقل عن 85% من صافي قيمة أصوله في صندوق مؤشرات متداول بهدف تتبع أداءه. ويسري عليه أحكام صندوق المؤشرات المتداولة فيما لم يرد بشأنه نص خاص في الضوابط الخاصة المنصوص عليها في الكتاب الثالث عشر (أنظمة الاستثمار الجماعي) من اللائحة التنفيذية. </a:t>
            </a:r>
          </a:p>
        </p:txBody>
      </p:sp>
    </p:spTree>
    <p:extLst>
      <p:ext uri="{BB962C8B-B14F-4D97-AF65-F5344CB8AC3E}">
        <p14:creationId xmlns:p14="http://schemas.microsoft.com/office/powerpoint/2010/main" val="408961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28527-5DA1-0808-FF09-A19160DE0C76}"/>
            </a:ext>
          </a:extLst>
        </p:cNvPr>
        <p:cNvGrpSpPr/>
        <p:nvPr/>
      </p:nvGrpSpPr>
      <p:grpSpPr>
        <a:xfrm>
          <a:off x="0" y="0"/>
          <a:ext cx="0" cy="0"/>
          <a:chOff x="0" y="0"/>
          <a:chExt cx="0" cy="0"/>
        </a:xfrm>
      </p:grpSpPr>
      <p:pic>
        <p:nvPicPr>
          <p:cNvPr id="5" name="Content Placeholder 4" descr="A blue and yellow stripe&#10;&#10;Description automatically generated">
            <a:extLst>
              <a:ext uri="{FF2B5EF4-FFF2-40B4-BE49-F238E27FC236}">
                <a16:creationId xmlns:a16="http://schemas.microsoft.com/office/drawing/2014/main" id="{6B7E2799-DE5F-3F2E-AAD7-575755E78612}"/>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11886" y="9427"/>
            <a:ext cx="12203886" cy="6864686"/>
          </a:xfrm>
        </p:spPr>
      </p:pic>
      <p:sp>
        <p:nvSpPr>
          <p:cNvPr id="4" name="Slide Number Placeholder 3">
            <a:extLst>
              <a:ext uri="{FF2B5EF4-FFF2-40B4-BE49-F238E27FC236}">
                <a16:creationId xmlns:a16="http://schemas.microsoft.com/office/drawing/2014/main" id="{418948C7-9BA3-F569-9AE0-E7CB4A1DED30}"/>
              </a:ext>
            </a:extLst>
          </p:cNvPr>
          <p:cNvSpPr>
            <a:spLocks noGrp="1"/>
          </p:cNvSpPr>
          <p:nvPr>
            <p:ph type="sldNum" sz="quarter" idx="12"/>
          </p:nvPr>
        </p:nvSpPr>
        <p:spPr>
          <a:xfrm>
            <a:off x="8339672" y="6254752"/>
            <a:ext cx="2743200" cy="365125"/>
          </a:xfrm>
        </p:spPr>
        <p:txBody>
          <a:bodyPr/>
          <a:lstStyle/>
          <a:p>
            <a:fld id="{126B8155-D231-45F5-92E5-B47ABC184DBB}" type="slidenum">
              <a:rPr lang="en-US" b="1" smtClean="0">
                <a:solidFill>
                  <a:schemeClr val="bg1"/>
                </a:solidFill>
                <a:cs typeface="mohammad bold art 1" pitchFamily="2" charset="-78"/>
              </a:rPr>
              <a:t>6</a:t>
            </a:fld>
            <a:endParaRPr lang="en-US" b="1" dirty="0">
              <a:solidFill>
                <a:schemeClr val="bg1"/>
              </a:solidFill>
              <a:cs typeface="mohammad bold art 1" pitchFamily="2" charset="-78"/>
            </a:endParaRPr>
          </a:p>
        </p:txBody>
      </p:sp>
      <p:sp>
        <p:nvSpPr>
          <p:cNvPr id="7" name="Rectangle 6">
            <a:extLst>
              <a:ext uri="{FF2B5EF4-FFF2-40B4-BE49-F238E27FC236}">
                <a16:creationId xmlns:a16="http://schemas.microsoft.com/office/drawing/2014/main" id="{22AB49B8-8576-55B3-F0EE-F7BD8EA8CF74}"/>
              </a:ext>
            </a:extLst>
          </p:cNvPr>
          <p:cNvSpPr/>
          <p:nvPr/>
        </p:nvSpPr>
        <p:spPr>
          <a:xfrm>
            <a:off x="702527" y="669018"/>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marL="0" marR="0" lvl="0" indent="0" algn="ctr" defTabSz="914309"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rgbClr val="FFFFFF"/>
              </a:solidFill>
              <a:effectLst/>
              <a:uLnTx/>
              <a:uFillTx/>
              <a:latin typeface="Sakkal Majalla" panose="02000000000000000000" pitchFamily="2" charset="-78"/>
              <a:cs typeface="mohammad bold art 1" pitchFamily="2" charset="-78"/>
              <a:sym typeface="Arial"/>
            </a:endParaRPr>
          </a:p>
        </p:txBody>
      </p:sp>
      <p:sp>
        <p:nvSpPr>
          <p:cNvPr id="8" name="Title 1">
            <a:extLst>
              <a:ext uri="{FF2B5EF4-FFF2-40B4-BE49-F238E27FC236}">
                <a16:creationId xmlns:a16="http://schemas.microsoft.com/office/drawing/2014/main" id="{66F4B24F-448E-DE0D-0B2B-82070F0B0AC4}"/>
              </a:ext>
            </a:extLst>
          </p:cNvPr>
          <p:cNvSpPr txBox="1">
            <a:spLocks/>
          </p:cNvSpPr>
          <p:nvPr/>
        </p:nvSpPr>
        <p:spPr>
          <a:xfrm>
            <a:off x="825520" y="-59961"/>
            <a:ext cx="10515600" cy="854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2400" kern="0" dirty="0">
                <a:solidFill>
                  <a:srgbClr val="0D4A75"/>
                </a:solidFill>
                <a:latin typeface="Segoe UI Semibold" panose="020B0702040204020203" pitchFamily="34" charset="0"/>
                <a:ea typeface="+mn-ea"/>
                <a:cs typeface="mohammad bold art 1" pitchFamily="2" charset="-78"/>
              </a:rPr>
              <a:t>مميزات الاستثمار في صناديق المؤشرات المتداولة</a:t>
            </a:r>
          </a:p>
        </p:txBody>
      </p:sp>
      <p:grpSp>
        <p:nvGrpSpPr>
          <p:cNvPr id="2" name="Группа 4">
            <a:extLst>
              <a:ext uri="{FF2B5EF4-FFF2-40B4-BE49-F238E27FC236}">
                <a16:creationId xmlns:a16="http://schemas.microsoft.com/office/drawing/2014/main" id="{8EB8B59D-309B-D2E1-6B5C-DD7F046D464A}"/>
              </a:ext>
            </a:extLst>
          </p:cNvPr>
          <p:cNvGrpSpPr/>
          <p:nvPr/>
        </p:nvGrpSpPr>
        <p:grpSpPr>
          <a:xfrm>
            <a:off x="1632598" y="2037498"/>
            <a:ext cx="2443695" cy="2448776"/>
            <a:chOff x="10078850" y="3966814"/>
            <a:chExt cx="2002067" cy="2003250"/>
          </a:xfrm>
        </p:grpSpPr>
        <p:sp>
          <p:nvSpPr>
            <p:cNvPr id="3" name="Freeform 11">
              <a:extLst>
                <a:ext uri="{FF2B5EF4-FFF2-40B4-BE49-F238E27FC236}">
                  <a16:creationId xmlns:a16="http://schemas.microsoft.com/office/drawing/2014/main" id="{D5759C69-69C2-4F7C-DDE5-CB5CBCEF88B1}"/>
                </a:ext>
              </a:extLst>
            </p:cNvPr>
            <p:cNvSpPr>
              <a:spLocks/>
            </p:cNvSpPr>
            <p:nvPr/>
          </p:nvSpPr>
          <p:spPr bwMode="auto">
            <a:xfrm>
              <a:off x="10078850" y="3966814"/>
              <a:ext cx="2002067" cy="2003250"/>
            </a:xfrm>
            <a:custGeom>
              <a:avLst/>
              <a:gdLst>
                <a:gd name="T0" fmla="*/ 1868 w 3388"/>
                <a:gd name="T1" fmla="*/ 9 h 3391"/>
                <a:gd name="T2" fmla="*/ 2118 w 3388"/>
                <a:gd name="T3" fmla="*/ 53 h 3391"/>
                <a:gd name="T4" fmla="*/ 2353 w 3388"/>
                <a:gd name="T5" fmla="*/ 133 h 3391"/>
                <a:gd name="T6" fmla="*/ 2573 w 3388"/>
                <a:gd name="T7" fmla="*/ 245 h 3391"/>
                <a:gd name="T8" fmla="*/ 2772 w 3388"/>
                <a:gd name="T9" fmla="*/ 388 h 3391"/>
                <a:gd name="T10" fmla="*/ 2948 w 3388"/>
                <a:gd name="T11" fmla="*/ 555 h 3391"/>
                <a:gd name="T12" fmla="*/ 3099 w 3388"/>
                <a:gd name="T13" fmla="*/ 748 h 3391"/>
                <a:gd name="T14" fmla="*/ 3221 w 3388"/>
                <a:gd name="T15" fmla="*/ 960 h 3391"/>
                <a:gd name="T16" fmla="*/ 3312 w 3388"/>
                <a:gd name="T17" fmla="*/ 1192 h 3391"/>
                <a:gd name="T18" fmla="*/ 3368 w 3388"/>
                <a:gd name="T19" fmla="*/ 1437 h 3391"/>
                <a:gd name="T20" fmla="*/ 3388 w 3388"/>
                <a:gd name="T21" fmla="*/ 1695 h 3391"/>
                <a:gd name="T22" fmla="*/ 3368 w 3388"/>
                <a:gd name="T23" fmla="*/ 1954 h 3391"/>
                <a:gd name="T24" fmla="*/ 3312 w 3388"/>
                <a:gd name="T25" fmla="*/ 2199 h 3391"/>
                <a:gd name="T26" fmla="*/ 3221 w 3388"/>
                <a:gd name="T27" fmla="*/ 2431 h 3391"/>
                <a:gd name="T28" fmla="*/ 3099 w 3388"/>
                <a:gd name="T29" fmla="*/ 2643 h 3391"/>
                <a:gd name="T30" fmla="*/ 2948 w 3388"/>
                <a:gd name="T31" fmla="*/ 2836 h 3391"/>
                <a:gd name="T32" fmla="*/ 2772 w 3388"/>
                <a:gd name="T33" fmla="*/ 3003 h 3391"/>
                <a:gd name="T34" fmla="*/ 2573 w 3388"/>
                <a:gd name="T35" fmla="*/ 3146 h 3391"/>
                <a:gd name="T36" fmla="*/ 2353 w 3388"/>
                <a:gd name="T37" fmla="*/ 3258 h 3391"/>
                <a:gd name="T38" fmla="*/ 2118 w 3388"/>
                <a:gd name="T39" fmla="*/ 3337 h 3391"/>
                <a:gd name="T40" fmla="*/ 1868 w 3388"/>
                <a:gd name="T41" fmla="*/ 3382 h 3391"/>
                <a:gd name="T42" fmla="*/ 1607 w 3388"/>
                <a:gd name="T43" fmla="*/ 3388 h 3391"/>
                <a:gd name="T44" fmla="*/ 1354 w 3388"/>
                <a:gd name="T45" fmla="*/ 3356 h 3391"/>
                <a:gd name="T46" fmla="*/ 1112 w 3388"/>
                <a:gd name="T47" fmla="*/ 3288 h 3391"/>
                <a:gd name="T48" fmla="*/ 887 w 3388"/>
                <a:gd name="T49" fmla="*/ 3186 h 3391"/>
                <a:gd name="T50" fmla="*/ 681 w 3388"/>
                <a:gd name="T51" fmla="*/ 3053 h 3391"/>
                <a:gd name="T52" fmla="*/ 497 w 3388"/>
                <a:gd name="T53" fmla="*/ 2894 h 3391"/>
                <a:gd name="T54" fmla="*/ 337 w 3388"/>
                <a:gd name="T55" fmla="*/ 2709 h 3391"/>
                <a:gd name="T56" fmla="*/ 205 w 3388"/>
                <a:gd name="T57" fmla="*/ 2503 h 3391"/>
                <a:gd name="T58" fmla="*/ 104 w 3388"/>
                <a:gd name="T59" fmla="*/ 2278 h 3391"/>
                <a:gd name="T60" fmla="*/ 35 w 3388"/>
                <a:gd name="T61" fmla="*/ 2038 h 3391"/>
                <a:gd name="T62" fmla="*/ 3 w 3388"/>
                <a:gd name="T63" fmla="*/ 1783 h 3391"/>
                <a:gd name="T64" fmla="*/ 9 w 3388"/>
                <a:gd name="T65" fmla="*/ 1522 h 3391"/>
                <a:gd name="T66" fmla="*/ 53 w 3388"/>
                <a:gd name="T67" fmla="*/ 1272 h 3391"/>
                <a:gd name="T68" fmla="*/ 134 w 3388"/>
                <a:gd name="T69" fmla="*/ 1036 h 3391"/>
                <a:gd name="T70" fmla="*/ 246 w 3388"/>
                <a:gd name="T71" fmla="*/ 816 h 3391"/>
                <a:gd name="T72" fmla="*/ 387 w 3388"/>
                <a:gd name="T73" fmla="*/ 617 h 3391"/>
                <a:gd name="T74" fmla="*/ 556 w 3388"/>
                <a:gd name="T75" fmla="*/ 441 h 3391"/>
                <a:gd name="T76" fmla="*/ 747 w 3388"/>
                <a:gd name="T77" fmla="*/ 290 h 3391"/>
                <a:gd name="T78" fmla="*/ 961 w 3388"/>
                <a:gd name="T79" fmla="*/ 167 h 3391"/>
                <a:gd name="T80" fmla="*/ 1191 w 3388"/>
                <a:gd name="T81" fmla="*/ 76 h 3391"/>
                <a:gd name="T82" fmla="*/ 1436 w 3388"/>
                <a:gd name="T83" fmla="*/ 20 h 3391"/>
                <a:gd name="T84" fmla="*/ 1695 w 3388"/>
                <a:gd name="T85" fmla="*/ 0 h 3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8" h="3391">
                  <a:moveTo>
                    <a:pt x="1695" y="0"/>
                  </a:moveTo>
                  <a:lnTo>
                    <a:pt x="1781" y="3"/>
                  </a:lnTo>
                  <a:lnTo>
                    <a:pt x="1868" y="9"/>
                  </a:lnTo>
                  <a:lnTo>
                    <a:pt x="1953" y="20"/>
                  </a:lnTo>
                  <a:lnTo>
                    <a:pt x="2036" y="35"/>
                  </a:lnTo>
                  <a:lnTo>
                    <a:pt x="2118" y="53"/>
                  </a:lnTo>
                  <a:lnTo>
                    <a:pt x="2198" y="76"/>
                  </a:lnTo>
                  <a:lnTo>
                    <a:pt x="2277" y="102"/>
                  </a:lnTo>
                  <a:lnTo>
                    <a:pt x="2353" y="133"/>
                  </a:lnTo>
                  <a:lnTo>
                    <a:pt x="2429" y="167"/>
                  </a:lnTo>
                  <a:lnTo>
                    <a:pt x="2501" y="205"/>
                  </a:lnTo>
                  <a:lnTo>
                    <a:pt x="2573" y="245"/>
                  </a:lnTo>
                  <a:lnTo>
                    <a:pt x="2641" y="290"/>
                  </a:lnTo>
                  <a:lnTo>
                    <a:pt x="2707" y="337"/>
                  </a:lnTo>
                  <a:lnTo>
                    <a:pt x="2772" y="388"/>
                  </a:lnTo>
                  <a:lnTo>
                    <a:pt x="2834" y="441"/>
                  </a:lnTo>
                  <a:lnTo>
                    <a:pt x="2892" y="497"/>
                  </a:lnTo>
                  <a:lnTo>
                    <a:pt x="2948" y="555"/>
                  </a:lnTo>
                  <a:lnTo>
                    <a:pt x="3001" y="617"/>
                  </a:lnTo>
                  <a:lnTo>
                    <a:pt x="3051" y="682"/>
                  </a:lnTo>
                  <a:lnTo>
                    <a:pt x="3099" y="748"/>
                  </a:lnTo>
                  <a:lnTo>
                    <a:pt x="3144" y="816"/>
                  </a:lnTo>
                  <a:lnTo>
                    <a:pt x="3184" y="888"/>
                  </a:lnTo>
                  <a:lnTo>
                    <a:pt x="3221" y="960"/>
                  </a:lnTo>
                  <a:lnTo>
                    <a:pt x="3256" y="1036"/>
                  </a:lnTo>
                  <a:lnTo>
                    <a:pt x="3286" y="1112"/>
                  </a:lnTo>
                  <a:lnTo>
                    <a:pt x="3312" y="1192"/>
                  </a:lnTo>
                  <a:lnTo>
                    <a:pt x="3335" y="1272"/>
                  </a:lnTo>
                  <a:lnTo>
                    <a:pt x="3354" y="1353"/>
                  </a:lnTo>
                  <a:lnTo>
                    <a:pt x="3368" y="1437"/>
                  </a:lnTo>
                  <a:lnTo>
                    <a:pt x="3380" y="1522"/>
                  </a:lnTo>
                  <a:lnTo>
                    <a:pt x="3387" y="1608"/>
                  </a:lnTo>
                  <a:lnTo>
                    <a:pt x="3388" y="1695"/>
                  </a:lnTo>
                  <a:lnTo>
                    <a:pt x="3387" y="1783"/>
                  </a:lnTo>
                  <a:lnTo>
                    <a:pt x="3380" y="1869"/>
                  </a:lnTo>
                  <a:lnTo>
                    <a:pt x="3368" y="1954"/>
                  </a:lnTo>
                  <a:lnTo>
                    <a:pt x="3354" y="2038"/>
                  </a:lnTo>
                  <a:lnTo>
                    <a:pt x="3335" y="2118"/>
                  </a:lnTo>
                  <a:lnTo>
                    <a:pt x="3312" y="2199"/>
                  </a:lnTo>
                  <a:lnTo>
                    <a:pt x="3286" y="2278"/>
                  </a:lnTo>
                  <a:lnTo>
                    <a:pt x="3256" y="2355"/>
                  </a:lnTo>
                  <a:lnTo>
                    <a:pt x="3221" y="2431"/>
                  </a:lnTo>
                  <a:lnTo>
                    <a:pt x="3184" y="2503"/>
                  </a:lnTo>
                  <a:lnTo>
                    <a:pt x="3144" y="2575"/>
                  </a:lnTo>
                  <a:lnTo>
                    <a:pt x="3099" y="2643"/>
                  </a:lnTo>
                  <a:lnTo>
                    <a:pt x="3051" y="2709"/>
                  </a:lnTo>
                  <a:lnTo>
                    <a:pt x="3001" y="2774"/>
                  </a:lnTo>
                  <a:lnTo>
                    <a:pt x="2948" y="2836"/>
                  </a:lnTo>
                  <a:lnTo>
                    <a:pt x="2892" y="2894"/>
                  </a:lnTo>
                  <a:lnTo>
                    <a:pt x="2834" y="2950"/>
                  </a:lnTo>
                  <a:lnTo>
                    <a:pt x="2772" y="3003"/>
                  </a:lnTo>
                  <a:lnTo>
                    <a:pt x="2707" y="3053"/>
                  </a:lnTo>
                  <a:lnTo>
                    <a:pt x="2641" y="3101"/>
                  </a:lnTo>
                  <a:lnTo>
                    <a:pt x="2573" y="3146"/>
                  </a:lnTo>
                  <a:lnTo>
                    <a:pt x="2501" y="3186"/>
                  </a:lnTo>
                  <a:lnTo>
                    <a:pt x="2429" y="3224"/>
                  </a:lnTo>
                  <a:lnTo>
                    <a:pt x="2353" y="3258"/>
                  </a:lnTo>
                  <a:lnTo>
                    <a:pt x="2277" y="3288"/>
                  </a:lnTo>
                  <a:lnTo>
                    <a:pt x="2198" y="3314"/>
                  </a:lnTo>
                  <a:lnTo>
                    <a:pt x="2118" y="3337"/>
                  </a:lnTo>
                  <a:lnTo>
                    <a:pt x="2036" y="3356"/>
                  </a:lnTo>
                  <a:lnTo>
                    <a:pt x="1953" y="3371"/>
                  </a:lnTo>
                  <a:lnTo>
                    <a:pt x="1868" y="3382"/>
                  </a:lnTo>
                  <a:lnTo>
                    <a:pt x="1781" y="3388"/>
                  </a:lnTo>
                  <a:lnTo>
                    <a:pt x="1695" y="3391"/>
                  </a:lnTo>
                  <a:lnTo>
                    <a:pt x="1607" y="3388"/>
                  </a:lnTo>
                  <a:lnTo>
                    <a:pt x="1521" y="3382"/>
                  </a:lnTo>
                  <a:lnTo>
                    <a:pt x="1436" y="3371"/>
                  </a:lnTo>
                  <a:lnTo>
                    <a:pt x="1354" y="3356"/>
                  </a:lnTo>
                  <a:lnTo>
                    <a:pt x="1272" y="3337"/>
                  </a:lnTo>
                  <a:lnTo>
                    <a:pt x="1191" y="3314"/>
                  </a:lnTo>
                  <a:lnTo>
                    <a:pt x="1112" y="3288"/>
                  </a:lnTo>
                  <a:lnTo>
                    <a:pt x="1035" y="3258"/>
                  </a:lnTo>
                  <a:lnTo>
                    <a:pt x="961" y="3224"/>
                  </a:lnTo>
                  <a:lnTo>
                    <a:pt x="887" y="3186"/>
                  </a:lnTo>
                  <a:lnTo>
                    <a:pt x="817" y="3146"/>
                  </a:lnTo>
                  <a:lnTo>
                    <a:pt x="747" y="3101"/>
                  </a:lnTo>
                  <a:lnTo>
                    <a:pt x="681" y="3053"/>
                  </a:lnTo>
                  <a:lnTo>
                    <a:pt x="616" y="3003"/>
                  </a:lnTo>
                  <a:lnTo>
                    <a:pt x="556" y="2950"/>
                  </a:lnTo>
                  <a:lnTo>
                    <a:pt x="497" y="2894"/>
                  </a:lnTo>
                  <a:lnTo>
                    <a:pt x="441" y="2836"/>
                  </a:lnTo>
                  <a:lnTo>
                    <a:pt x="387" y="2774"/>
                  </a:lnTo>
                  <a:lnTo>
                    <a:pt x="337" y="2709"/>
                  </a:lnTo>
                  <a:lnTo>
                    <a:pt x="290" y="2643"/>
                  </a:lnTo>
                  <a:lnTo>
                    <a:pt x="246" y="2575"/>
                  </a:lnTo>
                  <a:lnTo>
                    <a:pt x="205" y="2503"/>
                  </a:lnTo>
                  <a:lnTo>
                    <a:pt x="167" y="2431"/>
                  </a:lnTo>
                  <a:lnTo>
                    <a:pt x="134" y="2355"/>
                  </a:lnTo>
                  <a:lnTo>
                    <a:pt x="104" y="2278"/>
                  </a:lnTo>
                  <a:lnTo>
                    <a:pt x="76" y="2199"/>
                  </a:lnTo>
                  <a:lnTo>
                    <a:pt x="53" y="2118"/>
                  </a:lnTo>
                  <a:lnTo>
                    <a:pt x="35" y="2038"/>
                  </a:lnTo>
                  <a:lnTo>
                    <a:pt x="20" y="1954"/>
                  </a:lnTo>
                  <a:lnTo>
                    <a:pt x="9" y="1869"/>
                  </a:lnTo>
                  <a:lnTo>
                    <a:pt x="3" y="1783"/>
                  </a:lnTo>
                  <a:lnTo>
                    <a:pt x="0" y="1695"/>
                  </a:lnTo>
                  <a:lnTo>
                    <a:pt x="3" y="1608"/>
                  </a:lnTo>
                  <a:lnTo>
                    <a:pt x="9" y="1522"/>
                  </a:lnTo>
                  <a:lnTo>
                    <a:pt x="20" y="1437"/>
                  </a:lnTo>
                  <a:lnTo>
                    <a:pt x="35" y="1353"/>
                  </a:lnTo>
                  <a:lnTo>
                    <a:pt x="53" y="1272"/>
                  </a:lnTo>
                  <a:lnTo>
                    <a:pt x="76" y="1192"/>
                  </a:lnTo>
                  <a:lnTo>
                    <a:pt x="104" y="1112"/>
                  </a:lnTo>
                  <a:lnTo>
                    <a:pt x="134" y="1036"/>
                  </a:lnTo>
                  <a:lnTo>
                    <a:pt x="167" y="960"/>
                  </a:lnTo>
                  <a:lnTo>
                    <a:pt x="205" y="888"/>
                  </a:lnTo>
                  <a:lnTo>
                    <a:pt x="246" y="816"/>
                  </a:lnTo>
                  <a:lnTo>
                    <a:pt x="290" y="748"/>
                  </a:lnTo>
                  <a:lnTo>
                    <a:pt x="337" y="682"/>
                  </a:lnTo>
                  <a:lnTo>
                    <a:pt x="387" y="617"/>
                  </a:lnTo>
                  <a:lnTo>
                    <a:pt x="441" y="555"/>
                  </a:lnTo>
                  <a:lnTo>
                    <a:pt x="497" y="497"/>
                  </a:lnTo>
                  <a:lnTo>
                    <a:pt x="556" y="441"/>
                  </a:lnTo>
                  <a:lnTo>
                    <a:pt x="616" y="388"/>
                  </a:lnTo>
                  <a:lnTo>
                    <a:pt x="681" y="337"/>
                  </a:lnTo>
                  <a:lnTo>
                    <a:pt x="747" y="290"/>
                  </a:lnTo>
                  <a:lnTo>
                    <a:pt x="817" y="245"/>
                  </a:lnTo>
                  <a:lnTo>
                    <a:pt x="887" y="205"/>
                  </a:lnTo>
                  <a:lnTo>
                    <a:pt x="961" y="167"/>
                  </a:lnTo>
                  <a:lnTo>
                    <a:pt x="1035" y="133"/>
                  </a:lnTo>
                  <a:lnTo>
                    <a:pt x="1112" y="102"/>
                  </a:lnTo>
                  <a:lnTo>
                    <a:pt x="1191" y="76"/>
                  </a:lnTo>
                  <a:lnTo>
                    <a:pt x="1272" y="53"/>
                  </a:lnTo>
                  <a:lnTo>
                    <a:pt x="1354" y="35"/>
                  </a:lnTo>
                  <a:lnTo>
                    <a:pt x="1436" y="20"/>
                  </a:lnTo>
                  <a:lnTo>
                    <a:pt x="1521" y="9"/>
                  </a:lnTo>
                  <a:lnTo>
                    <a:pt x="1607" y="3"/>
                  </a:lnTo>
                  <a:lnTo>
                    <a:pt x="1695" y="0"/>
                  </a:lnTo>
                  <a:close/>
                </a:path>
              </a:pathLst>
            </a:custGeom>
            <a:solidFill>
              <a:schemeClr val="tx2"/>
            </a:solidFill>
            <a:ln>
              <a:noFill/>
            </a:ln>
          </p:spPr>
          <p:txBody>
            <a:bodyPr vert="horz" wrap="square" lIns="60951" tIns="30475" rIns="60951" bIns="30475" numCol="1" anchor="t" anchorCtr="0" compatLnSpc="1">
              <a:prstTxWarp prst="textNoShape">
                <a:avLst/>
              </a:prstTxWarp>
            </a:bodyPr>
            <a:lstStyle/>
            <a:p>
              <a:endParaRPr lang="en-US" sz="1200"/>
            </a:p>
          </p:txBody>
        </p:sp>
        <p:sp>
          <p:nvSpPr>
            <p:cNvPr id="6" name="Овал 75">
              <a:extLst>
                <a:ext uri="{FF2B5EF4-FFF2-40B4-BE49-F238E27FC236}">
                  <a16:creationId xmlns:a16="http://schemas.microsoft.com/office/drawing/2014/main" id="{E14D9C19-618E-7A1C-1F26-AD16BD6EB5E7}"/>
                </a:ext>
              </a:extLst>
            </p:cNvPr>
            <p:cNvSpPr/>
            <p:nvPr/>
          </p:nvSpPr>
          <p:spPr>
            <a:xfrm>
              <a:off x="10521690" y="4410246"/>
              <a:ext cx="1116386" cy="1116386"/>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9" name="Picture 8" descr="A person standing next to check marks&#10;&#10;Description automatically generated">
            <a:extLst>
              <a:ext uri="{FF2B5EF4-FFF2-40B4-BE49-F238E27FC236}">
                <a16:creationId xmlns:a16="http://schemas.microsoft.com/office/drawing/2014/main" id="{BB14A702-8CAC-D512-DE92-EA9D8150D11E}"/>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499351" y="2904281"/>
            <a:ext cx="769698" cy="769698"/>
          </a:xfrm>
          <a:prstGeom prst="rect">
            <a:avLst/>
          </a:prstGeom>
        </p:spPr>
      </p:pic>
      <p:graphicFrame>
        <p:nvGraphicFramePr>
          <p:cNvPr id="12" name="TextBox 4">
            <a:extLst>
              <a:ext uri="{FF2B5EF4-FFF2-40B4-BE49-F238E27FC236}">
                <a16:creationId xmlns:a16="http://schemas.microsoft.com/office/drawing/2014/main" id="{E9DF341E-5C77-6C4A-63BA-B3B9C35C1532}"/>
              </a:ext>
            </a:extLst>
          </p:cNvPr>
          <p:cNvGraphicFramePr/>
          <p:nvPr/>
        </p:nvGraphicFramePr>
        <p:xfrm>
          <a:off x="5495644" y="1100137"/>
          <a:ext cx="5901018" cy="4546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a:extLst>
              <a:ext uri="{FF2B5EF4-FFF2-40B4-BE49-F238E27FC236}">
                <a16:creationId xmlns:a16="http://schemas.microsoft.com/office/drawing/2014/main" id="{FECAF791-5DB3-44FB-CE84-6FDC3683C618}"/>
              </a:ext>
            </a:extLst>
          </p:cNvPr>
          <p:cNvSpPr/>
          <p:nvPr/>
        </p:nvSpPr>
        <p:spPr>
          <a:xfrm>
            <a:off x="295834" y="923498"/>
            <a:ext cx="4804803" cy="4748147"/>
          </a:xfrm>
          <a:prstGeom prst="rect">
            <a:avLst/>
          </a:prstGeom>
          <a:noFill/>
          <a:ln>
            <a:solidFill>
              <a:srgbClr val="AF88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D3C84AD-C20C-272C-0569-C5AF24C357C0}"/>
              </a:ext>
            </a:extLst>
          </p:cNvPr>
          <p:cNvSpPr/>
          <p:nvPr/>
        </p:nvSpPr>
        <p:spPr>
          <a:xfrm>
            <a:off x="5495644" y="4865910"/>
            <a:ext cx="5901018" cy="774204"/>
          </a:xfrm>
          <a:prstGeom prst="roundRect">
            <a:avLst>
              <a:gd name="adj" fmla="val 10000"/>
            </a:avLst>
          </a:prstGeom>
          <a:noFill/>
          <a:ln w="25400">
            <a:solidFill>
              <a:srgbClr val="AF882D"/>
            </a:solidFill>
          </a:ln>
        </p:spPr>
        <p:style>
          <a:lnRef idx="0">
            <a:scrgbClr r="0" g="0" b="0"/>
          </a:lnRef>
          <a:fillRef idx="1">
            <a:scrgbClr r="0" g="0" b="0"/>
          </a:fillRef>
          <a:effectRef idx="0">
            <a:schemeClr val="accent6">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Title 1">
            <a:extLst>
              <a:ext uri="{FF2B5EF4-FFF2-40B4-BE49-F238E27FC236}">
                <a16:creationId xmlns:a16="http://schemas.microsoft.com/office/drawing/2014/main" id="{DC039D82-5721-D171-6C55-3E01049A5981}"/>
              </a:ext>
            </a:extLst>
          </p:cNvPr>
          <p:cNvSpPr txBox="1">
            <a:spLocks/>
          </p:cNvSpPr>
          <p:nvPr/>
        </p:nvSpPr>
        <p:spPr>
          <a:xfrm>
            <a:off x="457200" y="1016211"/>
            <a:ext cx="4492353" cy="319955"/>
          </a:xfrm>
          <a:prstGeom prst="rect">
            <a:avLst/>
          </a:prstGeom>
          <a:solidFill>
            <a:srgbClr val="AF882D"/>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400" kern="0" dirty="0">
                <a:solidFill>
                  <a:schemeClr val="bg1"/>
                </a:solidFill>
                <a:latin typeface="Segoe UI Semibold" panose="020B0702040204020203" pitchFamily="34" charset="0"/>
                <a:ea typeface="+mn-ea"/>
                <a:cs typeface="mohammad bold art 1" pitchFamily="2" charset="-78"/>
              </a:rPr>
              <a:t>مميزات للمستثمرين</a:t>
            </a:r>
          </a:p>
        </p:txBody>
      </p:sp>
      <p:sp>
        <p:nvSpPr>
          <p:cNvPr id="11" name="Title 1">
            <a:extLst>
              <a:ext uri="{FF2B5EF4-FFF2-40B4-BE49-F238E27FC236}">
                <a16:creationId xmlns:a16="http://schemas.microsoft.com/office/drawing/2014/main" id="{07479ECC-A2AB-72D9-BE13-9A858D432986}"/>
              </a:ext>
            </a:extLst>
          </p:cNvPr>
          <p:cNvSpPr txBox="1">
            <a:spLocks/>
          </p:cNvSpPr>
          <p:nvPr/>
        </p:nvSpPr>
        <p:spPr>
          <a:xfrm>
            <a:off x="5495645" y="858928"/>
            <a:ext cx="5845476" cy="319955"/>
          </a:xfrm>
          <a:prstGeom prst="rect">
            <a:avLst/>
          </a:prstGeom>
          <a:solidFill>
            <a:srgbClr val="AF882D"/>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KW" sz="2400" kern="0" dirty="0">
                <a:solidFill>
                  <a:schemeClr val="bg1"/>
                </a:solidFill>
                <a:latin typeface="Segoe UI Semibold" panose="020B0702040204020203" pitchFamily="34" charset="0"/>
                <a:ea typeface="+mn-ea"/>
                <a:cs typeface="mohammad bold art 1" pitchFamily="2" charset="-78"/>
              </a:rPr>
              <a:t>مميزات للسوق</a:t>
            </a:r>
          </a:p>
        </p:txBody>
      </p:sp>
      <p:sp>
        <p:nvSpPr>
          <p:cNvPr id="16" name="TextBox 15">
            <a:extLst>
              <a:ext uri="{FF2B5EF4-FFF2-40B4-BE49-F238E27FC236}">
                <a16:creationId xmlns:a16="http://schemas.microsoft.com/office/drawing/2014/main" id="{A74359BB-6CB0-7FB0-FFE2-E70299D9B203}"/>
              </a:ext>
            </a:extLst>
          </p:cNvPr>
          <p:cNvSpPr txBox="1"/>
          <p:nvPr/>
        </p:nvSpPr>
        <p:spPr>
          <a:xfrm>
            <a:off x="3109610" y="1632355"/>
            <a:ext cx="1839943" cy="523220"/>
          </a:xfrm>
          <a:prstGeom prst="rect">
            <a:avLst/>
          </a:prstGeom>
          <a:noFill/>
        </p:spPr>
        <p:txBody>
          <a:bodyPr wrap="square">
            <a:spAutoFit/>
          </a:bodyPr>
          <a:lstStyle/>
          <a:p>
            <a:pPr lvl="0" algn="ctr" rtl="1"/>
            <a:r>
              <a:rPr lang="ar-KW" sz="1400" kern="0" dirty="0">
                <a:solidFill>
                  <a:schemeClr val="tx2"/>
                </a:solidFill>
                <a:latin typeface="Segoe UI Semibold" panose="020B0702040204020203" pitchFamily="34" charset="0"/>
                <a:cs typeface="mohammad bold art 1" pitchFamily="2" charset="-78"/>
              </a:rPr>
              <a:t>الوصول لأسواق وقطاعات متنوعة محلية وعالمية</a:t>
            </a:r>
            <a:endParaRPr lang="en-US" sz="1400" kern="0" dirty="0">
              <a:solidFill>
                <a:schemeClr val="tx2"/>
              </a:solidFill>
              <a:latin typeface="Segoe UI Semibold" panose="020B0702040204020203" pitchFamily="34" charset="0"/>
              <a:cs typeface="mohammad bold art 1" pitchFamily="2" charset="-78"/>
            </a:endParaRPr>
          </a:p>
        </p:txBody>
      </p:sp>
      <p:sp>
        <p:nvSpPr>
          <p:cNvPr id="18" name="TextBox 17">
            <a:extLst>
              <a:ext uri="{FF2B5EF4-FFF2-40B4-BE49-F238E27FC236}">
                <a16:creationId xmlns:a16="http://schemas.microsoft.com/office/drawing/2014/main" id="{9043C0C4-D3B4-AB04-A99E-EC637E238E6A}"/>
              </a:ext>
            </a:extLst>
          </p:cNvPr>
          <p:cNvSpPr txBox="1"/>
          <p:nvPr/>
        </p:nvSpPr>
        <p:spPr>
          <a:xfrm>
            <a:off x="1736029" y="4615768"/>
            <a:ext cx="2227065" cy="738664"/>
          </a:xfrm>
          <a:prstGeom prst="rect">
            <a:avLst/>
          </a:prstGeom>
          <a:noFill/>
        </p:spPr>
        <p:txBody>
          <a:bodyPr wrap="square">
            <a:spAutoFit/>
          </a:bodyPr>
          <a:lstStyle/>
          <a:p>
            <a:pPr lvl="0" algn="ctr" rtl="1"/>
            <a:r>
              <a:rPr lang="ar-KW" sz="1400" kern="0" dirty="0">
                <a:solidFill>
                  <a:schemeClr val="tx2"/>
                </a:solidFill>
                <a:latin typeface="Segoe UI Semibold" panose="020B0702040204020203" pitchFamily="34" charset="0"/>
                <a:cs typeface="mohammad bold art 1" pitchFamily="2" charset="-78"/>
              </a:rPr>
              <a:t>إمكانية معرفة مكونات الصندوق بشكل يومي مما يعزز الشفافية</a:t>
            </a:r>
            <a:endParaRPr lang="en-US" sz="1400" kern="0" dirty="0">
              <a:solidFill>
                <a:schemeClr val="tx2"/>
              </a:solidFill>
              <a:latin typeface="Segoe UI Semibold" panose="020B0702040204020203" pitchFamily="34" charset="0"/>
              <a:cs typeface="mohammad bold art 1" pitchFamily="2" charset="-78"/>
            </a:endParaRPr>
          </a:p>
        </p:txBody>
      </p:sp>
      <p:sp>
        <p:nvSpPr>
          <p:cNvPr id="21" name="TextBox 20">
            <a:extLst>
              <a:ext uri="{FF2B5EF4-FFF2-40B4-BE49-F238E27FC236}">
                <a16:creationId xmlns:a16="http://schemas.microsoft.com/office/drawing/2014/main" id="{5333648E-AF78-F3DA-A983-7F5440B5C2CD}"/>
              </a:ext>
            </a:extLst>
          </p:cNvPr>
          <p:cNvSpPr txBox="1"/>
          <p:nvPr/>
        </p:nvSpPr>
        <p:spPr>
          <a:xfrm>
            <a:off x="356387" y="3223236"/>
            <a:ext cx="1413784" cy="1169551"/>
          </a:xfrm>
          <a:prstGeom prst="rect">
            <a:avLst/>
          </a:prstGeom>
          <a:noFill/>
        </p:spPr>
        <p:txBody>
          <a:bodyPr wrap="square">
            <a:spAutoFit/>
          </a:bodyPr>
          <a:lstStyle/>
          <a:p>
            <a:pPr algn="ctr"/>
            <a:r>
              <a:rPr lang="ar-KW" sz="1400" kern="0" dirty="0">
                <a:solidFill>
                  <a:schemeClr val="tx2"/>
                </a:solidFill>
                <a:latin typeface="Segoe UI Semibold" panose="020B0702040204020203" pitchFamily="34" charset="0"/>
                <a:cs typeface="mohammad bold art 1" pitchFamily="2" charset="-78"/>
              </a:rPr>
              <a:t>تنويع فوري في المحفظة الاستثمارية وتقليل المخاطر النسبية</a:t>
            </a:r>
            <a:endParaRPr lang="en-US" sz="1400" kern="0" dirty="0">
              <a:solidFill>
                <a:schemeClr val="tx2"/>
              </a:solidFill>
              <a:latin typeface="Segoe UI Semibold" panose="020B0702040204020203" pitchFamily="34" charset="0"/>
              <a:cs typeface="mohammad bold art 1" pitchFamily="2" charset="-78"/>
            </a:endParaRPr>
          </a:p>
        </p:txBody>
      </p:sp>
      <p:sp>
        <p:nvSpPr>
          <p:cNvPr id="22" name="TextBox 21">
            <a:extLst>
              <a:ext uri="{FF2B5EF4-FFF2-40B4-BE49-F238E27FC236}">
                <a16:creationId xmlns:a16="http://schemas.microsoft.com/office/drawing/2014/main" id="{16C72F83-0C0C-A620-BDC9-3110BA4ACFD8}"/>
              </a:ext>
            </a:extLst>
          </p:cNvPr>
          <p:cNvSpPr txBox="1"/>
          <p:nvPr/>
        </p:nvSpPr>
        <p:spPr>
          <a:xfrm>
            <a:off x="4021931" y="3304647"/>
            <a:ext cx="1103573" cy="738664"/>
          </a:xfrm>
          <a:prstGeom prst="rect">
            <a:avLst/>
          </a:prstGeom>
          <a:noFill/>
        </p:spPr>
        <p:txBody>
          <a:bodyPr wrap="square">
            <a:spAutoFit/>
          </a:bodyPr>
          <a:lstStyle/>
          <a:p>
            <a:pPr lvl="0" algn="ctr" rtl="1"/>
            <a:r>
              <a:rPr lang="ar-KW" sz="1400" kern="0" dirty="0">
                <a:solidFill>
                  <a:schemeClr val="tx2"/>
                </a:solidFill>
                <a:latin typeface="Segoe UI Semibold" panose="020B0702040204020203" pitchFamily="34" charset="0"/>
                <a:cs typeface="mohammad bold art 1" pitchFamily="2" charset="-78"/>
              </a:rPr>
              <a:t>سيولة عالية  وسهولة في التداول</a:t>
            </a:r>
            <a:endParaRPr lang="en-US" sz="1400" kern="0" dirty="0">
              <a:solidFill>
                <a:schemeClr val="tx2"/>
              </a:solidFill>
              <a:latin typeface="Segoe UI Semibold" panose="020B0702040204020203" pitchFamily="34" charset="0"/>
              <a:cs typeface="mohammad bold art 1" pitchFamily="2" charset="-78"/>
            </a:endParaRPr>
          </a:p>
        </p:txBody>
      </p:sp>
      <p:sp>
        <p:nvSpPr>
          <p:cNvPr id="23" name="TextBox 22">
            <a:extLst>
              <a:ext uri="{FF2B5EF4-FFF2-40B4-BE49-F238E27FC236}">
                <a16:creationId xmlns:a16="http://schemas.microsoft.com/office/drawing/2014/main" id="{F607C18C-407E-5A12-6DB6-A9133E719335}"/>
              </a:ext>
            </a:extLst>
          </p:cNvPr>
          <p:cNvSpPr txBox="1"/>
          <p:nvPr/>
        </p:nvSpPr>
        <p:spPr>
          <a:xfrm>
            <a:off x="605709" y="1620198"/>
            <a:ext cx="1658772" cy="954107"/>
          </a:xfrm>
          <a:prstGeom prst="rect">
            <a:avLst/>
          </a:prstGeom>
          <a:noFill/>
        </p:spPr>
        <p:txBody>
          <a:bodyPr wrap="square">
            <a:spAutoFit/>
          </a:bodyPr>
          <a:lstStyle/>
          <a:p>
            <a:pPr algn="ctr"/>
            <a:r>
              <a:rPr lang="ar-KW" sz="1400" kern="0" dirty="0">
                <a:solidFill>
                  <a:schemeClr val="tx2"/>
                </a:solidFill>
                <a:latin typeface="Segoe UI Semibold" panose="020B0702040204020203" pitchFamily="34" charset="0"/>
                <a:cs typeface="mohammad bold art 1" pitchFamily="2" charset="-78"/>
              </a:rPr>
              <a:t>مرونة في الاستثمار من خلال توضيح وتنظيم أدوار مقدمي الخدمات</a:t>
            </a:r>
            <a:endParaRPr lang="en-US" sz="1400" dirty="0"/>
          </a:p>
        </p:txBody>
      </p:sp>
      <p:sp>
        <p:nvSpPr>
          <p:cNvPr id="24" name="Title 1">
            <a:extLst>
              <a:ext uri="{FF2B5EF4-FFF2-40B4-BE49-F238E27FC236}">
                <a16:creationId xmlns:a16="http://schemas.microsoft.com/office/drawing/2014/main" id="{E6E499BC-B953-1099-D3BA-341E1D832B6A}"/>
              </a:ext>
            </a:extLst>
          </p:cNvPr>
          <p:cNvSpPr txBox="1">
            <a:spLocks/>
          </p:cNvSpPr>
          <p:nvPr/>
        </p:nvSpPr>
        <p:spPr>
          <a:xfrm>
            <a:off x="6333679" y="5015859"/>
            <a:ext cx="4293040" cy="4904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1400" dirty="0">
                <a:solidFill>
                  <a:prstClr val="black">
                    <a:hueOff val="0"/>
                    <a:satOff val="0"/>
                    <a:lumOff val="0"/>
                    <a:alphaOff val="0"/>
                  </a:prstClr>
                </a:solidFill>
                <a:latin typeface="ةخا"/>
                <a:ea typeface="+mn-ea"/>
                <a:cs typeface="mohammad bold art 1" pitchFamily="2" charset="-78"/>
              </a:rPr>
              <a:t>التكامل مع الوسيط المركزي</a:t>
            </a:r>
          </a:p>
        </p:txBody>
      </p:sp>
      <p:sp>
        <p:nvSpPr>
          <p:cNvPr id="26" name="Rectangle: Rounded Corners 25">
            <a:extLst>
              <a:ext uri="{FF2B5EF4-FFF2-40B4-BE49-F238E27FC236}">
                <a16:creationId xmlns:a16="http://schemas.microsoft.com/office/drawing/2014/main" id="{533E6251-F808-EFCF-CD23-5D037CC5919C}"/>
              </a:ext>
            </a:extLst>
          </p:cNvPr>
          <p:cNvSpPr/>
          <p:nvPr/>
        </p:nvSpPr>
        <p:spPr>
          <a:xfrm>
            <a:off x="5495644" y="3951175"/>
            <a:ext cx="5901018" cy="774204"/>
          </a:xfrm>
          <a:prstGeom prst="roundRect">
            <a:avLst>
              <a:gd name="adj" fmla="val 10000"/>
            </a:avLst>
          </a:prstGeom>
          <a:noFill/>
          <a:ln w="25400">
            <a:solidFill>
              <a:srgbClr val="AF882D"/>
            </a:solidFill>
          </a:ln>
        </p:spPr>
        <p:style>
          <a:lnRef idx="0">
            <a:scrgbClr r="0" g="0" b="0"/>
          </a:lnRef>
          <a:fillRef idx="1">
            <a:scrgbClr r="0" g="0" b="0"/>
          </a:fillRef>
          <a:effectRef idx="0">
            <a:schemeClr val="accent6">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28" name="Graphic 27" descr="Handshake with solid fill">
            <a:extLst>
              <a:ext uri="{FF2B5EF4-FFF2-40B4-BE49-F238E27FC236}">
                <a16:creationId xmlns:a16="http://schemas.microsoft.com/office/drawing/2014/main" id="{46BA8521-0574-43E4-D7EB-ED714F5B01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89541" y="5053138"/>
            <a:ext cx="452356" cy="452356"/>
          </a:xfrm>
          <a:prstGeom prst="rect">
            <a:avLst/>
          </a:prstGeom>
        </p:spPr>
      </p:pic>
      <p:pic>
        <p:nvPicPr>
          <p:cNvPr id="30" name="Graphic 29" descr="Dollar outline">
            <a:extLst>
              <a:ext uri="{FF2B5EF4-FFF2-40B4-BE49-F238E27FC236}">
                <a16:creationId xmlns:a16="http://schemas.microsoft.com/office/drawing/2014/main" id="{AC367C67-AA9E-65F6-C806-B00588BC45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26719" y="4074083"/>
            <a:ext cx="456153" cy="456153"/>
          </a:xfrm>
          <a:prstGeom prst="rect">
            <a:avLst/>
          </a:prstGeom>
        </p:spPr>
      </p:pic>
      <p:pic>
        <p:nvPicPr>
          <p:cNvPr id="32" name="Graphic 31" descr="User network with solid fill">
            <a:extLst>
              <a:ext uri="{FF2B5EF4-FFF2-40B4-BE49-F238E27FC236}">
                <a16:creationId xmlns:a16="http://schemas.microsoft.com/office/drawing/2014/main" id="{17274442-32FB-F030-11E9-B283AD273EE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512304" y="3174085"/>
            <a:ext cx="593975" cy="593975"/>
          </a:xfrm>
          <a:prstGeom prst="rect">
            <a:avLst/>
          </a:prstGeom>
        </p:spPr>
      </p:pic>
    </p:spTree>
    <p:extLst>
      <p:ext uri="{BB962C8B-B14F-4D97-AF65-F5344CB8AC3E}">
        <p14:creationId xmlns:p14="http://schemas.microsoft.com/office/powerpoint/2010/main" val="755517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4"/>
          <p:cNvSpPr/>
          <p:nvPr/>
        </p:nvSpPr>
        <p:spPr>
          <a:xfrm>
            <a:off x="11563351" y="1269245"/>
            <a:ext cx="57151" cy="1416844"/>
          </a:xfrm>
          <a:prstGeom prst="rect">
            <a:avLst/>
          </a:prstGeom>
          <a:solidFill>
            <a:schemeClr val="accent4">
              <a:lumMod val="75000"/>
            </a:schemeClr>
          </a:solidFill>
          <a:ln/>
        </p:spPr>
        <p:txBody>
          <a:bodyPr/>
          <a:lstStyle/>
          <a:p>
            <a:endParaRPr lang="ar-KW" sz="2400"/>
          </a:p>
        </p:txBody>
      </p:sp>
      <p:sp>
        <p:nvSpPr>
          <p:cNvPr id="10" name="Text 5"/>
          <p:cNvSpPr/>
          <p:nvPr/>
        </p:nvSpPr>
        <p:spPr>
          <a:xfrm>
            <a:off x="8261375" y="1384122"/>
            <a:ext cx="2692375" cy="307777"/>
          </a:xfrm>
          <a:prstGeom prst="rect">
            <a:avLst/>
          </a:prstGeom>
          <a:noFill/>
          <a:ln/>
        </p:spPr>
        <p:txBody>
          <a:bodyPr wrap="square" lIns="0" tIns="0" rIns="0" bIns="0" rtlCol="0" anchor="t">
            <a:spAutoFit/>
          </a:bodyPr>
          <a:lstStyle/>
          <a:p>
            <a:pPr algn="r" rtl="1"/>
            <a:r>
              <a:rPr lang="ar-KW" sz="2000" b="1" dirty="0">
                <a:solidFill>
                  <a:srgbClr val="12377A"/>
                </a:solidFill>
                <a:latin typeface="Tajawal ExtraBold" pitchFamily="34" charset="0"/>
                <a:ea typeface="Tajawal ExtraBold" pitchFamily="34" charset="-122"/>
                <a:cs typeface="mohammad bold art 1" pitchFamily="2" charset="-78"/>
              </a:rPr>
              <a:t> التنظيم</a:t>
            </a:r>
            <a:endParaRPr lang="en-US" sz="2000" dirty="0">
              <a:cs typeface="mohammad bold art 1" pitchFamily="2" charset="-78"/>
            </a:endParaRPr>
          </a:p>
        </p:txBody>
      </p:sp>
      <p:sp>
        <p:nvSpPr>
          <p:cNvPr id="11" name="Text 6"/>
          <p:cNvSpPr/>
          <p:nvPr/>
        </p:nvSpPr>
        <p:spPr>
          <a:xfrm>
            <a:off x="8261375" y="1859185"/>
            <a:ext cx="2692375" cy="544188"/>
          </a:xfrm>
          <a:prstGeom prst="rect">
            <a:avLst/>
          </a:prstGeom>
          <a:noFill/>
          <a:ln/>
        </p:spPr>
        <p:txBody>
          <a:bodyPr wrap="square" lIns="0" tIns="0" rIns="0" bIns="0" rtlCol="0" anchor="t">
            <a:spAutoFit/>
          </a:bodyPr>
          <a:lstStyle/>
          <a:p>
            <a:pPr algn="ctr" rtl="1">
              <a:lnSpc>
                <a:spcPct val="112000"/>
              </a:lnSpc>
            </a:pPr>
            <a:r>
              <a:rPr lang="ar-KW" sz="1600" kern="0" dirty="0">
                <a:solidFill>
                  <a:schemeClr val="tx2"/>
                </a:solidFill>
                <a:latin typeface="Segoe UI Semibold" panose="020B0702040204020203" pitchFamily="34" charset="0"/>
                <a:cs typeface="mohammad bold art 1" pitchFamily="2" charset="-78"/>
              </a:rPr>
              <a:t>تنظيم</a:t>
            </a:r>
            <a:r>
              <a:rPr lang="ar-KW" sz="1600" dirty="0">
                <a:solidFill>
                  <a:schemeClr val="tx2"/>
                </a:solidFill>
                <a:cs typeface="mohammad bold art 1" pitchFamily="2" charset="-78"/>
              </a:rPr>
              <a:t> </a:t>
            </a:r>
            <a:r>
              <a:rPr lang="ar-KW" sz="1600" kern="0" dirty="0">
                <a:solidFill>
                  <a:schemeClr val="tx2"/>
                </a:solidFill>
                <a:latin typeface="Segoe UI Semibold" panose="020B0702040204020203" pitchFamily="34" charset="0"/>
                <a:cs typeface="mohammad bold art 1" pitchFamily="2" charset="-78"/>
              </a:rPr>
              <a:t>إدراج وتداول صناديق المؤشرات المتداولة.</a:t>
            </a:r>
            <a:endParaRPr lang="en-US" sz="1600" kern="0" dirty="0">
              <a:solidFill>
                <a:schemeClr val="tx2"/>
              </a:solidFill>
              <a:latin typeface="Segoe UI Semibold" panose="020B0702040204020203" pitchFamily="34" charset="0"/>
              <a:cs typeface="mohammad bold art 1" pitchFamily="2" charset="-78"/>
            </a:endParaRPr>
          </a:p>
        </p:txBody>
      </p:sp>
      <p:sp>
        <p:nvSpPr>
          <p:cNvPr id="13" name="Shape 8"/>
          <p:cNvSpPr/>
          <p:nvPr/>
        </p:nvSpPr>
        <p:spPr>
          <a:xfrm>
            <a:off x="7785126" y="1269245"/>
            <a:ext cx="57151" cy="1416844"/>
          </a:xfrm>
          <a:prstGeom prst="rect">
            <a:avLst/>
          </a:prstGeom>
          <a:solidFill>
            <a:schemeClr val="accent4">
              <a:lumMod val="75000"/>
            </a:schemeClr>
          </a:solidFill>
          <a:ln/>
        </p:spPr>
        <p:txBody>
          <a:bodyPr/>
          <a:lstStyle/>
          <a:p>
            <a:endParaRPr lang="ar-KW" sz="2400"/>
          </a:p>
        </p:txBody>
      </p:sp>
      <p:sp>
        <p:nvSpPr>
          <p:cNvPr id="15" name="Text 9"/>
          <p:cNvSpPr/>
          <p:nvPr/>
        </p:nvSpPr>
        <p:spPr>
          <a:xfrm>
            <a:off x="4483113" y="1384122"/>
            <a:ext cx="2692412" cy="307777"/>
          </a:xfrm>
          <a:prstGeom prst="rect">
            <a:avLst/>
          </a:prstGeom>
          <a:noFill/>
          <a:ln/>
        </p:spPr>
        <p:txBody>
          <a:bodyPr wrap="square" lIns="0" tIns="0" rIns="0" bIns="0" rtlCol="0" anchor="t">
            <a:spAutoFit/>
          </a:bodyPr>
          <a:lstStyle/>
          <a:p>
            <a:pPr algn="r" rtl="1"/>
            <a:r>
              <a:rPr lang="ar-KW" sz="2000" b="1" dirty="0">
                <a:solidFill>
                  <a:srgbClr val="12377A"/>
                </a:solidFill>
                <a:latin typeface="Tajawal ExtraBold" pitchFamily="34" charset="0"/>
                <a:ea typeface="Tajawal ExtraBold" pitchFamily="34" charset="-122"/>
                <a:cs typeface="mohammad bold art 1" pitchFamily="2" charset="-78"/>
              </a:rPr>
              <a:t>الممارسات العالمية</a:t>
            </a:r>
            <a:endParaRPr lang="en-US" sz="2000" dirty="0">
              <a:cs typeface="mohammad bold art 1" pitchFamily="2" charset="-78"/>
            </a:endParaRPr>
          </a:p>
        </p:txBody>
      </p:sp>
      <p:sp>
        <p:nvSpPr>
          <p:cNvPr id="16" name="Text 10"/>
          <p:cNvSpPr/>
          <p:nvPr/>
        </p:nvSpPr>
        <p:spPr>
          <a:xfrm>
            <a:off x="4483112" y="1864890"/>
            <a:ext cx="3130563" cy="738664"/>
          </a:xfrm>
          <a:prstGeom prst="rect">
            <a:avLst/>
          </a:prstGeom>
          <a:noFill/>
          <a:ln/>
        </p:spPr>
        <p:txBody>
          <a:bodyPr wrap="square" lIns="0" tIns="0" rIns="0" bIns="0" rtlCol="0" anchor="t">
            <a:spAutoFit/>
          </a:bodyPr>
          <a:lstStyle/>
          <a:p>
            <a:pPr algn="ctr" rtl="1"/>
            <a:r>
              <a:rPr lang="ar-KW" sz="1600" kern="0" dirty="0">
                <a:solidFill>
                  <a:schemeClr val="tx2"/>
                </a:solidFill>
                <a:latin typeface="Segoe UI Semibold" panose="020B0702040204020203" pitchFamily="34" charset="0"/>
                <a:cs typeface="mohammad bold art 1" pitchFamily="2" charset="-78"/>
              </a:rPr>
              <a:t>مواءمة التشريعات مع أفضل الممارسات الدولية</a:t>
            </a:r>
          </a:p>
          <a:p>
            <a:pPr algn="ctr" rtl="1"/>
            <a:endParaRPr lang="en-US" sz="1600" kern="0" dirty="0">
              <a:solidFill>
                <a:schemeClr val="tx2"/>
              </a:solidFill>
              <a:latin typeface="Segoe UI Semibold" panose="020B0702040204020203" pitchFamily="34" charset="0"/>
              <a:cs typeface="mohammad bold art 1" pitchFamily="2" charset="-78"/>
            </a:endParaRPr>
          </a:p>
        </p:txBody>
      </p:sp>
      <p:sp>
        <p:nvSpPr>
          <p:cNvPr id="18" name="Shape 12"/>
          <p:cNvSpPr/>
          <p:nvPr/>
        </p:nvSpPr>
        <p:spPr>
          <a:xfrm>
            <a:off x="4006863" y="1269245"/>
            <a:ext cx="57151" cy="1416844"/>
          </a:xfrm>
          <a:prstGeom prst="rect">
            <a:avLst/>
          </a:prstGeom>
          <a:solidFill>
            <a:schemeClr val="accent4">
              <a:lumMod val="75000"/>
            </a:schemeClr>
          </a:solidFill>
          <a:ln/>
        </p:spPr>
        <p:txBody>
          <a:bodyPr/>
          <a:lstStyle/>
          <a:p>
            <a:endParaRPr lang="ar-KW" sz="2400"/>
          </a:p>
        </p:txBody>
      </p:sp>
      <p:sp>
        <p:nvSpPr>
          <p:cNvPr id="20" name="Text 13"/>
          <p:cNvSpPr/>
          <p:nvPr/>
        </p:nvSpPr>
        <p:spPr>
          <a:xfrm>
            <a:off x="704887" y="1384122"/>
            <a:ext cx="2692375" cy="307777"/>
          </a:xfrm>
          <a:prstGeom prst="rect">
            <a:avLst/>
          </a:prstGeom>
          <a:noFill/>
          <a:ln/>
        </p:spPr>
        <p:txBody>
          <a:bodyPr wrap="square" lIns="0" tIns="0" rIns="0" bIns="0" rtlCol="0" anchor="t">
            <a:spAutoFit/>
          </a:bodyPr>
          <a:lstStyle/>
          <a:p>
            <a:pPr algn="r" rtl="1"/>
            <a:r>
              <a:rPr lang="en-US" sz="2000" b="1" dirty="0">
                <a:solidFill>
                  <a:srgbClr val="12377A"/>
                </a:solidFill>
                <a:latin typeface="Tajawal ExtraBold" pitchFamily="34" charset="0"/>
                <a:ea typeface="Tajawal ExtraBold" pitchFamily="34" charset="-122"/>
                <a:cs typeface="mohammad bold art 1" pitchFamily="2" charset="-78"/>
              </a:rPr>
              <a:t> الحوكمة</a:t>
            </a:r>
          </a:p>
        </p:txBody>
      </p:sp>
      <p:sp>
        <p:nvSpPr>
          <p:cNvPr id="21" name="Text 14"/>
          <p:cNvSpPr/>
          <p:nvPr/>
        </p:nvSpPr>
        <p:spPr>
          <a:xfrm>
            <a:off x="704887" y="1886306"/>
            <a:ext cx="3026604" cy="492443"/>
          </a:xfrm>
          <a:prstGeom prst="rect">
            <a:avLst/>
          </a:prstGeom>
          <a:noFill/>
          <a:ln/>
        </p:spPr>
        <p:txBody>
          <a:bodyPr wrap="square" lIns="0" tIns="0" rIns="0" bIns="0" rtlCol="0" anchor="t">
            <a:spAutoFit/>
          </a:bodyPr>
          <a:lstStyle/>
          <a:p>
            <a:pPr lvl="0" algn="ctr" rtl="1"/>
            <a:r>
              <a:rPr lang="ar-KW" sz="1600" kern="0" dirty="0">
                <a:solidFill>
                  <a:schemeClr val="tx2"/>
                </a:solidFill>
                <a:latin typeface="Segoe UI Semibold" panose="020B0702040204020203" pitchFamily="34" charset="0"/>
                <a:cs typeface="mohammad bold art 1" pitchFamily="2" charset="-78"/>
              </a:rPr>
              <a:t>رفع مستويات الحوكمة والافصاح والشفافية.</a:t>
            </a:r>
            <a:endParaRPr lang="en-US" sz="1600" kern="0" dirty="0">
              <a:solidFill>
                <a:schemeClr val="tx2"/>
              </a:solidFill>
              <a:latin typeface="Segoe UI Semibold" panose="020B0702040204020203" pitchFamily="34" charset="0"/>
              <a:cs typeface="mohammad bold art 1" pitchFamily="2" charset="-78"/>
            </a:endParaRPr>
          </a:p>
        </p:txBody>
      </p:sp>
      <p:sp>
        <p:nvSpPr>
          <p:cNvPr id="23" name="Shape 16"/>
          <p:cNvSpPr/>
          <p:nvPr/>
        </p:nvSpPr>
        <p:spPr>
          <a:xfrm>
            <a:off x="11563351" y="3059001"/>
            <a:ext cx="57151" cy="1150144"/>
          </a:xfrm>
          <a:prstGeom prst="rect">
            <a:avLst/>
          </a:prstGeom>
          <a:solidFill>
            <a:schemeClr val="accent4">
              <a:lumMod val="75000"/>
            </a:schemeClr>
          </a:solidFill>
          <a:ln/>
        </p:spPr>
        <p:txBody>
          <a:bodyPr/>
          <a:lstStyle/>
          <a:p>
            <a:endParaRPr lang="ar-KW" sz="2400"/>
          </a:p>
        </p:txBody>
      </p:sp>
      <p:sp>
        <p:nvSpPr>
          <p:cNvPr id="25" name="Text 17"/>
          <p:cNvSpPr/>
          <p:nvPr/>
        </p:nvSpPr>
        <p:spPr>
          <a:xfrm>
            <a:off x="8261375" y="3173881"/>
            <a:ext cx="2692375" cy="307777"/>
          </a:xfrm>
          <a:prstGeom prst="rect">
            <a:avLst/>
          </a:prstGeom>
          <a:noFill/>
          <a:ln/>
        </p:spPr>
        <p:txBody>
          <a:bodyPr wrap="square" lIns="0" tIns="0" rIns="0" bIns="0" rtlCol="0" anchor="t">
            <a:spAutoFit/>
          </a:bodyPr>
          <a:lstStyle/>
          <a:p>
            <a:pPr algn="r" rtl="1"/>
            <a:r>
              <a:rPr lang="en-US" sz="2000" b="1" dirty="0">
                <a:solidFill>
                  <a:srgbClr val="12377A"/>
                </a:solidFill>
                <a:latin typeface="Tajawal ExtraBold" pitchFamily="34" charset="0"/>
                <a:ea typeface="Tajawal ExtraBold" pitchFamily="34" charset="-122"/>
                <a:cs typeface="mohammad bold art 1" pitchFamily="2" charset="-78"/>
              </a:rPr>
              <a:t>الكفاءة</a:t>
            </a:r>
            <a:endParaRPr lang="en-US" sz="2000" dirty="0">
              <a:cs typeface="mohammad bold art 1" pitchFamily="2" charset="-78"/>
            </a:endParaRPr>
          </a:p>
        </p:txBody>
      </p:sp>
      <p:sp>
        <p:nvSpPr>
          <p:cNvPr id="26" name="Text 18"/>
          <p:cNvSpPr/>
          <p:nvPr/>
        </p:nvSpPr>
        <p:spPr>
          <a:xfrm>
            <a:off x="8146474" y="3523924"/>
            <a:ext cx="3206615" cy="544188"/>
          </a:xfrm>
          <a:prstGeom prst="rect">
            <a:avLst/>
          </a:prstGeom>
          <a:noFill/>
          <a:ln/>
        </p:spPr>
        <p:txBody>
          <a:bodyPr wrap="square" lIns="0" tIns="0" rIns="0" bIns="0" rtlCol="0" anchor="t">
            <a:spAutoFit/>
          </a:bodyPr>
          <a:lstStyle/>
          <a:p>
            <a:pPr algn="ctr" rtl="1">
              <a:lnSpc>
                <a:spcPct val="112000"/>
              </a:lnSpc>
            </a:pPr>
            <a:r>
              <a:rPr lang="ar-KW" sz="1600" kern="0" dirty="0">
                <a:solidFill>
                  <a:schemeClr val="tx2"/>
                </a:solidFill>
                <a:latin typeface="Segoe UI Semibold" panose="020B0702040204020203" pitchFamily="34" charset="0"/>
                <a:cs typeface="mohammad bold art 1" pitchFamily="2" charset="-78"/>
              </a:rPr>
              <a:t>رفع كفاءة السوق وتعزيز السيولة والجاذبية في البورصة</a:t>
            </a:r>
            <a:r>
              <a:rPr lang="en-US" sz="1600" dirty="0">
                <a:solidFill>
                  <a:srgbClr val="555555"/>
                </a:solidFill>
                <a:latin typeface="Tajawal" pitchFamily="34" charset="0"/>
                <a:ea typeface="Tajawal" pitchFamily="34" charset="-122"/>
                <a:cs typeface="Tajawal" pitchFamily="34" charset="-120"/>
              </a:rPr>
              <a:t>.</a:t>
            </a:r>
            <a:endParaRPr lang="en-US" sz="1600" dirty="0"/>
          </a:p>
        </p:txBody>
      </p:sp>
      <p:sp>
        <p:nvSpPr>
          <p:cNvPr id="28" name="Shape 20"/>
          <p:cNvSpPr/>
          <p:nvPr/>
        </p:nvSpPr>
        <p:spPr>
          <a:xfrm>
            <a:off x="7785126" y="3059001"/>
            <a:ext cx="57151" cy="1150144"/>
          </a:xfrm>
          <a:prstGeom prst="rect">
            <a:avLst/>
          </a:prstGeom>
          <a:solidFill>
            <a:schemeClr val="accent4">
              <a:lumMod val="75000"/>
            </a:schemeClr>
          </a:solidFill>
          <a:ln/>
        </p:spPr>
        <p:txBody>
          <a:bodyPr/>
          <a:lstStyle/>
          <a:p>
            <a:endParaRPr lang="ar-KW" sz="2400"/>
          </a:p>
        </p:txBody>
      </p:sp>
      <p:sp>
        <p:nvSpPr>
          <p:cNvPr id="30" name="Text 21"/>
          <p:cNvSpPr/>
          <p:nvPr/>
        </p:nvSpPr>
        <p:spPr>
          <a:xfrm>
            <a:off x="4483113" y="3173881"/>
            <a:ext cx="2692412" cy="307777"/>
          </a:xfrm>
          <a:prstGeom prst="rect">
            <a:avLst/>
          </a:prstGeom>
          <a:noFill/>
          <a:ln/>
        </p:spPr>
        <p:txBody>
          <a:bodyPr wrap="square" lIns="0" tIns="0" rIns="0" bIns="0" rtlCol="0" anchor="t">
            <a:spAutoFit/>
          </a:bodyPr>
          <a:lstStyle/>
          <a:p>
            <a:pPr algn="r" rtl="1"/>
            <a:r>
              <a:rPr lang="en-US" sz="2000" b="1" dirty="0">
                <a:solidFill>
                  <a:srgbClr val="12377A"/>
                </a:solidFill>
                <a:latin typeface="Tajawal ExtraBold" pitchFamily="34" charset="0"/>
                <a:ea typeface="Tajawal ExtraBold" pitchFamily="34" charset="-122"/>
                <a:cs typeface="mohammad bold art 1" pitchFamily="2" charset="-78"/>
              </a:rPr>
              <a:t>الاستثمار</a:t>
            </a:r>
          </a:p>
        </p:txBody>
      </p:sp>
      <p:sp>
        <p:nvSpPr>
          <p:cNvPr id="31" name="Text 22"/>
          <p:cNvSpPr/>
          <p:nvPr/>
        </p:nvSpPr>
        <p:spPr>
          <a:xfrm>
            <a:off x="4579680" y="3538964"/>
            <a:ext cx="2901248" cy="544188"/>
          </a:xfrm>
          <a:prstGeom prst="rect">
            <a:avLst/>
          </a:prstGeom>
          <a:noFill/>
          <a:ln/>
        </p:spPr>
        <p:txBody>
          <a:bodyPr wrap="square" lIns="0" tIns="0" rIns="0" bIns="0" rtlCol="0" anchor="t">
            <a:spAutoFit/>
          </a:bodyPr>
          <a:lstStyle/>
          <a:p>
            <a:pPr algn="ctr" rtl="1">
              <a:lnSpc>
                <a:spcPct val="112000"/>
              </a:lnSpc>
            </a:pPr>
            <a:r>
              <a:rPr lang="ar-KW" sz="1600" kern="0" dirty="0">
                <a:solidFill>
                  <a:schemeClr val="tx2"/>
                </a:solidFill>
                <a:latin typeface="Segoe UI Semibold" panose="020B0702040204020203" pitchFamily="34" charset="0"/>
                <a:cs typeface="mohammad bold art 1" pitchFamily="2" charset="-78"/>
              </a:rPr>
              <a:t>تطوير وتنظيم ضوابط الاستثمار في الصناديق.</a:t>
            </a:r>
          </a:p>
        </p:txBody>
      </p:sp>
      <p:sp>
        <p:nvSpPr>
          <p:cNvPr id="33" name="Shape 24"/>
          <p:cNvSpPr/>
          <p:nvPr/>
        </p:nvSpPr>
        <p:spPr>
          <a:xfrm>
            <a:off x="4006863" y="3059001"/>
            <a:ext cx="57151" cy="1150144"/>
          </a:xfrm>
          <a:prstGeom prst="rect">
            <a:avLst/>
          </a:prstGeom>
          <a:solidFill>
            <a:schemeClr val="accent4">
              <a:lumMod val="75000"/>
            </a:schemeClr>
          </a:solidFill>
          <a:ln/>
        </p:spPr>
        <p:txBody>
          <a:bodyPr/>
          <a:lstStyle/>
          <a:p>
            <a:endParaRPr lang="ar-KW" sz="2400"/>
          </a:p>
        </p:txBody>
      </p:sp>
      <p:sp>
        <p:nvSpPr>
          <p:cNvPr id="35" name="Text 25"/>
          <p:cNvSpPr/>
          <p:nvPr/>
        </p:nvSpPr>
        <p:spPr>
          <a:xfrm>
            <a:off x="704887" y="3173881"/>
            <a:ext cx="2692375" cy="307777"/>
          </a:xfrm>
          <a:prstGeom prst="rect">
            <a:avLst/>
          </a:prstGeom>
          <a:noFill/>
          <a:ln/>
        </p:spPr>
        <p:txBody>
          <a:bodyPr wrap="square" lIns="0" tIns="0" rIns="0" bIns="0" rtlCol="0" anchor="t">
            <a:spAutoFit/>
          </a:bodyPr>
          <a:lstStyle/>
          <a:p>
            <a:pPr algn="r" rtl="1"/>
            <a:r>
              <a:rPr lang="en-US" sz="2000" b="1" dirty="0">
                <a:solidFill>
                  <a:srgbClr val="12377A"/>
                </a:solidFill>
                <a:latin typeface="Tajawal ExtraBold" pitchFamily="34" charset="0"/>
                <a:ea typeface="Tajawal ExtraBold" pitchFamily="34" charset="-122"/>
                <a:cs typeface="mohammad bold art 1" pitchFamily="2" charset="-78"/>
              </a:rPr>
              <a:t>التنويع</a:t>
            </a:r>
          </a:p>
        </p:txBody>
      </p:sp>
      <p:sp>
        <p:nvSpPr>
          <p:cNvPr id="36" name="Text 26"/>
          <p:cNvSpPr/>
          <p:nvPr/>
        </p:nvSpPr>
        <p:spPr>
          <a:xfrm>
            <a:off x="704887" y="3523925"/>
            <a:ext cx="2692375" cy="492443"/>
          </a:xfrm>
          <a:prstGeom prst="rect">
            <a:avLst/>
          </a:prstGeom>
          <a:noFill/>
          <a:ln/>
        </p:spPr>
        <p:txBody>
          <a:bodyPr wrap="square" lIns="0" tIns="0" rIns="0" bIns="0" rtlCol="0" anchor="t">
            <a:spAutoFit/>
          </a:bodyPr>
          <a:lstStyle/>
          <a:p>
            <a:pPr algn="ctr" rtl="1"/>
            <a:r>
              <a:rPr lang="ar-KW" sz="1600" kern="0" dirty="0">
                <a:solidFill>
                  <a:schemeClr val="tx2"/>
                </a:solidFill>
                <a:latin typeface="Segoe UI Semibold" panose="020B0702040204020203" pitchFamily="34" charset="0"/>
                <a:cs typeface="mohammad bold art 1" pitchFamily="2" charset="-78"/>
              </a:rPr>
              <a:t>تعزيز جاذبية سوق المال من خلال تقديم أدوات استثمارية متنوعة.</a:t>
            </a:r>
          </a:p>
        </p:txBody>
      </p:sp>
      <p:sp>
        <p:nvSpPr>
          <p:cNvPr id="38" name="Shape 28"/>
          <p:cNvSpPr/>
          <p:nvPr/>
        </p:nvSpPr>
        <p:spPr>
          <a:xfrm>
            <a:off x="11562770" y="4493148"/>
            <a:ext cx="57151" cy="1150144"/>
          </a:xfrm>
          <a:prstGeom prst="rect">
            <a:avLst/>
          </a:prstGeom>
          <a:solidFill>
            <a:schemeClr val="accent4">
              <a:lumMod val="75000"/>
            </a:schemeClr>
          </a:solidFill>
          <a:ln/>
        </p:spPr>
        <p:txBody>
          <a:bodyPr/>
          <a:lstStyle/>
          <a:p>
            <a:endParaRPr lang="ar-KW" sz="2400"/>
          </a:p>
        </p:txBody>
      </p:sp>
      <p:sp>
        <p:nvSpPr>
          <p:cNvPr id="40" name="Text 29"/>
          <p:cNvSpPr/>
          <p:nvPr/>
        </p:nvSpPr>
        <p:spPr>
          <a:xfrm>
            <a:off x="8298317" y="4623045"/>
            <a:ext cx="2692375" cy="307777"/>
          </a:xfrm>
          <a:prstGeom prst="rect">
            <a:avLst/>
          </a:prstGeom>
          <a:noFill/>
          <a:ln/>
        </p:spPr>
        <p:txBody>
          <a:bodyPr wrap="square" lIns="0" tIns="0" rIns="0" bIns="0" rtlCol="0" anchor="t">
            <a:spAutoFit/>
          </a:bodyPr>
          <a:lstStyle/>
          <a:p>
            <a:pPr algn="r" rtl="1"/>
            <a:r>
              <a:rPr lang="en-US" sz="2000" b="1" dirty="0">
                <a:solidFill>
                  <a:srgbClr val="12377A"/>
                </a:solidFill>
                <a:latin typeface="Tajawal ExtraBold" pitchFamily="34" charset="0"/>
                <a:ea typeface="Tajawal ExtraBold" pitchFamily="34" charset="-122"/>
                <a:cs typeface="mohammad bold art 1" pitchFamily="2" charset="-78"/>
              </a:rPr>
              <a:t>الحماية</a:t>
            </a:r>
            <a:endParaRPr lang="en-US" sz="2000" dirty="0">
              <a:cs typeface="mohammad bold art 1" pitchFamily="2" charset="-78"/>
            </a:endParaRPr>
          </a:p>
        </p:txBody>
      </p:sp>
      <p:sp>
        <p:nvSpPr>
          <p:cNvPr id="41" name="Text 30"/>
          <p:cNvSpPr/>
          <p:nvPr/>
        </p:nvSpPr>
        <p:spPr>
          <a:xfrm>
            <a:off x="8081815" y="4973089"/>
            <a:ext cx="3080327" cy="738664"/>
          </a:xfrm>
          <a:prstGeom prst="rect">
            <a:avLst/>
          </a:prstGeom>
          <a:noFill/>
          <a:ln/>
        </p:spPr>
        <p:txBody>
          <a:bodyPr wrap="square" lIns="0" tIns="0" rIns="0" bIns="0" rtlCol="0" anchor="t">
            <a:spAutoFit/>
          </a:bodyPr>
          <a:lstStyle/>
          <a:p>
            <a:pPr lvl="0" algn="ctr" rtl="1"/>
            <a:r>
              <a:rPr lang="ar-KW" sz="1600" kern="0" dirty="0">
                <a:solidFill>
                  <a:schemeClr val="tx2"/>
                </a:solidFill>
                <a:latin typeface="Segoe UI Semibold" panose="020B0702040204020203" pitchFamily="34" charset="0"/>
                <a:cs typeface="mohammad bold art 1" pitchFamily="2" charset="-78"/>
              </a:rPr>
              <a:t>حماية المستثمرين، ودعم بناء بيئة استثمارية متينة ومستدامة للصناديق في السوق الكويتي.</a:t>
            </a:r>
            <a:endParaRPr lang="en-US" sz="1600" kern="0" dirty="0">
              <a:solidFill>
                <a:schemeClr val="tx2"/>
              </a:solidFill>
              <a:latin typeface="Segoe UI Semibold" panose="020B0702040204020203" pitchFamily="34" charset="0"/>
              <a:cs typeface="mohammad bold art 1" pitchFamily="2" charset="-78"/>
            </a:endParaRPr>
          </a:p>
        </p:txBody>
      </p:sp>
      <p:pic>
        <p:nvPicPr>
          <p:cNvPr id="46" name="Picture 45">
            <a:extLst>
              <a:ext uri="{FF2B5EF4-FFF2-40B4-BE49-F238E27FC236}">
                <a16:creationId xmlns:a16="http://schemas.microsoft.com/office/drawing/2014/main" id="{F7ED7D18-2509-AA71-92CB-D84DFB038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8261"/>
            <a:ext cx="12192000" cy="1017723"/>
          </a:xfrm>
          <a:prstGeom prst="rect">
            <a:avLst/>
          </a:prstGeom>
        </p:spPr>
      </p:pic>
      <p:sp>
        <p:nvSpPr>
          <p:cNvPr id="47" name="Rectangle 46">
            <a:extLst>
              <a:ext uri="{FF2B5EF4-FFF2-40B4-BE49-F238E27FC236}">
                <a16:creationId xmlns:a16="http://schemas.microsoft.com/office/drawing/2014/main" id="{AE705C02-0F97-93BF-F321-8CA8EC9553FD}"/>
              </a:ext>
            </a:extLst>
          </p:cNvPr>
          <p:cNvSpPr/>
          <p:nvPr/>
        </p:nvSpPr>
        <p:spPr>
          <a:xfrm>
            <a:off x="702529" y="669019"/>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defTabSz="914286">
              <a:defRPr/>
            </a:pPr>
            <a:endParaRPr lang="en-US" sz="1600" kern="0" dirty="0">
              <a:solidFill>
                <a:srgbClr val="FFFFFF"/>
              </a:solidFill>
              <a:latin typeface="Sakkal Majalla" panose="02000000000000000000" pitchFamily="2" charset="-78"/>
              <a:cs typeface="mohammad bold art 1" pitchFamily="2" charset="-78"/>
              <a:sym typeface="Arial"/>
            </a:endParaRPr>
          </a:p>
        </p:txBody>
      </p:sp>
      <p:grpSp>
        <p:nvGrpSpPr>
          <p:cNvPr id="48" name="Group 47">
            <a:extLst>
              <a:ext uri="{FF2B5EF4-FFF2-40B4-BE49-F238E27FC236}">
                <a16:creationId xmlns:a16="http://schemas.microsoft.com/office/drawing/2014/main" id="{EFD3511E-CFA1-FF8B-7B60-3DAEC7CB5552}"/>
              </a:ext>
            </a:extLst>
          </p:cNvPr>
          <p:cNvGrpSpPr>
            <a:grpSpLocks noChangeAspect="1"/>
          </p:cNvGrpSpPr>
          <p:nvPr/>
        </p:nvGrpSpPr>
        <p:grpSpPr>
          <a:xfrm>
            <a:off x="11050803" y="1284539"/>
            <a:ext cx="407340" cy="421795"/>
            <a:chOff x="2649684" y="9536423"/>
            <a:chExt cx="492125" cy="509588"/>
          </a:xfrm>
          <a:solidFill>
            <a:srgbClr val="002060"/>
          </a:solidFill>
        </p:grpSpPr>
        <p:sp>
          <p:nvSpPr>
            <p:cNvPr id="49" name="Freeform 62">
              <a:extLst>
                <a:ext uri="{FF2B5EF4-FFF2-40B4-BE49-F238E27FC236}">
                  <a16:creationId xmlns:a16="http://schemas.microsoft.com/office/drawing/2014/main" id="{0ECCDD62-9825-5428-32CB-5E6DD35B6A29}"/>
                </a:ext>
              </a:extLst>
            </p:cNvPr>
            <p:cNvSpPr>
              <a:spLocks noEditPoints="1"/>
            </p:cNvSpPr>
            <p:nvPr/>
          </p:nvSpPr>
          <p:spPr bwMode="auto">
            <a:xfrm>
              <a:off x="2649684" y="9615798"/>
              <a:ext cx="249238" cy="247650"/>
            </a:xfrm>
            <a:custGeom>
              <a:avLst/>
              <a:gdLst>
                <a:gd name="T0" fmla="*/ 428 w 471"/>
                <a:gd name="T1" fmla="*/ 183 h 470"/>
                <a:gd name="T2" fmla="*/ 419 w 471"/>
                <a:gd name="T3" fmla="*/ 159 h 470"/>
                <a:gd name="T4" fmla="*/ 437 w 471"/>
                <a:gd name="T5" fmla="*/ 105 h 470"/>
                <a:gd name="T6" fmla="*/ 336 w 471"/>
                <a:gd name="T7" fmla="*/ 62 h 470"/>
                <a:gd name="T8" fmla="*/ 300 w 471"/>
                <a:gd name="T9" fmla="*/ 46 h 470"/>
                <a:gd name="T10" fmla="*/ 183 w 471"/>
                <a:gd name="T11" fmla="*/ 0 h 470"/>
                <a:gd name="T12" fmla="*/ 171 w 471"/>
                <a:gd name="T13" fmla="*/ 46 h 470"/>
                <a:gd name="T14" fmla="*/ 135 w 471"/>
                <a:gd name="T15" fmla="*/ 62 h 470"/>
                <a:gd name="T16" fmla="*/ 63 w 471"/>
                <a:gd name="T17" fmla="*/ 134 h 470"/>
                <a:gd name="T18" fmla="*/ 51 w 471"/>
                <a:gd name="T19" fmla="*/ 159 h 470"/>
                <a:gd name="T20" fmla="*/ 0 w 471"/>
                <a:gd name="T21" fmla="*/ 183 h 470"/>
                <a:gd name="T22" fmla="*/ 43 w 471"/>
                <a:gd name="T23" fmla="*/ 286 h 470"/>
                <a:gd name="T24" fmla="*/ 57 w 471"/>
                <a:gd name="T25" fmla="*/ 323 h 470"/>
                <a:gd name="T26" fmla="*/ 105 w 471"/>
                <a:gd name="T27" fmla="*/ 437 h 470"/>
                <a:gd name="T28" fmla="*/ 147 w 471"/>
                <a:gd name="T29" fmla="*/ 414 h 470"/>
                <a:gd name="T30" fmla="*/ 183 w 471"/>
                <a:gd name="T31" fmla="*/ 427 h 470"/>
                <a:gd name="T32" fmla="*/ 286 w 471"/>
                <a:gd name="T33" fmla="*/ 427 h 470"/>
                <a:gd name="T34" fmla="*/ 312 w 471"/>
                <a:gd name="T35" fmla="*/ 418 h 470"/>
                <a:gd name="T36" fmla="*/ 366 w 471"/>
                <a:gd name="T37" fmla="*/ 437 h 470"/>
                <a:gd name="T38" fmla="*/ 407 w 471"/>
                <a:gd name="T39" fmla="*/ 334 h 470"/>
                <a:gd name="T40" fmla="*/ 424 w 471"/>
                <a:gd name="T41" fmla="*/ 298 h 470"/>
                <a:gd name="T42" fmla="*/ 235 w 471"/>
                <a:gd name="T43" fmla="*/ 351 h 470"/>
                <a:gd name="T44" fmla="*/ 211 w 471"/>
                <a:gd name="T45" fmla="*/ 349 h 470"/>
                <a:gd name="T46" fmla="*/ 180 w 471"/>
                <a:gd name="T47" fmla="*/ 336 h 470"/>
                <a:gd name="T48" fmla="*/ 153 w 471"/>
                <a:gd name="T49" fmla="*/ 317 h 470"/>
                <a:gd name="T50" fmla="*/ 133 w 471"/>
                <a:gd name="T51" fmla="*/ 291 h 470"/>
                <a:gd name="T52" fmla="*/ 121 w 471"/>
                <a:gd name="T53" fmla="*/ 258 h 470"/>
                <a:gd name="T54" fmla="*/ 119 w 471"/>
                <a:gd name="T55" fmla="*/ 235 h 470"/>
                <a:gd name="T56" fmla="*/ 124 w 471"/>
                <a:gd name="T57" fmla="*/ 200 h 470"/>
                <a:gd name="T58" fmla="*/ 139 w 471"/>
                <a:gd name="T59" fmla="*/ 170 h 470"/>
                <a:gd name="T60" fmla="*/ 161 w 471"/>
                <a:gd name="T61" fmla="*/ 144 h 470"/>
                <a:gd name="T62" fmla="*/ 190 w 471"/>
                <a:gd name="T63" fmla="*/ 127 h 470"/>
                <a:gd name="T64" fmla="*/ 224 w 471"/>
                <a:gd name="T65" fmla="*/ 118 h 470"/>
                <a:gd name="T66" fmla="*/ 247 w 471"/>
                <a:gd name="T67" fmla="*/ 118 h 470"/>
                <a:gd name="T68" fmla="*/ 281 w 471"/>
                <a:gd name="T69" fmla="*/ 127 h 470"/>
                <a:gd name="T70" fmla="*/ 310 w 471"/>
                <a:gd name="T71" fmla="*/ 144 h 470"/>
                <a:gd name="T72" fmla="*/ 332 w 471"/>
                <a:gd name="T73" fmla="*/ 170 h 470"/>
                <a:gd name="T74" fmla="*/ 347 w 471"/>
                <a:gd name="T75" fmla="*/ 200 h 470"/>
                <a:gd name="T76" fmla="*/ 351 w 471"/>
                <a:gd name="T77" fmla="*/ 235 h 470"/>
                <a:gd name="T78" fmla="*/ 349 w 471"/>
                <a:gd name="T79" fmla="*/ 258 h 470"/>
                <a:gd name="T80" fmla="*/ 338 w 471"/>
                <a:gd name="T81" fmla="*/ 291 h 470"/>
                <a:gd name="T82" fmla="*/ 318 w 471"/>
                <a:gd name="T83" fmla="*/ 317 h 470"/>
                <a:gd name="T84" fmla="*/ 291 w 471"/>
                <a:gd name="T85" fmla="*/ 336 h 470"/>
                <a:gd name="T86" fmla="*/ 258 w 471"/>
                <a:gd name="T87" fmla="*/ 349 h 470"/>
                <a:gd name="T88" fmla="*/ 235 w 471"/>
                <a:gd name="T89" fmla="*/ 351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1" h="470">
                  <a:moveTo>
                    <a:pt x="471" y="286"/>
                  </a:moveTo>
                  <a:lnTo>
                    <a:pt x="471" y="183"/>
                  </a:lnTo>
                  <a:lnTo>
                    <a:pt x="428" y="183"/>
                  </a:lnTo>
                  <a:lnTo>
                    <a:pt x="428" y="183"/>
                  </a:lnTo>
                  <a:lnTo>
                    <a:pt x="424" y="171"/>
                  </a:lnTo>
                  <a:lnTo>
                    <a:pt x="419" y="159"/>
                  </a:lnTo>
                  <a:lnTo>
                    <a:pt x="414" y="146"/>
                  </a:lnTo>
                  <a:lnTo>
                    <a:pt x="407" y="134"/>
                  </a:lnTo>
                  <a:lnTo>
                    <a:pt x="437" y="105"/>
                  </a:lnTo>
                  <a:lnTo>
                    <a:pt x="366" y="32"/>
                  </a:lnTo>
                  <a:lnTo>
                    <a:pt x="336" y="62"/>
                  </a:lnTo>
                  <a:lnTo>
                    <a:pt x="336" y="62"/>
                  </a:lnTo>
                  <a:lnTo>
                    <a:pt x="323" y="56"/>
                  </a:lnTo>
                  <a:lnTo>
                    <a:pt x="312" y="50"/>
                  </a:lnTo>
                  <a:lnTo>
                    <a:pt x="300" y="46"/>
                  </a:lnTo>
                  <a:lnTo>
                    <a:pt x="286" y="42"/>
                  </a:lnTo>
                  <a:lnTo>
                    <a:pt x="286" y="0"/>
                  </a:lnTo>
                  <a:lnTo>
                    <a:pt x="183" y="0"/>
                  </a:lnTo>
                  <a:lnTo>
                    <a:pt x="183" y="42"/>
                  </a:lnTo>
                  <a:lnTo>
                    <a:pt x="183" y="42"/>
                  </a:lnTo>
                  <a:lnTo>
                    <a:pt x="171" y="46"/>
                  </a:lnTo>
                  <a:lnTo>
                    <a:pt x="159" y="50"/>
                  </a:lnTo>
                  <a:lnTo>
                    <a:pt x="147" y="56"/>
                  </a:lnTo>
                  <a:lnTo>
                    <a:pt x="135" y="62"/>
                  </a:lnTo>
                  <a:lnTo>
                    <a:pt x="105" y="32"/>
                  </a:lnTo>
                  <a:lnTo>
                    <a:pt x="32" y="105"/>
                  </a:lnTo>
                  <a:lnTo>
                    <a:pt x="63" y="134"/>
                  </a:lnTo>
                  <a:lnTo>
                    <a:pt x="63" y="134"/>
                  </a:lnTo>
                  <a:lnTo>
                    <a:pt x="57" y="146"/>
                  </a:lnTo>
                  <a:lnTo>
                    <a:pt x="51" y="159"/>
                  </a:lnTo>
                  <a:lnTo>
                    <a:pt x="47" y="171"/>
                  </a:lnTo>
                  <a:lnTo>
                    <a:pt x="43" y="183"/>
                  </a:lnTo>
                  <a:lnTo>
                    <a:pt x="0" y="183"/>
                  </a:lnTo>
                  <a:lnTo>
                    <a:pt x="0" y="286"/>
                  </a:lnTo>
                  <a:lnTo>
                    <a:pt x="43" y="286"/>
                  </a:lnTo>
                  <a:lnTo>
                    <a:pt x="43" y="286"/>
                  </a:lnTo>
                  <a:lnTo>
                    <a:pt x="47" y="298"/>
                  </a:lnTo>
                  <a:lnTo>
                    <a:pt x="51" y="311"/>
                  </a:lnTo>
                  <a:lnTo>
                    <a:pt x="57" y="323"/>
                  </a:lnTo>
                  <a:lnTo>
                    <a:pt x="63" y="334"/>
                  </a:lnTo>
                  <a:lnTo>
                    <a:pt x="32" y="364"/>
                  </a:lnTo>
                  <a:lnTo>
                    <a:pt x="105" y="437"/>
                  </a:lnTo>
                  <a:lnTo>
                    <a:pt x="135" y="407"/>
                  </a:lnTo>
                  <a:lnTo>
                    <a:pt x="135" y="407"/>
                  </a:lnTo>
                  <a:lnTo>
                    <a:pt x="147" y="414"/>
                  </a:lnTo>
                  <a:lnTo>
                    <a:pt x="159" y="418"/>
                  </a:lnTo>
                  <a:lnTo>
                    <a:pt x="171" y="424"/>
                  </a:lnTo>
                  <a:lnTo>
                    <a:pt x="183" y="427"/>
                  </a:lnTo>
                  <a:lnTo>
                    <a:pt x="183" y="470"/>
                  </a:lnTo>
                  <a:lnTo>
                    <a:pt x="286" y="470"/>
                  </a:lnTo>
                  <a:lnTo>
                    <a:pt x="286" y="427"/>
                  </a:lnTo>
                  <a:lnTo>
                    <a:pt x="286" y="427"/>
                  </a:lnTo>
                  <a:lnTo>
                    <a:pt x="300" y="424"/>
                  </a:lnTo>
                  <a:lnTo>
                    <a:pt x="312" y="418"/>
                  </a:lnTo>
                  <a:lnTo>
                    <a:pt x="323" y="414"/>
                  </a:lnTo>
                  <a:lnTo>
                    <a:pt x="336" y="407"/>
                  </a:lnTo>
                  <a:lnTo>
                    <a:pt x="366" y="437"/>
                  </a:lnTo>
                  <a:lnTo>
                    <a:pt x="437" y="364"/>
                  </a:lnTo>
                  <a:lnTo>
                    <a:pt x="407" y="334"/>
                  </a:lnTo>
                  <a:lnTo>
                    <a:pt x="407" y="334"/>
                  </a:lnTo>
                  <a:lnTo>
                    <a:pt x="414" y="323"/>
                  </a:lnTo>
                  <a:lnTo>
                    <a:pt x="419" y="311"/>
                  </a:lnTo>
                  <a:lnTo>
                    <a:pt x="424" y="298"/>
                  </a:lnTo>
                  <a:lnTo>
                    <a:pt x="428" y="286"/>
                  </a:lnTo>
                  <a:lnTo>
                    <a:pt x="471" y="286"/>
                  </a:lnTo>
                  <a:close/>
                  <a:moveTo>
                    <a:pt x="235" y="351"/>
                  </a:moveTo>
                  <a:lnTo>
                    <a:pt x="235" y="351"/>
                  </a:lnTo>
                  <a:lnTo>
                    <a:pt x="224" y="351"/>
                  </a:lnTo>
                  <a:lnTo>
                    <a:pt x="211" y="349"/>
                  </a:lnTo>
                  <a:lnTo>
                    <a:pt x="200" y="345"/>
                  </a:lnTo>
                  <a:lnTo>
                    <a:pt x="190" y="342"/>
                  </a:lnTo>
                  <a:lnTo>
                    <a:pt x="180" y="336"/>
                  </a:lnTo>
                  <a:lnTo>
                    <a:pt x="170" y="331"/>
                  </a:lnTo>
                  <a:lnTo>
                    <a:pt x="161" y="324"/>
                  </a:lnTo>
                  <a:lnTo>
                    <a:pt x="153" y="317"/>
                  </a:lnTo>
                  <a:lnTo>
                    <a:pt x="145" y="308"/>
                  </a:lnTo>
                  <a:lnTo>
                    <a:pt x="139" y="299"/>
                  </a:lnTo>
                  <a:lnTo>
                    <a:pt x="133" y="291"/>
                  </a:lnTo>
                  <a:lnTo>
                    <a:pt x="128" y="279"/>
                  </a:lnTo>
                  <a:lnTo>
                    <a:pt x="124" y="269"/>
                  </a:lnTo>
                  <a:lnTo>
                    <a:pt x="121" y="258"/>
                  </a:lnTo>
                  <a:lnTo>
                    <a:pt x="120" y="247"/>
                  </a:lnTo>
                  <a:lnTo>
                    <a:pt x="119" y="235"/>
                  </a:lnTo>
                  <a:lnTo>
                    <a:pt x="119" y="235"/>
                  </a:lnTo>
                  <a:lnTo>
                    <a:pt x="120" y="222"/>
                  </a:lnTo>
                  <a:lnTo>
                    <a:pt x="121" y="211"/>
                  </a:lnTo>
                  <a:lnTo>
                    <a:pt x="124" y="200"/>
                  </a:lnTo>
                  <a:lnTo>
                    <a:pt x="128" y="189"/>
                  </a:lnTo>
                  <a:lnTo>
                    <a:pt x="133" y="179"/>
                  </a:lnTo>
                  <a:lnTo>
                    <a:pt x="139" y="170"/>
                  </a:lnTo>
                  <a:lnTo>
                    <a:pt x="145" y="161"/>
                  </a:lnTo>
                  <a:lnTo>
                    <a:pt x="153" y="152"/>
                  </a:lnTo>
                  <a:lnTo>
                    <a:pt x="161" y="144"/>
                  </a:lnTo>
                  <a:lnTo>
                    <a:pt x="170" y="137"/>
                  </a:lnTo>
                  <a:lnTo>
                    <a:pt x="180" y="132"/>
                  </a:lnTo>
                  <a:lnTo>
                    <a:pt x="190" y="127"/>
                  </a:lnTo>
                  <a:lnTo>
                    <a:pt x="200" y="123"/>
                  </a:lnTo>
                  <a:lnTo>
                    <a:pt x="211" y="121"/>
                  </a:lnTo>
                  <a:lnTo>
                    <a:pt x="224" y="118"/>
                  </a:lnTo>
                  <a:lnTo>
                    <a:pt x="235" y="118"/>
                  </a:lnTo>
                  <a:lnTo>
                    <a:pt x="235" y="118"/>
                  </a:lnTo>
                  <a:lnTo>
                    <a:pt x="247" y="118"/>
                  </a:lnTo>
                  <a:lnTo>
                    <a:pt x="258" y="121"/>
                  </a:lnTo>
                  <a:lnTo>
                    <a:pt x="270" y="123"/>
                  </a:lnTo>
                  <a:lnTo>
                    <a:pt x="281" y="127"/>
                  </a:lnTo>
                  <a:lnTo>
                    <a:pt x="291" y="132"/>
                  </a:lnTo>
                  <a:lnTo>
                    <a:pt x="301" y="137"/>
                  </a:lnTo>
                  <a:lnTo>
                    <a:pt x="310" y="144"/>
                  </a:lnTo>
                  <a:lnTo>
                    <a:pt x="318" y="152"/>
                  </a:lnTo>
                  <a:lnTo>
                    <a:pt x="326" y="161"/>
                  </a:lnTo>
                  <a:lnTo>
                    <a:pt x="332" y="170"/>
                  </a:lnTo>
                  <a:lnTo>
                    <a:pt x="338" y="179"/>
                  </a:lnTo>
                  <a:lnTo>
                    <a:pt x="342" y="189"/>
                  </a:lnTo>
                  <a:lnTo>
                    <a:pt x="347" y="200"/>
                  </a:lnTo>
                  <a:lnTo>
                    <a:pt x="349" y="211"/>
                  </a:lnTo>
                  <a:lnTo>
                    <a:pt x="351" y="222"/>
                  </a:lnTo>
                  <a:lnTo>
                    <a:pt x="351" y="235"/>
                  </a:lnTo>
                  <a:lnTo>
                    <a:pt x="351" y="235"/>
                  </a:lnTo>
                  <a:lnTo>
                    <a:pt x="351" y="247"/>
                  </a:lnTo>
                  <a:lnTo>
                    <a:pt x="349" y="258"/>
                  </a:lnTo>
                  <a:lnTo>
                    <a:pt x="347" y="269"/>
                  </a:lnTo>
                  <a:lnTo>
                    <a:pt x="342" y="279"/>
                  </a:lnTo>
                  <a:lnTo>
                    <a:pt x="338" y="291"/>
                  </a:lnTo>
                  <a:lnTo>
                    <a:pt x="332" y="299"/>
                  </a:lnTo>
                  <a:lnTo>
                    <a:pt x="326" y="308"/>
                  </a:lnTo>
                  <a:lnTo>
                    <a:pt x="318" y="317"/>
                  </a:lnTo>
                  <a:lnTo>
                    <a:pt x="310" y="324"/>
                  </a:lnTo>
                  <a:lnTo>
                    <a:pt x="301" y="331"/>
                  </a:lnTo>
                  <a:lnTo>
                    <a:pt x="291" y="336"/>
                  </a:lnTo>
                  <a:lnTo>
                    <a:pt x="281" y="342"/>
                  </a:lnTo>
                  <a:lnTo>
                    <a:pt x="270" y="345"/>
                  </a:lnTo>
                  <a:lnTo>
                    <a:pt x="258" y="349"/>
                  </a:lnTo>
                  <a:lnTo>
                    <a:pt x="247" y="351"/>
                  </a:lnTo>
                  <a:lnTo>
                    <a:pt x="235" y="351"/>
                  </a:lnTo>
                  <a:lnTo>
                    <a:pt x="235" y="3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73" tIns="39087" rIns="78173" bIns="39087" numCol="1" anchor="t" anchorCtr="0" compatLnSpc="1">
              <a:prstTxWarp prst="textNoShape">
                <a:avLst/>
              </a:prstTxWarp>
            </a:bodyPr>
            <a:lstStyle/>
            <a:p>
              <a:pPr algn="ctr" defTabSz="914194" fontAlgn="base">
                <a:spcBef>
                  <a:spcPct val="0"/>
                </a:spcBef>
                <a:spcAft>
                  <a:spcPct val="0"/>
                </a:spcAft>
                <a:defRPr/>
              </a:pPr>
              <a:endParaRPr lang="en-IE" sz="1400" kern="0">
                <a:solidFill>
                  <a:srgbClr val="000000"/>
                </a:solidFill>
                <a:latin typeface="Calibri" panose="020F0502020204030204" pitchFamily="34" charset="0"/>
                <a:cs typeface="Calibri" panose="020F0502020204030204" pitchFamily="34" charset="0"/>
                <a:sym typeface="Arial"/>
              </a:endParaRPr>
            </a:p>
          </p:txBody>
        </p:sp>
        <p:sp>
          <p:nvSpPr>
            <p:cNvPr id="50" name="Freeform 63">
              <a:extLst>
                <a:ext uri="{FF2B5EF4-FFF2-40B4-BE49-F238E27FC236}">
                  <a16:creationId xmlns:a16="http://schemas.microsoft.com/office/drawing/2014/main" id="{C1AFD42B-3242-B2DC-A258-C60657DCE309}"/>
                </a:ext>
              </a:extLst>
            </p:cNvPr>
            <p:cNvSpPr>
              <a:spLocks noEditPoints="1"/>
            </p:cNvSpPr>
            <p:nvPr/>
          </p:nvSpPr>
          <p:spPr bwMode="auto">
            <a:xfrm>
              <a:off x="2889396" y="9536423"/>
              <a:ext cx="252413" cy="254000"/>
            </a:xfrm>
            <a:custGeom>
              <a:avLst/>
              <a:gdLst>
                <a:gd name="T0" fmla="*/ 425 w 479"/>
                <a:gd name="T1" fmla="*/ 167 h 479"/>
                <a:gd name="T2" fmla="*/ 414 w 479"/>
                <a:gd name="T3" fmla="*/ 142 h 479"/>
                <a:gd name="T4" fmla="*/ 425 w 479"/>
                <a:gd name="T5" fmla="*/ 87 h 479"/>
                <a:gd name="T6" fmla="*/ 319 w 479"/>
                <a:gd name="T7" fmla="*/ 57 h 479"/>
                <a:gd name="T8" fmla="*/ 281 w 479"/>
                <a:gd name="T9" fmla="*/ 45 h 479"/>
                <a:gd name="T10" fmla="*/ 161 w 479"/>
                <a:gd name="T11" fmla="*/ 12 h 479"/>
                <a:gd name="T12" fmla="*/ 154 w 479"/>
                <a:gd name="T13" fmla="*/ 59 h 479"/>
                <a:gd name="T14" fmla="*/ 120 w 479"/>
                <a:gd name="T15" fmla="*/ 79 h 479"/>
                <a:gd name="T16" fmla="*/ 57 w 479"/>
                <a:gd name="T17" fmla="*/ 160 h 479"/>
                <a:gd name="T18" fmla="*/ 48 w 479"/>
                <a:gd name="T19" fmla="*/ 185 h 479"/>
                <a:gd name="T20" fmla="*/ 0 w 479"/>
                <a:gd name="T21" fmla="*/ 216 h 479"/>
                <a:gd name="T22" fmla="*/ 54 w 479"/>
                <a:gd name="T23" fmla="*/ 313 h 479"/>
                <a:gd name="T24" fmla="*/ 73 w 479"/>
                <a:gd name="T25" fmla="*/ 348 h 479"/>
                <a:gd name="T26" fmla="*/ 134 w 479"/>
                <a:gd name="T27" fmla="*/ 456 h 479"/>
                <a:gd name="T28" fmla="*/ 172 w 479"/>
                <a:gd name="T29" fmla="*/ 427 h 479"/>
                <a:gd name="T30" fmla="*/ 210 w 479"/>
                <a:gd name="T31" fmla="*/ 437 h 479"/>
                <a:gd name="T32" fmla="*/ 313 w 479"/>
                <a:gd name="T33" fmla="*/ 425 h 479"/>
                <a:gd name="T34" fmla="*/ 337 w 479"/>
                <a:gd name="T35" fmla="*/ 414 h 479"/>
                <a:gd name="T36" fmla="*/ 393 w 479"/>
                <a:gd name="T37" fmla="*/ 426 h 479"/>
                <a:gd name="T38" fmla="*/ 423 w 479"/>
                <a:gd name="T39" fmla="*/ 319 h 479"/>
                <a:gd name="T40" fmla="*/ 434 w 479"/>
                <a:gd name="T41" fmla="*/ 282 h 479"/>
                <a:gd name="T42" fmla="*/ 253 w 479"/>
                <a:gd name="T43" fmla="*/ 356 h 479"/>
                <a:gd name="T44" fmla="*/ 229 w 479"/>
                <a:gd name="T45" fmla="*/ 356 h 479"/>
                <a:gd name="T46" fmla="*/ 196 w 479"/>
                <a:gd name="T47" fmla="*/ 348 h 479"/>
                <a:gd name="T48" fmla="*/ 167 w 479"/>
                <a:gd name="T49" fmla="*/ 331 h 479"/>
                <a:gd name="T50" fmla="*/ 144 w 479"/>
                <a:gd name="T51" fmla="*/ 306 h 479"/>
                <a:gd name="T52" fmla="*/ 129 w 479"/>
                <a:gd name="T53" fmla="*/ 276 h 479"/>
                <a:gd name="T54" fmla="*/ 124 w 479"/>
                <a:gd name="T55" fmla="*/ 253 h 479"/>
                <a:gd name="T56" fmla="*/ 125 w 479"/>
                <a:gd name="T57" fmla="*/ 218 h 479"/>
                <a:gd name="T58" fmla="*/ 135 w 479"/>
                <a:gd name="T59" fmla="*/ 186 h 479"/>
                <a:gd name="T60" fmla="*/ 155 w 479"/>
                <a:gd name="T61" fmla="*/ 159 h 479"/>
                <a:gd name="T62" fmla="*/ 182 w 479"/>
                <a:gd name="T63" fmla="*/ 139 h 479"/>
                <a:gd name="T64" fmla="*/ 214 w 479"/>
                <a:gd name="T65" fmla="*/ 125 h 479"/>
                <a:gd name="T66" fmla="*/ 238 w 479"/>
                <a:gd name="T67" fmla="*/ 123 h 479"/>
                <a:gd name="T68" fmla="*/ 272 w 479"/>
                <a:gd name="T69" fmla="*/ 127 h 479"/>
                <a:gd name="T70" fmla="*/ 303 w 479"/>
                <a:gd name="T71" fmla="*/ 142 h 479"/>
                <a:gd name="T72" fmla="*/ 328 w 479"/>
                <a:gd name="T73" fmla="*/ 163 h 479"/>
                <a:gd name="T74" fmla="*/ 346 w 479"/>
                <a:gd name="T75" fmla="*/ 192 h 479"/>
                <a:gd name="T76" fmla="*/ 356 w 479"/>
                <a:gd name="T77" fmla="*/ 226 h 479"/>
                <a:gd name="T78" fmla="*/ 356 w 479"/>
                <a:gd name="T79" fmla="*/ 249 h 479"/>
                <a:gd name="T80" fmla="*/ 348 w 479"/>
                <a:gd name="T81" fmla="*/ 283 h 479"/>
                <a:gd name="T82" fmla="*/ 331 w 479"/>
                <a:gd name="T83" fmla="*/ 312 h 479"/>
                <a:gd name="T84" fmla="*/ 306 w 479"/>
                <a:gd name="T85" fmla="*/ 334 h 479"/>
                <a:gd name="T86" fmla="*/ 276 w 479"/>
                <a:gd name="T87" fmla="*/ 350 h 479"/>
                <a:gd name="T88" fmla="*/ 253 w 479"/>
                <a:gd name="T89" fmla="*/ 35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9" h="479">
                  <a:moveTo>
                    <a:pt x="479" y="263"/>
                  </a:moveTo>
                  <a:lnTo>
                    <a:pt x="468" y="161"/>
                  </a:lnTo>
                  <a:lnTo>
                    <a:pt x="425" y="167"/>
                  </a:lnTo>
                  <a:lnTo>
                    <a:pt x="425" y="167"/>
                  </a:lnTo>
                  <a:lnTo>
                    <a:pt x="419" y="154"/>
                  </a:lnTo>
                  <a:lnTo>
                    <a:pt x="414" y="142"/>
                  </a:lnTo>
                  <a:lnTo>
                    <a:pt x="407" y="131"/>
                  </a:lnTo>
                  <a:lnTo>
                    <a:pt x="399" y="121"/>
                  </a:lnTo>
                  <a:lnTo>
                    <a:pt x="425" y="87"/>
                  </a:lnTo>
                  <a:lnTo>
                    <a:pt x="346" y="23"/>
                  </a:lnTo>
                  <a:lnTo>
                    <a:pt x="319" y="57"/>
                  </a:lnTo>
                  <a:lnTo>
                    <a:pt x="319" y="57"/>
                  </a:lnTo>
                  <a:lnTo>
                    <a:pt x="306" y="51"/>
                  </a:lnTo>
                  <a:lnTo>
                    <a:pt x="294" y="48"/>
                  </a:lnTo>
                  <a:lnTo>
                    <a:pt x="281" y="45"/>
                  </a:lnTo>
                  <a:lnTo>
                    <a:pt x="268" y="42"/>
                  </a:lnTo>
                  <a:lnTo>
                    <a:pt x="263" y="0"/>
                  </a:lnTo>
                  <a:lnTo>
                    <a:pt x="161" y="12"/>
                  </a:lnTo>
                  <a:lnTo>
                    <a:pt x="167" y="54"/>
                  </a:lnTo>
                  <a:lnTo>
                    <a:pt x="167" y="54"/>
                  </a:lnTo>
                  <a:lnTo>
                    <a:pt x="154" y="59"/>
                  </a:lnTo>
                  <a:lnTo>
                    <a:pt x="142" y="66"/>
                  </a:lnTo>
                  <a:lnTo>
                    <a:pt x="131" y="73"/>
                  </a:lnTo>
                  <a:lnTo>
                    <a:pt x="120" y="79"/>
                  </a:lnTo>
                  <a:lnTo>
                    <a:pt x="87" y="54"/>
                  </a:lnTo>
                  <a:lnTo>
                    <a:pt x="24" y="134"/>
                  </a:lnTo>
                  <a:lnTo>
                    <a:pt x="57" y="160"/>
                  </a:lnTo>
                  <a:lnTo>
                    <a:pt x="57" y="160"/>
                  </a:lnTo>
                  <a:lnTo>
                    <a:pt x="51" y="172"/>
                  </a:lnTo>
                  <a:lnTo>
                    <a:pt x="48" y="185"/>
                  </a:lnTo>
                  <a:lnTo>
                    <a:pt x="45" y="198"/>
                  </a:lnTo>
                  <a:lnTo>
                    <a:pt x="43" y="211"/>
                  </a:lnTo>
                  <a:lnTo>
                    <a:pt x="0" y="216"/>
                  </a:lnTo>
                  <a:lnTo>
                    <a:pt x="12" y="318"/>
                  </a:lnTo>
                  <a:lnTo>
                    <a:pt x="54" y="313"/>
                  </a:lnTo>
                  <a:lnTo>
                    <a:pt x="54" y="313"/>
                  </a:lnTo>
                  <a:lnTo>
                    <a:pt x="59" y="325"/>
                  </a:lnTo>
                  <a:lnTo>
                    <a:pt x="65" y="337"/>
                  </a:lnTo>
                  <a:lnTo>
                    <a:pt x="73" y="348"/>
                  </a:lnTo>
                  <a:lnTo>
                    <a:pt x="79" y="359"/>
                  </a:lnTo>
                  <a:lnTo>
                    <a:pt x="54" y="393"/>
                  </a:lnTo>
                  <a:lnTo>
                    <a:pt x="134" y="456"/>
                  </a:lnTo>
                  <a:lnTo>
                    <a:pt x="160" y="423"/>
                  </a:lnTo>
                  <a:lnTo>
                    <a:pt x="160" y="423"/>
                  </a:lnTo>
                  <a:lnTo>
                    <a:pt x="172" y="427"/>
                  </a:lnTo>
                  <a:lnTo>
                    <a:pt x="185" y="432"/>
                  </a:lnTo>
                  <a:lnTo>
                    <a:pt x="198" y="434"/>
                  </a:lnTo>
                  <a:lnTo>
                    <a:pt x="210" y="437"/>
                  </a:lnTo>
                  <a:lnTo>
                    <a:pt x="216" y="479"/>
                  </a:lnTo>
                  <a:lnTo>
                    <a:pt x="318" y="468"/>
                  </a:lnTo>
                  <a:lnTo>
                    <a:pt x="313" y="425"/>
                  </a:lnTo>
                  <a:lnTo>
                    <a:pt x="313" y="425"/>
                  </a:lnTo>
                  <a:lnTo>
                    <a:pt x="324" y="419"/>
                  </a:lnTo>
                  <a:lnTo>
                    <a:pt x="337" y="414"/>
                  </a:lnTo>
                  <a:lnTo>
                    <a:pt x="348" y="407"/>
                  </a:lnTo>
                  <a:lnTo>
                    <a:pt x="359" y="399"/>
                  </a:lnTo>
                  <a:lnTo>
                    <a:pt x="393" y="426"/>
                  </a:lnTo>
                  <a:lnTo>
                    <a:pt x="455" y="346"/>
                  </a:lnTo>
                  <a:lnTo>
                    <a:pt x="423" y="319"/>
                  </a:lnTo>
                  <a:lnTo>
                    <a:pt x="423" y="319"/>
                  </a:lnTo>
                  <a:lnTo>
                    <a:pt x="427" y="306"/>
                  </a:lnTo>
                  <a:lnTo>
                    <a:pt x="431" y="294"/>
                  </a:lnTo>
                  <a:lnTo>
                    <a:pt x="434" y="282"/>
                  </a:lnTo>
                  <a:lnTo>
                    <a:pt x="436" y="268"/>
                  </a:lnTo>
                  <a:lnTo>
                    <a:pt x="479" y="263"/>
                  </a:lnTo>
                  <a:close/>
                  <a:moveTo>
                    <a:pt x="253" y="356"/>
                  </a:moveTo>
                  <a:lnTo>
                    <a:pt x="253" y="356"/>
                  </a:lnTo>
                  <a:lnTo>
                    <a:pt x="240" y="356"/>
                  </a:lnTo>
                  <a:lnTo>
                    <a:pt x="229" y="356"/>
                  </a:lnTo>
                  <a:lnTo>
                    <a:pt x="218" y="355"/>
                  </a:lnTo>
                  <a:lnTo>
                    <a:pt x="207" y="351"/>
                  </a:lnTo>
                  <a:lnTo>
                    <a:pt x="196" y="348"/>
                  </a:lnTo>
                  <a:lnTo>
                    <a:pt x="186" y="343"/>
                  </a:lnTo>
                  <a:lnTo>
                    <a:pt x="177" y="338"/>
                  </a:lnTo>
                  <a:lnTo>
                    <a:pt x="167" y="331"/>
                  </a:lnTo>
                  <a:lnTo>
                    <a:pt x="159" y="323"/>
                  </a:lnTo>
                  <a:lnTo>
                    <a:pt x="151" y="315"/>
                  </a:lnTo>
                  <a:lnTo>
                    <a:pt x="144" y="306"/>
                  </a:lnTo>
                  <a:lnTo>
                    <a:pt x="138" y="297"/>
                  </a:lnTo>
                  <a:lnTo>
                    <a:pt x="133" y="287"/>
                  </a:lnTo>
                  <a:lnTo>
                    <a:pt x="129" y="276"/>
                  </a:lnTo>
                  <a:lnTo>
                    <a:pt x="125" y="265"/>
                  </a:lnTo>
                  <a:lnTo>
                    <a:pt x="124" y="253"/>
                  </a:lnTo>
                  <a:lnTo>
                    <a:pt x="124" y="253"/>
                  </a:lnTo>
                  <a:lnTo>
                    <a:pt x="123" y="242"/>
                  </a:lnTo>
                  <a:lnTo>
                    <a:pt x="123" y="229"/>
                  </a:lnTo>
                  <a:lnTo>
                    <a:pt x="125" y="218"/>
                  </a:lnTo>
                  <a:lnTo>
                    <a:pt x="128" y="207"/>
                  </a:lnTo>
                  <a:lnTo>
                    <a:pt x="131" y="196"/>
                  </a:lnTo>
                  <a:lnTo>
                    <a:pt x="135" y="186"/>
                  </a:lnTo>
                  <a:lnTo>
                    <a:pt x="141" y="177"/>
                  </a:lnTo>
                  <a:lnTo>
                    <a:pt x="148" y="168"/>
                  </a:lnTo>
                  <a:lnTo>
                    <a:pt x="155" y="159"/>
                  </a:lnTo>
                  <a:lnTo>
                    <a:pt x="163" y="151"/>
                  </a:lnTo>
                  <a:lnTo>
                    <a:pt x="172" y="144"/>
                  </a:lnTo>
                  <a:lnTo>
                    <a:pt x="182" y="139"/>
                  </a:lnTo>
                  <a:lnTo>
                    <a:pt x="192" y="133"/>
                  </a:lnTo>
                  <a:lnTo>
                    <a:pt x="202" y="129"/>
                  </a:lnTo>
                  <a:lnTo>
                    <a:pt x="214" y="125"/>
                  </a:lnTo>
                  <a:lnTo>
                    <a:pt x="226" y="124"/>
                  </a:lnTo>
                  <a:lnTo>
                    <a:pt x="226" y="124"/>
                  </a:lnTo>
                  <a:lnTo>
                    <a:pt x="238" y="123"/>
                  </a:lnTo>
                  <a:lnTo>
                    <a:pt x="249" y="123"/>
                  </a:lnTo>
                  <a:lnTo>
                    <a:pt x="261" y="125"/>
                  </a:lnTo>
                  <a:lnTo>
                    <a:pt x="272" y="127"/>
                  </a:lnTo>
                  <a:lnTo>
                    <a:pt x="283" y="131"/>
                  </a:lnTo>
                  <a:lnTo>
                    <a:pt x="293" y="136"/>
                  </a:lnTo>
                  <a:lnTo>
                    <a:pt x="303" y="142"/>
                  </a:lnTo>
                  <a:lnTo>
                    <a:pt x="312" y="148"/>
                  </a:lnTo>
                  <a:lnTo>
                    <a:pt x="320" y="155"/>
                  </a:lnTo>
                  <a:lnTo>
                    <a:pt x="328" y="163"/>
                  </a:lnTo>
                  <a:lnTo>
                    <a:pt x="334" y="172"/>
                  </a:lnTo>
                  <a:lnTo>
                    <a:pt x="341" y="182"/>
                  </a:lnTo>
                  <a:lnTo>
                    <a:pt x="346" y="192"/>
                  </a:lnTo>
                  <a:lnTo>
                    <a:pt x="350" y="204"/>
                  </a:lnTo>
                  <a:lnTo>
                    <a:pt x="353" y="215"/>
                  </a:lnTo>
                  <a:lnTo>
                    <a:pt x="356" y="226"/>
                  </a:lnTo>
                  <a:lnTo>
                    <a:pt x="356" y="226"/>
                  </a:lnTo>
                  <a:lnTo>
                    <a:pt x="356" y="238"/>
                  </a:lnTo>
                  <a:lnTo>
                    <a:pt x="356" y="249"/>
                  </a:lnTo>
                  <a:lnTo>
                    <a:pt x="353" y="261"/>
                  </a:lnTo>
                  <a:lnTo>
                    <a:pt x="351" y="272"/>
                  </a:lnTo>
                  <a:lnTo>
                    <a:pt x="348" y="283"/>
                  </a:lnTo>
                  <a:lnTo>
                    <a:pt x="343" y="293"/>
                  </a:lnTo>
                  <a:lnTo>
                    <a:pt x="338" y="303"/>
                  </a:lnTo>
                  <a:lnTo>
                    <a:pt x="331" y="312"/>
                  </a:lnTo>
                  <a:lnTo>
                    <a:pt x="323" y="320"/>
                  </a:lnTo>
                  <a:lnTo>
                    <a:pt x="315" y="328"/>
                  </a:lnTo>
                  <a:lnTo>
                    <a:pt x="306" y="334"/>
                  </a:lnTo>
                  <a:lnTo>
                    <a:pt x="296" y="341"/>
                  </a:lnTo>
                  <a:lnTo>
                    <a:pt x="286" y="346"/>
                  </a:lnTo>
                  <a:lnTo>
                    <a:pt x="276" y="350"/>
                  </a:lnTo>
                  <a:lnTo>
                    <a:pt x="265" y="353"/>
                  </a:lnTo>
                  <a:lnTo>
                    <a:pt x="253" y="356"/>
                  </a:lnTo>
                  <a:lnTo>
                    <a:pt x="253" y="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73" tIns="39087" rIns="78173" bIns="39087" numCol="1" anchor="t" anchorCtr="0" compatLnSpc="1">
              <a:prstTxWarp prst="textNoShape">
                <a:avLst/>
              </a:prstTxWarp>
            </a:bodyPr>
            <a:lstStyle/>
            <a:p>
              <a:pPr algn="ctr" defTabSz="914194" fontAlgn="base">
                <a:spcBef>
                  <a:spcPct val="0"/>
                </a:spcBef>
                <a:spcAft>
                  <a:spcPct val="0"/>
                </a:spcAft>
                <a:defRPr/>
              </a:pPr>
              <a:endParaRPr lang="en-IE" sz="1400" kern="0">
                <a:solidFill>
                  <a:srgbClr val="000000"/>
                </a:solidFill>
                <a:latin typeface="Calibri" panose="020F0502020204030204" pitchFamily="34" charset="0"/>
                <a:cs typeface="Calibri" panose="020F0502020204030204" pitchFamily="34" charset="0"/>
                <a:sym typeface="Arial"/>
              </a:endParaRPr>
            </a:p>
          </p:txBody>
        </p:sp>
        <p:sp>
          <p:nvSpPr>
            <p:cNvPr id="51" name="Freeform 64">
              <a:extLst>
                <a:ext uri="{FF2B5EF4-FFF2-40B4-BE49-F238E27FC236}">
                  <a16:creationId xmlns:a16="http://schemas.microsoft.com/office/drawing/2014/main" id="{D18F6911-77E0-1CE5-986F-4F6F7AA86A23}"/>
                </a:ext>
              </a:extLst>
            </p:cNvPr>
            <p:cNvSpPr>
              <a:spLocks noEditPoints="1"/>
            </p:cNvSpPr>
            <p:nvPr/>
          </p:nvSpPr>
          <p:spPr bwMode="auto">
            <a:xfrm>
              <a:off x="2833834" y="9795186"/>
              <a:ext cx="252413" cy="250825"/>
            </a:xfrm>
            <a:custGeom>
              <a:avLst/>
              <a:gdLst>
                <a:gd name="T0" fmla="*/ 436 w 475"/>
                <a:gd name="T1" fmla="*/ 261 h 475"/>
                <a:gd name="T2" fmla="*/ 437 w 475"/>
                <a:gd name="T3" fmla="*/ 235 h 475"/>
                <a:gd name="T4" fmla="*/ 474 w 475"/>
                <a:gd name="T5" fmla="*/ 191 h 475"/>
                <a:gd name="T6" fmla="*/ 395 w 475"/>
                <a:gd name="T7" fmla="*/ 114 h 475"/>
                <a:gd name="T8" fmla="*/ 367 w 475"/>
                <a:gd name="T9" fmla="*/ 86 h 475"/>
                <a:gd name="T10" fmla="*/ 278 w 475"/>
                <a:gd name="T11" fmla="*/ 0 h 475"/>
                <a:gd name="T12" fmla="*/ 248 w 475"/>
                <a:gd name="T13" fmla="*/ 38 h 475"/>
                <a:gd name="T14" fmla="*/ 209 w 475"/>
                <a:gd name="T15" fmla="*/ 40 h 475"/>
                <a:gd name="T16" fmla="*/ 115 w 475"/>
                <a:gd name="T17" fmla="*/ 80 h 475"/>
                <a:gd name="T18" fmla="*/ 95 w 475"/>
                <a:gd name="T19" fmla="*/ 98 h 475"/>
                <a:gd name="T20" fmla="*/ 38 w 475"/>
                <a:gd name="T21" fmla="*/ 103 h 475"/>
                <a:gd name="T22" fmla="*/ 40 w 475"/>
                <a:gd name="T23" fmla="*/ 213 h 475"/>
                <a:gd name="T24" fmla="*/ 39 w 475"/>
                <a:gd name="T25" fmla="*/ 254 h 475"/>
                <a:gd name="T26" fmla="*/ 43 w 475"/>
                <a:gd name="T27" fmla="*/ 378 h 475"/>
                <a:gd name="T28" fmla="*/ 90 w 475"/>
                <a:gd name="T29" fmla="*/ 371 h 475"/>
                <a:gd name="T30" fmla="*/ 119 w 475"/>
                <a:gd name="T31" fmla="*/ 397 h 475"/>
                <a:gd name="T32" fmla="*/ 215 w 475"/>
                <a:gd name="T33" fmla="*/ 435 h 475"/>
                <a:gd name="T34" fmla="*/ 241 w 475"/>
                <a:gd name="T35" fmla="*/ 437 h 475"/>
                <a:gd name="T36" fmla="*/ 284 w 475"/>
                <a:gd name="T37" fmla="*/ 474 h 475"/>
                <a:gd name="T38" fmla="*/ 361 w 475"/>
                <a:gd name="T39" fmla="*/ 395 h 475"/>
                <a:gd name="T40" fmla="*/ 389 w 475"/>
                <a:gd name="T41" fmla="*/ 367 h 475"/>
                <a:gd name="T42" fmla="*/ 195 w 475"/>
                <a:gd name="T43" fmla="*/ 345 h 475"/>
                <a:gd name="T44" fmla="*/ 173 w 475"/>
                <a:gd name="T45" fmla="*/ 335 h 475"/>
                <a:gd name="T46" fmla="*/ 149 w 475"/>
                <a:gd name="T47" fmla="*/ 312 h 475"/>
                <a:gd name="T48" fmla="*/ 131 w 475"/>
                <a:gd name="T49" fmla="*/ 284 h 475"/>
                <a:gd name="T50" fmla="*/ 122 w 475"/>
                <a:gd name="T51" fmla="*/ 251 h 475"/>
                <a:gd name="T52" fmla="*/ 123 w 475"/>
                <a:gd name="T53" fmla="*/ 217 h 475"/>
                <a:gd name="T54" fmla="*/ 130 w 475"/>
                <a:gd name="T55" fmla="*/ 194 h 475"/>
                <a:gd name="T56" fmla="*/ 148 w 475"/>
                <a:gd name="T57" fmla="*/ 164 h 475"/>
                <a:gd name="T58" fmla="*/ 172 w 475"/>
                <a:gd name="T59" fmla="*/ 141 h 475"/>
                <a:gd name="T60" fmla="*/ 203 w 475"/>
                <a:gd name="T61" fmla="*/ 126 h 475"/>
                <a:gd name="T62" fmla="*/ 236 w 475"/>
                <a:gd name="T63" fmla="*/ 121 h 475"/>
                <a:gd name="T64" fmla="*/ 270 w 475"/>
                <a:gd name="T65" fmla="*/ 125 h 475"/>
                <a:gd name="T66" fmla="*/ 292 w 475"/>
                <a:gd name="T67" fmla="*/ 134 h 475"/>
                <a:gd name="T68" fmla="*/ 320 w 475"/>
                <a:gd name="T69" fmla="*/ 154 h 475"/>
                <a:gd name="T70" fmla="*/ 340 w 475"/>
                <a:gd name="T71" fmla="*/ 181 h 475"/>
                <a:gd name="T72" fmla="*/ 352 w 475"/>
                <a:gd name="T73" fmla="*/ 212 h 475"/>
                <a:gd name="T74" fmla="*/ 355 w 475"/>
                <a:gd name="T75" fmla="*/ 247 h 475"/>
                <a:gd name="T76" fmla="*/ 347 w 475"/>
                <a:gd name="T77" fmla="*/ 280 h 475"/>
                <a:gd name="T78" fmla="*/ 336 w 475"/>
                <a:gd name="T79" fmla="*/ 302 h 475"/>
                <a:gd name="T80" fmla="*/ 312 w 475"/>
                <a:gd name="T81" fmla="*/ 327 h 475"/>
                <a:gd name="T82" fmla="*/ 284 w 475"/>
                <a:gd name="T83" fmla="*/ 344 h 475"/>
                <a:gd name="T84" fmla="*/ 252 w 475"/>
                <a:gd name="T85" fmla="*/ 353 h 475"/>
                <a:gd name="T86" fmla="*/ 217 w 475"/>
                <a:gd name="T87" fmla="*/ 352 h 475"/>
                <a:gd name="T88" fmla="*/ 195 w 475"/>
                <a:gd name="T89" fmla="*/ 34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5" h="475">
                  <a:moveTo>
                    <a:pt x="437" y="372"/>
                  </a:moveTo>
                  <a:lnTo>
                    <a:pt x="475" y="277"/>
                  </a:lnTo>
                  <a:lnTo>
                    <a:pt x="436" y="261"/>
                  </a:lnTo>
                  <a:lnTo>
                    <a:pt x="436" y="261"/>
                  </a:lnTo>
                  <a:lnTo>
                    <a:pt x="437" y="248"/>
                  </a:lnTo>
                  <a:lnTo>
                    <a:pt x="437" y="235"/>
                  </a:lnTo>
                  <a:lnTo>
                    <a:pt x="436" y="221"/>
                  </a:lnTo>
                  <a:lnTo>
                    <a:pt x="435" y="209"/>
                  </a:lnTo>
                  <a:lnTo>
                    <a:pt x="474" y="191"/>
                  </a:lnTo>
                  <a:lnTo>
                    <a:pt x="434" y="97"/>
                  </a:lnTo>
                  <a:lnTo>
                    <a:pt x="395" y="114"/>
                  </a:lnTo>
                  <a:lnTo>
                    <a:pt x="395" y="114"/>
                  </a:lnTo>
                  <a:lnTo>
                    <a:pt x="386" y="104"/>
                  </a:lnTo>
                  <a:lnTo>
                    <a:pt x="377" y="95"/>
                  </a:lnTo>
                  <a:lnTo>
                    <a:pt x="367" y="86"/>
                  </a:lnTo>
                  <a:lnTo>
                    <a:pt x="357" y="77"/>
                  </a:lnTo>
                  <a:lnTo>
                    <a:pt x="373" y="38"/>
                  </a:lnTo>
                  <a:lnTo>
                    <a:pt x="278" y="0"/>
                  </a:lnTo>
                  <a:lnTo>
                    <a:pt x="262" y="39"/>
                  </a:lnTo>
                  <a:lnTo>
                    <a:pt x="262" y="39"/>
                  </a:lnTo>
                  <a:lnTo>
                    <a:pt x="248" y="38"/>
                  </a:lnTo>
                  <a:lnTo>
                    <a:pt x="235" y="38"/>
                  </a:lnTo>
                  <a:lnTo>
                    <a:pt x="222" y="39"/>
                  </a:lnTo>
                  <a:lnTo>
                    <a:pt x="209" y="40"/>
                  </a:lnTo>
                  <a:lnTo>
                    <a:pt x="192" y="1"/>
                  </a:lnTo>
                  <a:lnTo>
                    <a:pt x="99" y="41"/>
                  </a:lnTo>
                  <a:lnTo>
                    <a:pt x="115" y="80"/>
                  </a:lnTo>
                  <a:lnTo>
                    <a:pt x="115" y="80"/>
                  </a:lnTo>
                  <a:lnTo>
                    <a:pt x="105" y="89"/>
                  </a:lnTo>
                  <a:lnTo>
                    <a:pt x="95" y="98"/>
                  </a:lnTo>
                  <a:lnTo>
                    <a:pt x="86" y="108"/>
                  </a:lnTo>
                  <a:lnTo>
                    <a:pt x="78" y="118"/>
                  </a:lnTo>
                  <a:lnTo>
                    <a:pt x="38" y="103"/>
                  </a:lnTo>
                  <a:lnTo>
                    <a:pt x="0" y="198"/>
                  </a:lnTo>
                  <a:lnTo>
                    <a:pt x="40" y="213"/>
                  </a:lnTo>
                  <a:lnTo>
                    <a:pt x="40" y="213"/>
                  </a:lnTo>
                  <a:lnTo>
                    <a:pt x="39" y="227"/>
                  </a:lnTo>
                  <a:lnTo>
                    <a:pt x="39" y="240"/>
                  </a:lnTo>
                  <a:lnTo>
                    <a:pt x="39" y="254"/>
                  </a:lnTo>
                  <a:lnTo>
                    <a:pt x="40" y="266"/>
                  </a:lnTo>
                  <a:lnTo>
                    <a:pt x="1" y="283"/>
                  </a:lnTo>
                  <a:lnTo>
                    <a:pt x="43" y="378"/>
                  </a:lnTo>
                  <a:lnTo>
                    <a:pt x="82" y="361"/>
                  </a:lnTo>
                  <a:lnTo>
                    <a:pt x="82" y="361"/>
                  </a:lnTo>
                  <a:lnTo>
                    <a:pt x="90" y="371"/>
                  </a:lnTo>
                  <a:lnTo>
                    <a:pt x="99" y="380"/>
                  </a:lnTo>
                  <a:lnTo>
                    <a:pt x="109" y="389"/>
                  </a:lnTo>
                  <a:lnTo>
                    <a:pt x="119" y="397"/>
                  </a:lnTo>
                  <a:lnTo>
                    <a:pt x="103" y="437"/>
                  </a:lnTo>
                  <a:lnTo>
                    <a:pt x="198" y="475"/>
                  </a:lnTo>
                  <a:lnTo>
                    <a:pt x="215" y="435"/>
                  </a:lnTo>
                  <a:lnTo>
                    <a:pt x="215" y="435"/>
                  </a:lnTo>
                  <a:lnTo>
                    <a:pt x="227" y="436"/>
                  </a:lnTo>
                  <a:lnTo>
                    <a:pt x="241" y="437"/>
                  </a:lnTo>
                  <a:lnTo>
                    <a:pt x="254" y="436"/>
                  </a:lnTo>
                  <a:lnTo>
                    <a:pt x="267" y="435"/>
                  </a:lnTo>
                  <a:lnTo>
                    <a:pt x="284" y="474"/>
                  </a:lnTo>
                  <a:lnTo>
                    <a:pt x="378" y="433"/>
                  </a:lnTo>
                  <a:lnTo>
                    <a:pt x="361" y="395"/>
                  </a:lnTo>
                  <a:lnTo>
                    <a:pt x="361" y="395"/>
                  </a:lnTo>
                  <a:lnTo>
                    <a:pt x="371" y="386"/>
                  </a:lnTo>
                  <a:lnTo>
                    <a:pt x="380" y="377"/>
                  </a:lnTo>
                  <a:lnTo>
                    <a:pt x="389" y="367"/>
                  </a:lnTo>
                  <a:lnTo>
                    <a:pt x="398" y="357"/>
                  </a:lnTo>
                  <a:lnTo>
                    <a:pt x="437" y="372"/>
                  </a:lnTo>
                  <a:close/>
                  <a:moveTo>
                    <a:pt x="195" y="345"/>
                  </a:moveTo>
                  <a:lnTo>
                    <a:pt x="195" y="345"/>
                  </a:lnTo>
                  <a:lnTo>
                    <a:pt x="184" y="341"/>
                  </a:lnTo>
                  <a:lnTo>
                    <a:pt x="173" y="335"/>
                  </a:lnTo>
                  <a:lnTo>
                    <a:pt x="165" y="327"/>
                  </a:lnTo>
                  <a:lnTo>
                    <a:pt x="157" y="321"/>
                  </a:lnTo>
                  <a:lnTo>
                    <a:pt x="149" y="312"/>
                  </a:lnTo>
                  <a:lnTo>
                    <a:pt x="142" y="303"/>
                  </a:lnTo>
                  <a:lnTo>
                    <a:pt x="135" y="294"/>
                  </a:lnTo>
                  <a:lnTo>
                    <a:pt x="131" y="284"/>
                  </a:lnTo>
                  <a:lnTo>
                    <a:pt x="128" y="273"/>
                  </a:lnTo>
                  <a:lnTo>
                    <a:pt x="124" y="263"/>
                  </a:lnTo>
                  <a:lnTo>
                    <a:pt x="122" y="251"/>
                  </a:lnTo>
                  <a:lnTo>
                    <a:pt x="122" y="240"/>
                  </a:lnTo>
                  <a:lnTo>
                    <a:pt x="122" y="228"/>
                  </a:lnTo>
                  <a:lnTo>
                    <a:pt x="123" y="217"/>
                  </a:lnTo>
                  <a:lnTo>
                    <a:pt x="125" y="206"/>
                  </a:lnTo>
                  <a:lnTo>
                    <a:pt x="130" y="194"/>
                  </a:lnTo>
                  <a:lnTo>
                    <a:pt x="130" y="194"/>
                  </a:lnTo>
                  <a:lnTo>
                    <a:pt x="134" y="183"/>
                  </a:lnTo>
                  <a:lnTo>
                    <a:pt x="141" y="173"/>
                  </a:lnTo>
                  <a:lnTo>
                    <a:pt x="148" y="164"/>
                  </a:lnTo>
                  <a:lnTo>
                    <a:pt x="156" y="155"/>
                  </a:lnTo>
                  <a:lnTo>
                    <a:pt x="163" y="147"/>
                  </a:lnTo>
                  <a:lnTo>
                    <a:pt x="172" y="141"/>
                  </a:lnTo>
                  <a:lnTo>
                    <a:pt x="182" y="135"/>
                  </a:lnTo>
                  <a:lnTo>
                    <a:pt x="192" y="131"/>
                  </a:lnTo>
                  <a:lnTo>
                    <a:pt x="203" y="126"/>
                  </a:lnTo>
                  <a:lnTo>
                    <a:pt x="214" y="124"/>
                  </a:lnTo>
                  <a:lnTo>
                    <a:pt x="225" y="122"/>
                  </a:lnTo>
                  <a:lnTo>
                    <a:pt x="236" y="121"/>
                  </a:lnTo>
                  <a:lnTo>
                    <a:pt x="247" y="122"/>
                  </a:lnTo>
                  <a:lnTo>
                    <a:pt x="258" y="123"/>
                  </a:lnTo>
                  <a:lnTo>
                    <a:pt x="270" y="125"/>
                  </a:lnTo>
                  <a:lnTo>
                    <a:pt x="281" y="130"/>
                  </a:lnTo>
                  <a:lnTo>
                    <a:pt x="281" y="130"/>
                  </a:lnTo>
                  <a:lnTo>
                    <a:pt x="292" y="134"/>
                  </a:lnTo>
                  <a:lnTo>
                    <a:pt x="302" y="140"/>
                  </a:lnTo>
                  <a:lnTo>
                    <a:pt x="311" y="146"/>
                  </a:lnTo>
                  <a:lnTo>
                    <a:pt x="320" y="154"/>
                  </a:lnTo>
                  <a:lnTo>
                    <a:pt x="328" y="163"/>
                  </a:lnTo>
                  <a:lnTo>
                    <a:pt x="335" y="172"/>
                  </a:lnTo>
                  <a:lnTo>
                    <a:pt x="340" y="181"/>
                  </a:lnTo>
                  <a:lnTo>
                    <a:pt x="345" y="191"/>
                  </a:lnTo>
                  <a:lnTo>
                    <a:pt x="349" y="202"/>
                  </a:lnTo>
                  <a:lnTo>
                    <a:pt x="352" y="212"/>
                  </a:lnTo>
                  <a:lnTo>
                    <a:pt x="354" y="223"/>
                  </a:lnTo>
                  <a:lnTo>
                    <a:pt x="355" y="235"/>
                  </a:lnTo>
                  <a:lnTo>
                    <a:pt x="355" y="247"/>
                  </a:lnTo>
                  <a:lnTo>
                    <a:pt x="352" y="258"/>
                  </a:lnTo>
                  <a:lnTo>
                    <a:pt x="350" y="269"/>
                  </a:lnTo>
                  <a:lnTo>
                    <a:pt x="347" y="280"/>
                  </a:lnTo>
                  <a:lnTo>
                    <a:pt x="347" y="280"/>
                  </a:lnTo>
                  <a:lnTo>
                    <a:pt x="341" y="292"/>
                  </a:lnTo>
                  <a:lnTo>
                    <a:pt x="336" y="302"/>
                  </a:lnTo>
                  <a:lnTo>
                    <a:pt x="329" y="311"/>
                  </a:lnTo>
                  <a:lnTo>
                    <a:pt x="321" y="320"/>
                  </a:lnTo>
                  <a:lnTo>
                    <a:pt x="312" y="327"/>
                  </a:lnTo>
                  <a:lnTo>
                    <a:pt x="303" y="334"/>
                  </a:lnTo>
                  <a:lnTo>
                    <a:pt x="294" y="340"/>
                  </a:lnTo>
                  <a:lnTo>
                    <a:pt x="284" y="344"/>
                  </a:lnTo>
                  <a:lnTo>
                    <a:pt x="274" y="349"/>
                  </a:lnTo>
                  <a:lnTo>
                    <a:pt x="263" y="351"/>
                  </a:lnTo>
                  <a:lnTo>
                    <a:pt x="252" y="353"/>
                  </a:lnTo>
                  <a:lnTo>
                    <a:pt x="241" y="354"/>
                  </a:lnTo>
                  <a:lnTo>
                    <a:pt x="229" y="353"/>
                  </a:lnTo>
                  <a:lnTo>
                    <a:pt x="217" y="352"/>
                  </a:lnTo>
                  <a:lnTo>
                    <a:pt x="206" y="350"/>
                  </a:lnTo>
                  <a:lnTo>
                    <a:pt x="195" y="345"/>
                  </a:lnTo>
                  <a:lnTo>
                    <a:pt x="19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8173" tIns="39087" rIns="78173" bIns="39087" numCol="1" anchor="t" anchorCtr="0" compatLnSpc="1">
              <a:prstTxWarp prst="textNoShape">
                <a:avLst/>
              </a:prstTxWarp>
            </a:bodyPr>
            <a:lstStyle/>
            <a:p>
              <a:pPr algn="ctr" defTabSz="914194" fontAlgn="base">
                <a:spcBef>
                  <a:spcPct val="0"/>
                </a:spcBef>
                <a:spcAft>
                  <a:spcPct val="0"/>
                </a:spcAft>
                <a:defRPr/>
              </a:pPr>
              <a:endParaRPr lang="en-IE" sz="1400" kern="0">
                <a:solidFill>
                  <a:srgbClr val="000000"/>
                </a:solidFill>
                <a:latin typeface="Calibri" panose="020F0502020204030204" pitchFamily="34" charset="0"/>
                <a:cs typeface="Calibri" panose="020F0502020204030204" pitchFamily="34" charset="0"/>
                <a:sym typeface="Arial"/>
              </a:endParaRPr>
            </a:p>
          </p:txBody>
        </p:sp>
      </p:grpSp>
      <p:pic>
        <p:nvPicPr>
          <p:cNvPr id="52" name="Picture 51">
            <a:extLst>
              <a:ext uri="{FF2B5EF4-FFF2-40B4-BE49-F238E27FC236}">
                <a16:creationId xmlns:a16="http://schemas.microsoft.com/office/drawing/2014/main" id="{1ADB48FA-BA07-40AC-5407-271F91B74575}"/>
              </a:ext>
            </a:extLst>
          </p:cNvPr>
          <p:cNvPicPr>
            <a:picLocks noChangeAspect="1"/>
          </p:cNvPicPr>
          <p:nvPr/>
        </p:nvPicPr>
        <p:blipFill>
          <a:blip r:embed="rId4"/>
          <a:stretch>
            <a:fillRect/>
          </a:stretch>
        </p:blipFill>
        <p:spPr>
          <a:xfrm>
            <a:off x="7188865" y="1292982"/>
            <a:ext cx="520468" cy="381956"/>
          </a:xfrm>
          <a:prstGeom prst="rect">
            <a:avLst/>
          </a:prstGeom>
        </p:spPr>
      </p:pic>
      <p:pic>
        <p:nvPicPr>
          <p:cNvPr id="53" name="Picture 52" descr="A close up of a logo&#10;&#10;Description automatically generated">
            <a:extLst>
              <a:ext uri="{FF2B5EF4-FFF2-40B4-BE49-F238E27FC236}">
                <a16:creationId xmlns:a16="http://schemas.microsoft.com/office/drawing/2014/main" id="{7FCB3F03-9E5F-75B1-C6E6-0F3D25E2972E}"/>
              </a:ext>
            </a:extLst>
          </p:cNvPr>
          <p:cNvPicPr>
            <a:picLocks noChangeAspect="1"/>
          </p:cNvPicPr>
          <p:nvPr/>
        </p:nvPicPr>
        <p:blipFill>
          <a:blip r:embed="rId5">
            <a:duotone>
              <a:srgbClr val="09244C">
                <a:shade val="45000"/>
                <a:satMod val="135000"/>
              </a:srgbClr>
              <a:prstClr val="white"/>
            </a:duotone>
            <a:extLst>
              <a:ext uri="{28A0092B-C50C-407E-A947-70E740481C1C}">
                <a14:useLocalDpi xmlns:a14="http://schemas.microsoft.com/office/drawing/2010/main" val="0"/>
              </a:ext>
            </a:extLst>
          </a:blip>
          <a:stretch>
            <a:fillRect/>
          </a:stretch>
        </p:blipFill>
        <p:spPr>
          <a:xfrm>
            <a:off x="3443252" y="1284539"/>
            <a:ext cx="426897" cy="423019"/>
          </a:xfrm>
          <a:prstGeom prst="rect">
            <a:avLst/>
          </a:prstGeom>
        </p:spPr>
      </p:pic>
      <p:sp>
        <p:nvSpPr>
          <p:cNvPr id="54" name="Shape 117">
            <a:extLst>
              <a:ext uri="{FF2B5EF4-FFF2-40B4-BE49-F238E27FC236}">
                <a16:creationId xmlns:a16="http://schemas.microsoft.com/office/drawing/2014/main" id="{D866F161-0290-4010-5DE6-ED7FB9152CBB}"/>
              </a:ext>
            </a:extLst>
          </p:cNvPr>
          <p:cNvSpPr>
            <a:spLocks noChangeAspect="1"/>
          </p:cNvSpPr>
          <p:nvPr/>
        </p:nvSpPr>
        <p:spPr>
          <a:xfrm>
            <a:off x="11088194" y="3041677"/>
            <a:ext cx="322045" cy="304867"/>
          </a:xfrm>
          <a:custGeom>
            <a:avLst/>
            <a:gdLst/>
            <a:ahLst/>
            <a:cxnLst/>
            <a:rect l="l" t="t" r="r" b="b"/>
            <a:pathLst>
              <a:path w="1357183" h="1284788">
                <a:moveTo>
                  <a:pt x="124168" y="765617"/>
                </a:moveTo>
                <a:lnTo>
                  <a:pt x="444208" y="765617"/>
                </a:lnTo>
                <a:lnTo>
                  <a:pt x="444208" y="1284787"/>
                </a:lnTo>
                <a:lnTo>
                  <a:pt x="124168" y="1284787"/>
                </a:lnTo>
                <a:close/>
                <a:moveTo>
                  <a:pt x="578671" y="565592"/>
                </a:moveTo>
                <a:lnTo>
                  <a:pt x="898711" y="565592"/>
                </a:lnTo>
                <a:lnTo>
                  <a:pt x="898711" y="1284788"/>
                </a:lnTo>
                <a:lnTo>
                  <a:pt x="578671" y="1284788"/>
                </a:lnTo>
                <a:close/>
                <a:moveTo>
                  <a:pt x="1037143" y="434623"/>
                </a:moveTo>
                <a:lnTo>
                  <a:pt x="1357183" y="434623"/>
                </a:lnTo>
                <a:lnTo>
                  <a:pt x="1357183" y="1284788"/>
                </a:lnTo>
                <a:lnTo>
                  <a:pt x="1037143" y="1284788"/>
                </a:lnTo>
                <a:close/>
                <a:moveTo>
                  <a:pt x="682074" y="0"/>
                </a:moveTo>
                <a:lnTo>
                  <a:pt x="953320" y="153123"/>
                </a:lnTo>
                <a:lnTo>
                  <a:pt x="725206" y="382809"/>
                </a:lnTo>
                <a:lnTo>
                  <a:pt x="714423" y="287106"/>
                </a:lnTo>
                <a:cubicBezTo>
                  <a:pt x="397028" y="329641"/>
                  <a:pt x="158887" y="489144"/>
                  <a:pt x="0" y="765617"/>
                </a:cubicBezTo>
                <a:cubicBezTo>
                  <a:pt x="105925" y="425343"/>
                  <a:pt x="336877" y="202038"/>
                  <a:pt x="692857" y="95702"/>
                </a:cubicBezTo>
                <a:close/>
              </a:path>
            </a:pathLst>
          </a:cu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vert="horz" wrap="square" lIns="91419" tIns="45709" rIns="91419" bIns="45709" anchor="t"/>
          <a:lstStyle/>
          <a:p>
            <a:pPr algn="ctr" defTabSz="914194" fontAlgn="base">
              <a:spcBef>
                <a:spcPct val="0"/>
              </a:spcBef>
              <a:spcAft>
                <a:spcPct val="0"/>
              </a:spcAft>
              <a:defRPr/>
            </a:pPr>
            <a:endParaRPr lang="nb-NO" sz="1600">
              <a:solidFill>
                <a:srgbClr val="000000"/>
              </a:solidFill>
              <a:latin typeface="Arial"/>
              <a:sym typeface="Arial"/>
            </a:endParaRPr>
          </a:p>
        </p:txBody>
      </p:sp>
      <p:pic>
        <p:nvPicPr>
          <p:cNvPr id="55" name="Graphic 54" descr="Flowchart with solid fill">
            <a:extLst>
              <a:ext uri="{FF2B5EF4-FFF2-40B4-BE49-F238E27FC236}">
                <a16:creationId xmlns:a16="http://schemas.microsoft.com/office/drawing/2014/main" id="{C9F2CDEA-0C26-F42B-DE67-1D3AA726B2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7758" y="3045068"/>
            <a:ext cx="432237" cy="432237"/>
          </a:xfrm>
          <a:prstGeom prst="rect">
            <a:avLst/>
          </a:prstGeom>
        </p:spPr>
      </p:pic>
      <p:pic>
        <p:nvPicPr>
          <p:cNvPr id="57" name="Graphic 56" descr="Shield with solid fill">
            <a:extLst>
              <a:ext uri="{FF2B5EF4-FFF2-40B4-BE49-F238E27FC236}">
                <a16:creationId xmlns:a16="http://schemas.microsoft.com/office/drawing/2014/main" id="{1722FC1D-3433-9DDA-6997-04B0324CA2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23366" y="4477824"/>
            <a:ext cx="433605" cy="433605"/>
          </a:xfrm>
          <a:prstGeom prst="rect">
            <a:avLst/>
          </a:prstGeom>
        </p:spPr>
      </p:pic>
      <p:sp>
        <p:nvSpPr>
          <p:cNvPr id="58" name="Shape 28">
            <a:extLst>
              <a:ext uri="{FF2B5EF4-FFF2-40B4-BE49-F238E27FC236}">
                <a16:creationId xmlns:a16="http://schemas.microsoft.com/office/drawing/2014/main" id="{B5010DBC-2115-6DC4-9A83-4230E9BEBB77}"/>
              </a:ext>
            </a:extLst>
          </p:cNvPr>
          <p:cNvSpPr/>
          <p:nvPr/>
        </p:nvSpPr>
        <p:spPr>
          <a:xfrm>
            <a:off x="4006863" y="4526645"/>
            <a:ext cx="57151" cy="1150144"/>
          </a:xfrm>
          <a:prstGeom prst="rect">
            <a:avLst/>
          </a:prstGeom>
          <a:solidFill>
            <a:schemeClr val="accent4">
              <a:lumMod val="75000"/>
            </a:schemeClr>
          </a:solidFill>
          <a:ln/>
        </p:spPr>
        <p:txBody>
          <a:bodyPr/>
          <a:lstStyle/>
          <a:p>
            <a:endParaRPr lang="ar-KW" sz="2400"/>
          </a:p>
        </p:txBody>
      </p:sp>
      <p:sp>
        <p:nvSpPr>
          <p:cNvPr id="59" name="Text 29">
            <a:extLst>
              <a:ext uri="{FF2B5EF4-FFF2-40B4-BE49-F238E27FC236}">
                <a16:creationId xmlns:a16="http://schemas.microsoft.com/office/drawing/2014/main" id="{B775B377-189F-A9AB-5E02-398097F96467}"/>
              </a:ext>
            </a:extLst>
          </p:cNvPr>
          <p:cNvSpPr/>
          <p:nvPr/>
        </p:nvSpPr>
        <p:spPr>
          <a:xfrm>
            <a:off x="687531" y="4669233"/>
            <a:ext cx="2692375" cy="307777"/>
          </a:xfrm>
          <a:prstGeom prst="rect">
            <a:avLst/>
          </a:prstGeom>
          <a:noFill/>
          <a:ln/>
        </p:spPr>
        <p:txBody>
          <a:bodyPr wrap="square" lIns="0" tIns="0" rIns="0" bIns="0" rtlCol="0" anchor="t">
            <a:spAutoFit/>
          </a:bodyPr>
          <a:lstStyle/>
          <a:p>
            <a:pPr algn="r" rtl="1"/>
            <a:r>
              <a:rPr lang="ar-KW" sz="2000" b="1" dirty="0">
                <a:solidFill>
                  <a:srgbClr val="12377A"/>
                </a:solidFill>
                <a:latin typeface="Tajawal ExtraBold" pitchFamily="34" charset="0"/>
                <a:ea typeface="Tajawal ExtraBold" pitchFamily="34" charset="-122"/>
                <a:cs typeface="mohammad bold art 1" pitchFamily="2" charset="-78"/>
              </a:rPr>
              <a:t>استراتيجية </a:t>
            </a:r>
            <a:endParaRPr lang="en-US" sz="2000" dirty="0">
              <a:cs typeface="mohammad bold art 1" pitchFamily="2" charset="-78"/>
            </a:endParaRPr>
          </a:p>
        </p:txBody>
      </p:sp>
      <p:sp>
        <p:nvSpPr>
          <p:cNvPr id="60" name="Text 30">
            <a:extLst>
              <a:ext uri="{FF2B5EF4-FFF2-40B4-BE49-F238E27FC236}">
                <a16:creationId xmlns:a16="http://schemas.microsoft.com/office/drawing/2014/main" id="{09D0A60E-E58E-FC50-AFD2-A90CDCFD2AD1}"/>
              </a:ext>
            </a:extLst>
          </p:cNvPr>
          <p:cNvSpPr/>
          <p:nvPr/>
        </p:nvSpPr>
        <p:spPr>
          <a:xfrm>
            <a:off x="463413" y="5027115"/>
            <a:ext cx="3080327" cy="492443"/>
          </a:xfrm>
          <a:prstGeom prst="rect">
            <a:avLst/>
          </a:prstGeom>
          <a:noFill/>
          <a:ln/>
        </p:spPr>
        <p:txBody>
          <a:bodyPr wrap="square" lIns="0" tIns="0" rIns="0" bIns="0" rtlCol="0" anchor="t">
            <a:spAutoFit/>
          </a:bodyPr>
          <a:lstStyle/>
          <a:p>
            <a:pPr lvl="0" algn="ctr" rtl="1"/>
            <a:r>
              <a:rPr lang="ar-KW" sz="1600" kern="0" dirty="0">
                <a:solidFill>
                  <a:schemeClr val="tx2"/>
                </a:solidFill>
                <a:latin typeface="Segoe UI Semibold" panose="020B0702040204020203" pitchFamily="34" charset="0"/>
                <a:cs typeface="mohammad bold art 1" pitchFamily="2" charset="-78"/>
              </a:rPr>
              <a:t>تطبيق استراتيجية الهيئة بشأن تطوير منظومة سوق المال.</a:t>
            </a:r>
            <a:endParaRPr lang="en-US" sz="1600" kern="0" dirty="0">
              <a:solidFill>
                <a:schemeClr val="tx2"/>
              </a:solidFill>
              <a:latin typeface="Segoe UI Semibold" panose="020B0702040204020203" pitchFamily="34" charset="0"/>
              <a:cs typeface="mohammad bold art 1" pitchFamily="2" charset="-78"/>
            </a:endParaRPr>
          </a:p>
        </p:txBody>
      </p:sp>
      <p:pic>
        <p:nvPicPr>
          <p:cNvPr id="64" name="Graphic 63" descr="Pyramid with levels outline">
            <a:extLst>
              <a:ext uri="{FF2B5EF4-FFF2-40B4-BE49-F238E27FC236}">
                <a16:creationId xmlns:a16="http://schemas.microsoft.com/office/drawing/2014/main" id="{ECC55887-F177-B3D6-D885-AB161B00E6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84375" y="4524260"/>
            <a:ext cx="422629" cy="422629"/>
          </a:xfrm>
          <a:prstGeom prst="rect">
            <a:avLst/>
          </a:prstGeom>
        </p:spPr>
      </p:pic>
      <p:sp>
        <p:nvSpPr>
          <p:cNvPr id="2" name="Title 1">
            <a:extLst>
              <a:ext uri="{FF2B5EF4-FFF2-40B4-BE49-F238E27FC236}">
                <a16:creationId xmlns:a16="http://schemas.microsoft.com/office/drawing/2014/main" id="{CA876A0D-B49E-3D0B-D3EB-91AB75352665}"/>
              </a:ext>
            </a:extLst>
          </p:cNvPr>
          <p:cNvSpPr txBox="1">
            <a:spLocks/>
          </p:cNvSpPr>
          <p:nvPr/>
        </p:nvSpPr>
        <p:spPr>
          <a:xfrm>
            <a:off x="1047170" y="203427"/>
            <a:ext cx="10515600" cy="854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2400" kern="0" dirty="0">
                <a:solidFill>
                  <a:srgbClr val="0D4A75"/>
                </a:solidFill>
                <a:latin typeface="Segoe UI Semibold" panose="020B0702040204020203" pitchFamily="34" charset="0"/>
                <a:ea typeface="+mn-ea"/>
                <a:cs typeface="mohammad bold art 1" pitchFamily="2" charset="-78"/>
              </a:rPr>
              <a:t>أهداف إطلاق نظام تشريعي لصناديق المؤشرات المتداولة</a:t>
            </a:r>
            <a:endParaRPr lang="en-US" sz="2400" kern="0" dirty="0">
              <a:solidFill>
                <a:srgbClr val="0D4A75"/>
              </a:solidFill>
              <a:latin typeface="Segoe UI Semibold" panose="020B0702040204020203" pitchFamily="34" charset="0"/>
              <a:ea typeface="+mn-ea"/>
              <a:cs typeface="mohammad bold art 1" pitchFamily="2" charset="-78"/>
            </a:endParaRPr>
          </a:p>
        </p:txBody>
      </p:sp>
      <p:pic>
        <p:nvPicPr>
          <p:cNvPr id="3" name="Graphic 2" descr="User network with solid fill">
            <a:extLst>
              <a:ext uri="{FF2B5EF4-FFF2-40B4-BE49-F238E27FC236}">
                <a16:creationId xmlns:a16="http://schemas.microsoft.com/office/drawing/2014/main" id="{6496D5EF-A237-759F-6C59-9733CC16744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20485" y="3059001"/>
            <a:ext cx="492443" cy="4924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A62C8-02FD-1691-3D6A-C0BF67E0F72A}"/>
            </a:ext>
          </a:extLst>
        </p:cNvPr>
        <p:cNvGrpSpPr/>
        <p:nvPr/>
      </p:nvGrpSpPr>
      <p:grpSpPr>
        <a:xfrm>
          <a:off x="0" y="0"/>
          <a:ext cx="0" cy="0"/>
          <a:chOff x="0" y="0"/>
          <a:chExt cx="0" cy="0"/>
        </a:xfrm>
      </p:grpSpPr>
      <p:sp>
        <p:nvSpPr>
          <p:cNvPr id="45" name="Shape 11">
            <a:extLst>
              <a:ext uri="{FF2B5EF4-FFF2-40B4-BE49-F238E27FC236}">
                <a16:creationId xmlns:a16="http://schemas.microsoft.com/office/drawing/2014/main" id="{688DFBE8-3C75-F957-5C19-752F44F0EB7A}"/>
              </a:ext>
            </a:extLst>
          </p:cNvPr>
          <p:cNvSpPr/>
          <p:nvPr/>
        </p:nvSpPr>
        <p:spPr>
          <a:xfrm>
            <a:off x="1143085" y="1513830"/>
            <a:ext cx="2584093" cy="607171"/>
          </a:xfrm>
          <a:prstGeom prst="roundRect">
            <a:avLst>
              <a:gd name="adj" fmla="val 4033"/>
            </a:avLst>
          </a:prstGeom>
          <a:solidFill>
            <a:srgbClr val="FFFFFF">
              <a:alpha val="5000"/>
            </a:srgbClr>
          </a:solidFill>
          <a:ln w="12700">
            <a:solidFill>
              <a:srgbClr val="AF882D"/>
            </a:solidFill>
            <a:prstDash val="solid"/>
          </a:ln>
        </p:spPr>
        <p:txBody>
          <a:bodyPr/>
          <a:lstStyle/>
          <a:p>
            <a:endParaRPr lang="en-US" sz="1400" dirty="0">
              <a:cs typeface="mohammad bold art 1" pitchFamily="2" charset="-78"/>
            </a:endParaRPr>
          </a:p>
        </p:txBody>
      </p:sp>
      <p:sp>
        <p:nvSpPr>
          <p:cNvPr id="13" name="Shape 11">
            <a:extLst>
              <a:ext uri="{FF2B5EF4-FFF2-40B4-BE49-F238E27FC236}">
                <a16:creationId xmlns:a16="http://schemas.microsoft.com/office/drawing/2014/main" id="{221247D5-3F45-1AF2-7BE5-F2DE66145478}"/>
              </a:ext>
            </a:extLst>
          </p:cNvPr>
          <p:cNvSpPr/>
          <p:nvPr/>
        </p:nvSpPr>
        <p:spPr>
          <a:xfrm>
            <a:off x="7907383" y="1343548"/>
            <a:ext cx="3217224" cy="4268995"/>
          </a:xfrm>
          <a:prstGeom prst="roundRect">
            <a:avLst>
              <a:gd name="adj" fmla="val 4033"/>
            </a:avLst>
          </a:prstGeom>
          <a:solidFill>
            <a:srgbClr val="FFFFFF">
              <a:alpha val="5000"/>
            </a:srgbClr>
          </a:solidFill>
          <a:ln w="12700">
            <a:solidFill>
              <a:srgbClr val="AF882D"/>
            </a:solidFill>
            <a:prstDash val="solid"/>
          </a:ln>
        </p:spPr>
        <p:txBody>
          <a:bodyPr/>
          <a:lstStyle/>
          <a:p>
            <a:endParaRPr lang="en-US" sz="1400" dirty="0">
              <a:cs typeface="mohammad bold art 1" pitchFamily="2" charset="-78"/>
            </a:endParaRPr>
          </a:p>
        </p:txBody>
      </p:sp>
      <p:sp>
        <p:nvSpPr>
          <p:cNvPr id="37" name="TextBox 36">
            <a:extLst>
              <a:ext uri="{FF2B5EF4-FFF2-40B4-BE49-F238E27FC236}">
                <a16:creationId xmlns:a16="http://schemas.microsoft.com/office/drawing/2014/main" id="{E60AD759-94B7-F9C0-7632-97F6DE780F38}"/>
              </a:ext>
            </a:extLst>
          </p:cNvPr>
          <p:cNvSpPr txBox="1"/>
          <p:nvPr/>
        </p:nvSpPr>
        <p:spPr>
          <a:xfrm>
            <a:off x="9774697" y="6224730"/>
            <a:ext cx="2261937" cy="529389"/>
          </a:xfrm>
          <a:prstGeom prst="rect">
            <a:avLst/>
          </a:prstGeom>
        </p:spPr>
        <p:txBody>
          <a:bodyPr vert="horz" wrap="square" lIns="0" tIns="0" rIns="0" bIns="0" rtlCol="0" anchor="t">
            <a:noAutofit/>
          </a:bodyPr>
          <a:lstStyle/>
          <a:p>
            <a:pPr>
              <a:lnSpc>
                <a:spcPct val="125000"/>
              </a:lnSpc>
              <a:spcBef>
                <a:spcPts val="1400"/>
              </a:spcBef>
              <a:buClr>
                <a:srgbClr val="000000"/>
              </a:buClr>
            </a:pPr>
            <a:endParaRPr lang="en-US" sz="1300" kern="0">
              <a:solidFill>
                <a:srgbClr val="6D6E70"/>
              </a:solidFill>
              <a:latin typeface="Open Sans" charset="0"/>
              <a:ea typeface="Open Sans" charset="0"/>
              <a:cs typeface="Open Sans" charset="0"/>
              <a:sym typeface="Arial"/>
            </a:endParaRPr>
          </a:p>
        </p:txBody>
      </p:sp>
      <p:sp>
        <p:nvSpPr>
          <p:cNvPr id="6" name="Rectangle 5">
            <a:extLst>
              <a:ext uri="{FF2B5EF4-FFF2-40B4-BE49-F238E27FC236}">
                <a16:creationId xmlns:a16="http://schemas.microsoft.com/office/drawing/2014/main" id="{C41D0F02-591E-6FA0-843D-D3AFD7B83C2B}"/>
              </a:ext>
            </a:extLst>
          </p:cNvPr>
          <p:cNvSpPr/>
          <p:nvPr/>
        </p:nvSpPr>
        <p:spPr bwMode="auto">
          <a:xfrm>
            <a:off x="870713" y="1343548"/>
            <a:ext cx="3474947" cy="356009"/>
          </a:xfrm>
          <a:prstGeom prst="rect">
            <a:avLst/>
          </a:prstGeom>
          <a:no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defTabSz="995314" fontAlgn="base">
              <a:spcBef>
                <a:spcPct val="0"/>
              </a:spcBef>
              <a:spcAft>
                <a:spcPct val="0"/>
              </a:spcAft>
              <a:defRPr/>
            </a:pPr>
            <a:endParaRPr lang="en-US" sz="8800">
              <a:solidFill>
                <a:srgbClr val="002060"/>
              </a:solidFill>
              <a:latin typeface="Segoe UI Semilight" panose="020B0402040204020203" pitchFamily="34" charset="0"/>
              <a:cs typeface="Segoe UI Semilight" panose="020B0402040204020203" pitchFamily="34" charset="0"/>
              <a:sym typeface="Arial"/>
            </a:endParaRPr>
          </a:p>
        </p:txBody>
      </p:sp>
      <p:sp>
        <p:nvSpPr>
          <p:cNvPr id="3" name="Rectangle 2">
            <a:extLst>
              <a:ext uri="{FF2B5EF4-FFF2-40B4-BE49-F238E27FC236}">
                <a16:creationId xmlns:a16="http://schemas.microsoft.com/office/drawing/2014/main" id="{28F64ABD-1017-75E0-DE03-555A29A6B47F}"/>
              </a:ext>
            </a:extLst>
          </p:cNvPr>
          <p:cNvSpPr/>
          <p:nvPr/>
        </p:nvSpPr>
        <p:spPr>
          <a:xfrm>
            <a:off x="702529" y="669019"/>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defTabSz="914286">
              <a:defRPr/>
            </a:pPr>
            <a:endParaRPr lang="en-US" sz="1600" kern="0" dirty="0">
              <a:solidFill>
                <a:srgbClr val="FFFFFF"/>
              </a:solidFill>
              <a:latin typeface="Sakkal Majalla" panose="02000000000000000000" pitchFamily="2" charset="-78"/>
              <a:cs typeface="mohammad bold art 1" pitchFamily="2" charset="-78"/>
              <a:sym typeface="Arial"/>
            </a:endParaRPr>
          </a:p>
        </p:txBody>
      </p:sp>
      <p:sp>
        <p:nvSpPr>
          <p:cNvPr id="27" name="Text 16">
            <a:extLst>
              <a:ext uri="{FF2B5EF4-FFF2-40B4-BE49-F238E27FC236}">
                <a16:creationId xmlns:a16="http://schemas.microsoft.com/office/drawing/2014/main" id="{5E099E16-007C-028F-488B-B96B94E0B148}"/>
              </a:ext>
            </a:extLst>
          </p:cNvPr>
          <p:cNvSpPr txBox="1"/>
          <p:nvPr/>
        </p:nvSpPr>
        <p:spPr>
          <a:xfrm>
            <a:off x="1550979" y="3246111"/>
            <a:ext cx="3870344" cy="322896"/>
          </a:xfrm>
          <a:prstGeom prst="rect">
            <a:avLst/>
          </a:prstGeom>
          <a:noFill/>
          <a:ln/>
        </p:spPr>
        <p:txBody>
          <a:bodyPr wrap="square" lIns="0" tIns="0" rIns="0" bIns="0" rtlCol="0" anchor="ctr"/>
          <a:lstStyle/>
          <a:p>
            <a:pPr algn="r"/>
            <a:endParaRPr lang="en-US" sz="1400" dirty="0">
              <a:cs typeface="mohammad bold art 1" pitchFamily="2" charset="-78"/>
            </a:endParaRPr>
          </a:p>
        </p:txBody>
      </p:sp>
      <p:pic>
        <p:nvPicPr>
          <p:cNvPr id="23" name="Picture 22">
            <a:extLst>
              <a:ext uri="{FF2B5EF4-FFF2-40B4-BE49-F238E27FC236}">
                <a16:creationId xmlns:a16="http://schemas.microsoft.com/office/drawing/2014/main" id="{8D432EA0-2BEA-545D-CFAA-6ADCA1703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8261"/>
            <a:ext cx="12192000" cy="1017723"/>
          </a:xfrm>
          <a:prstGeom prst="rect">
            <a:avLst/>
          </a:prstGeom>
        </p:spPr>
      </p:pic>
      <p:sp>
        <p:nvSpPr>
          <p:cNvPr id="17" name="Shape 11">
            <a:extLst>
              <a:ext uri="{FF2B5EF4-FFF2-40B4-BE49-F238E27FC236}">
                <a16:creationId xmlns:a16="http://schemas.microsoft.com/office/drawing/2014/main" id="{7805ECD2-FD9A-DC45-FAD5-A3FC3228D54B}"/>
              </a:ext>
            </a:extLst>
          </p:cNvPr>
          <p:cNvSpPr/>
          <p:nvPr/>
        </p:nvSpPr>
        <p:spPr>
          <a:xfrm>
            <a:off x="870713" y="1371934"/>
            <a:ext cx="3217224" cy="4240610"/>
          </a:xfrm>
          <a:prstGeom prst="roundRect">
            <a:avLst>
              <a:gd name="adj" fmla="val 4033"/>
            </a:avLst>
          </a:prstGeom>
          <a:solidFill>
            <a:srgbClr val="FFFFFF">
              <a:alpha val="5000"/>
            </a:srgbClr>
          </a:solidFill>
          <a:ln w="12700">
            <a:solidFill>
              <a:srgbClr val="AF882D"/>
            </a:solidFill>
            <a:prstDash val="solid"/>
          </a:ln>
        </p:spPr>
        <p:txBody>
          <a:bodyPr/>
          <a:lstStyle/>
          <a:p>
            <a:endParaRPr lang="en-US" sz="1400" dirty="0">
              <a:cs typeface="mohammad bold art 1" pitchFamily="2" charset="-78"/>
            </a:endParaRPr>
          </a:p>
        </p:txBody>
      </p:sp>
      <p:sp>
        <p:nvSpPr>
          <p:cNvPr id="24" name="Shape 11">
            <a:extLst>
              <a:ext uri="{FF2B5EF4-FFF2-40B4-BE49-F238E27FC236}">
                <a16:creationId xmlns:a16="http://schemas.microsoft.com/office/drawing/2014/main" id="{690B0145-C28E-C32C-F522-99EADE926F6E}"/>
              </a:ext>
            </a:extLst>
          </p:cNvPr>
          <p:cNvSpPr/>
          <p:nvPr/>
        </p:nvSpPr>
        <p:spPr>
          <a:xfrm>
            <a:off x="4432436" y="1371934"/>
            <a:ext cx="3217224" cy="4240610"/>
          </a:xfrm>
          <a:prstGeom prst="roundRect">
            <a:avLst>
              <a:gd name="adj" fmla="val 4033"/>
            </a:avLst>
          </a:prstGeom>
          <a:solidFill>
            <a:srgbClr val="FFFFFF">
              <a:alpha val="5000"/>
            </a:srgbClr>
          </a:solidFill>
          <a:ln w="12700">
            <a:solidFill>
              <a:srgbClr val="AF882D"/>
            </a:solidFill>
            <a:prstDash val="solid"/>
          </a:ln>
        </p:spPr>
        <p:txBody>
          <a:bodyPr/>
          <a:lstStyle/>
          <a:p>
            <a:endParaRPr lang="en-US" sz="1400" dirty="0">
              <a:cs typeface="mohammad bold art 1" pitchFamily="2" charset="-78"/>
            </a:endParaRPr>
          </a:p>
        </p:txBody>
      </p:sp>
      <p:pic>
        <p:nvPicPr>
          <p:cNvPr id="26" name="Picture 25" descr="A blue and white logo&#10;&#10;Description automatically generated">
            <a:extLst>
              <a:ext uri="{FF2B5EF4-FFF2-40B4-BE49-F238E27FC236}">
                <a16:creationId xmlns:a16="http://schemas.microsoft.com/office/drawing/2014/main" id="{A4BF832B-1688-0BD2-3F5D-97499E01142C}"/>
              </a:ext>
            </a:extLst>
          </p:cNvPr>
          <p:cNvPicPr>
            <a:picLocks noChangeAspect="1"/>
          </p:cNvPicPr>
          <p:nvPr/>
        </p:nvPicPr>
        <p:blipFill>
          <a:blip r:embed="rId4">
            <a:alphaModFix amt="5000"/>
          </a:blip>
          <a:stretch>
            <a:fillRect/>
          </a:stretch>
        </p:blipFill>
        <p:spPr>
          <a:xfrm>
            <a:off x="8087245" y="2109759"/>
            <a:ext cx="2857500" cy="2857500"/>
          </a:xfrm>
          <a:prstGeom prst="rect">
            <a:avLst/>
          </a:prstGeom>
        </p:spPr>
      </p:pic>
      <p:pic>
        <p:nvPicPr>
          <p:cNvPr id="30" name="Picture 29" descr="A gold logo with a white background&#10;&#10;Description automatically generated">
            <a:extLst>
              <a:ext uri="{FF2B5EF4-FFF2-40B4-BE49-F238E27FC236}">
                <a16:creationId xmlns:a16="http://schemas.microsoft.com/office/drawing/2014/main" id="{CC6B6064-59F9-1045-3E98-3C69675FAF11}"/>
              </a:ext>
            </a:extLst>
          </p:cNvPr>
          <p:cNvPicPr>
            <a:picLocks noChangeAspect="1"/>
          </p:cNvPicPr>
          <p:nvPr/>
        </p:nvPicPr>
        <p:blipFill>
          <a:blip r:embed="rId5">
            <a:alphaModFix amt="20000"/>
          </a:blip>
          <a:stretch>
            <a:fillRect/>
          </a:stretch>
        </p:blipFill>
        <p:spPr>
          <a:xfrm>
            <a:off x="4667018" y="2078871"/>
            <a:ext cx="2812557" cy="2784572"/>
          </a:xfrm>
          <a:prstGeom prst="rect">
            <a:avLst/>
          </a:prstGeom>
        </p:spPr>
      </p:pic>
      <p:pic>
        <p:nvPicPr>
          <p:cNvPr id="32" name="Picture 31" descr="A red and white logo&#10;&#10;Description automatically generated">
            <a:extLst>
              <a:ext uri="{FF2B5EF4-FFF2-40B4-BE49-F238E27FC236}">
                <a16:creationId xmlns:a16="http://schemas.microsoft.com/office/drawing/2014/main" id="{483F85A3-7636-6623-C93C-71C247DCB9BB}"/>
              </a:ext>
            </a:extLst>
          </p:cNvPr>
          <p:cNvPicPr>
            <a:picLocks noChangeAspect="1"/>
          </p:cNvPicPr>
          <p:nvPr/>
        </p:nvPicPr>
        <p:blipFill>
          <a:blip r:embed="rId6">
            <a:alphaModFix amt="20000"/>
          </a:blip>
          <a:stretch>
            <a:fillRect/>
          </a:stretch>
        </p:blipFill>
        <p:spPr>
          <a:xfrm>
            <a:off x="1094166" y="2211977"/>
            <a:ext cx="2681932" cy="2917371"/>
          </a:xfrm>
          <a:prstGeom prst="rect">
            <a:avLst/>
          </a:prstGeom>
        </p:spPr>
      </p:pic>
      <p:sp>
        <p:nvSpPr>
          <p:cNvPr id="33" name="TextBox 32">
            <a:extLst>
              <a:ext uri="{FF2B5EF4-FFF2-40B4-BE49-F238E27FC236}">
                <a16:creationId xmlns:a16="http://schemas.microsoft.com/office/drawing/2014/main" id="{B73C1E0A-F3C2-0219-81EE-423B6DBDAF1D}"/>
              </a:ext>
            </a:extLst>
          </p:cNvPr>
          <p:cNvSpPr txBox="1"/>
          <p:nvPr/>
        </p:nvSpPr>
        <p:spPr>
          <a:xfrm>
            <a:off x="8192289" y="905105"/>
            <a:ext cx="2647407" cy="400110"/>
          </a:xfrm>
          <a:prstGeom prst="rect">
            <a:avLst/>
          </a:prstGeom>
          <a:noFill/>
        </p:spPr>
        <p:txBody>
          <a:bodyPr wrap="square" rtlCol="1">
            <a:spAutoFit/>
          </a:bodyPr>
          <a:lstStyle/>
          <a:p>
            <a:pPr algn="ctr"/>
            <a:r>
              <a:rPr lang="ar-KW" sz="2000" b="1" u="sng" dirty="0">
                <a:solidFill>
                  <a:srgbClr val="AF882D"/>
                </a:solidFill>
                <a:cs typeface="mohammad bold art 1" pitchFamily="2" charset="-78"/>
              </a:rPr>
              <a:t>هيئة أسواق المال </a:t>
            </a:r>
          </a:p>
        </p:txBody>
      </p:sp>
      <p:sp>
        <p:nvSpPr>
          <p:cNvPr id="34" name="TextBox 33">
            <a:extLst>
              <a:ext uri="{FF2B5EF4-FFF2-40B4-BE49-F238E27FC236}">
                <a16:creationId xmlns:a16="http://schemas.microsoft.com/office/drawing/2014/main" id="{9D7786D4-21C5-00EF-98E8-55DD2C19A251}"/>
              </a:ext>
            </a:extLst>
          </p:cNvPr>
          <p:cNvSpPr txBox="1"/>
          <p:nvPr/>
        </p:nvSpPr>
        <p:spPr>
          <a:xfrm>
            <a:off x="748973" y="899571"/>
            <a:ext cx="3385582" cy="400110"/>
          </a:xfrm>
          <a:prstGeom prst="rect">
            <a:avLst/>
          </a:prstGeom>
          <a:noFill/>
        </p:spPr>
        <p:txBody>
          <a:bodyPr wrap="square" rtlCol="1">
            <a:spAutoFit/>
          </a:bodyPr>
          <a:lstStyle/>
          <a:p>
            <a:pPr algn="ctr"/>
            <a:r>
              <a:rPr lang="ar-KW" sz="2000" b="1" u="sng" dirty="0">
                <a:solidFill>
                  <a:srgbClr val="AF882D"/>
                </a:solidFill>
                <a:cs typeface="mohammad bold art 1" pitchFamily="2" charset="-78"/>
              </a:rPr>
              <a:t>الشركة الكويتية للمقاصة</a:t>
            </a:r>
          </a:p>
        </p:txBody>
      </p:sp>
      <p:sp>
        <p:nvSpPr>
          <p:cNvPr id="35" name="TextBox 34">
            <a:extLst>
              <a:ext uri="{FF2B5EF4-FFF2-40B4-BE49-F238E27FC236}">
                <a16:creationId xmlns:a16="http://schemas.microsoft.com/office/drawing/2014/main" id="{5F5D54C4-D89E-1C5C-83B6-AE456F650765}"/>
              </a:ext>
            </a:extLst>
          </p:cNvPr>
          <p:cNvSpPr txBox="1"/>
          <p:nvPr/>
        </p:nvSpPr>
        <p:spPr>
          <a:xfrm>
            <a:off x="4832168" y="897800"/>
            <a:ext cx="2647407" cy="400110"/>
          </a:xfrm>
          <a:prstGeom prst="rect">
            <a:avLst/>
          </a:prstGeom>
          <a:noFill/>
        </p:spPr>
        <p:txBody>
          <a:bodyPr wrap="square" rtlCol="1">
            <a:spAutoFit/>
          </a:bodyPr>
          <a:lstStyle>
            <a:lvl1pPr algn="ctr">
              <a:defRPr/>
            </a:lvl1pPr>
          </a:lstStyle>
          <a:p>
            <a:r>
              <a:rPr lang="ar-KW" sz="2000" b="1" u="sng" dirty="0">
                <a:solidFill>
                  <a:srgbClr val="AF882D"/>
                </a:solidFill>
                <a:cs typeface="mohammad bold art 1" pitchFamily="2" charset="-78"/>
              </a:rPr>
              <a:t>بورصة الكويت </a:t>
            </a:r>
          </a:p>
        </p:txBody>
      </p:sp>
      <p:sp>
        <p:nvSpPr>
          <p:cNvPr id="38" name="TextBox 37">
            <a:extLst>
              <a:ext uri="{FF2B5EF4-FFF2-40B4-BE49-F238E27FC236}">
                <a16:creationId xmlns:a16="http://schemas.microsoft.com/office/drawing/2014/main" id="{506251B6-A75A-A7B6-72B8-79FD147E9C10}"/>
              </a:ext>
            </a:extLst>
          </p:cNvPr>
          <p:cNvSpPr txBox="1"/>
          <p:nvPr/>
        </p:nvSpPr>
        <p:spPr>
          <a:xfrm>
            <a:off x="7994159" y="2267026"/>
            <a:ext cx="3003106" cy="2862322"/>
          </a:xfrm>
          <a:prstGeom prst="rect">
            <a:avLst/>
          </a:prstGeom>
          <a:noFill/>
        </p:spPr>
        <p:txBody>
          <a:bodyPr wrap="square" rtlCol="1">
            <a:spAutoFit/>
          </a:bodyPr>
          <a:lstStyle/>
          <a:p>
            <a:pPr marL="228594" indent="-228594" algn="just" rtl="1">
              <a:buFont typeface="Wingdings" panose="05000000000000000000" pitchFamily="2" charset="2"/>
              <a:buChar char="§"/>
            </a:pPr>
            <a:r>
              <a:rPr lang="ar-KW" sz="1200" dirty="0">
                <a:solidFill>
                  <a:schemeClr val="tx2"/>
                </a:solidFill>
                <a:latin typeface="Segoe UI Semibold" panose="020B0702040204020203" pitchFamily="34" charset="0"/>
                <a:cs typeface="mohammad bold art 1" pitchFamily="2" charset="-78"/>
              </a:rPr>
              <a:t> إضافة تعريفات جديدة (الكتاب الأول - صندوق المؤشرات المتداول والمفوض بالاشتراك).</a:t>
            </a:r>
          </a:p>
          <a:p>
            <a:pPr marL="228594" indent="-228594" algn="just" rtl="1">
              <a:buFont typeface="Wingdings" panose="05000000000000000000" pitchFamily="2" charset="2"/>
              <a:buChar char="§"/>
            </a:pPr>
            <a:endParaRPr lang="ar-KW" sz="1200" dirty="0">
              <a:solidFill>
                <a:schemeClr val="tx2"/>
              </a:solidFill>
              <a:latin typeface="Arial" panose="020B0604020202020204" pitchFamily="34" charset="0"/>
            </a:endParaRPr>
          </a:p>
          <a:p>
            <a:pPr marL="228594" indent="-228594" algn="just" rtl="1">
              <a:buFont typeface="Wingdings" panose="05000000000000000000" pitchFamily="2" charset="2"/>
              <a:buChar char="§"/>
            </a:pPr>
            <a:r>
              <a:rPr lang="ar-KW" sz="1200" dirty="0">
                <a:solidFill>
                  <a:schemeClr val="tx2"/>
                </a:solidFill>
                <a:latin typeface="Segoe UI Semibold" panose="020B0702040204020203" pitchFamily="34" charset="0"/>
                <a:cs typeface="mohammad bold art 1" pitchFamily="2" charset="-78"/>
              </a:rPr>
              <a:t>تعديل اشتراطات الورقة المالية التي يسجل عليها صانع السوق (الكتاب الرابع). </a:t>
            </a:r>
          </a:p>
          <a:p>
            <a:pPr marL="228594" indent="-228594" algn="just" rtl="1">
              <a:buFont typeface="Wingdings" panose="05000000000000000000" pitchFamily="2" charset="2"/>
              <a:buChar char="§"/>
            </a:pPr>
            <a:endParaRPr lang="ar-KW" sz="1200" dirty="0">
              <a:solidFill>
                <a:schemeClr val="tx2"/>
              </a:solidFill>
              <a:latin typeface="Arial" panose="020B0604020202020204" pitchFamily="34" charset="0"/>
            </a:endParaRPr>
          </a:p>
          <a:p>
            <a:pPr marL="228594" indent="-228594" algn="just" rtl="1">
              <a:buFont typeface="Wingdings" panose="05000000000000000000" pitchFamily="2" charset="2"/>
              <a:buChar char="§"/>
            </a:pPr>
            <a:r>
              <a:rPr lang="ar-KW" sz="1200" dirty="0">
                <a:solidFill>
                  <a:schemeClr val="tx2"/>
                </a:solidFill>
                <a:latin typeface="Segoe UI Semibold" panose="020B0702040204020203" pitchFamily="34" charset="0"/>
                <a:cs typeface="mohammad bold art 1" pitchFamily="2" charset="-78"/>
              </a:rPr>
              <a:t>تنظيم آلية إدراج صناديق المؤشرات المتداولة الكويتية والغير كويتية وصناديق المؤشرات المتداولة المغذية في البورصة (الكتاب الثاني عشر). </a:t>
            </a:r>
          </a:p>
          <a:p>
            <a:pPr marL="231642" indent="-231642" algn="just" rtl="1">
              <a:buFont typeface="Wingdings" panose="05000000000000000000" pitchFamily="2" charset="2"/>
              <a:buChar char="§"/>
            </a:pPr>
            <a:endParaRPr lang="ar-KW" sz="1200" dirty="0">
              <a:solidFill>
                <a:schemeClr val="tx2"/>
              </a:solidFill>
              <a:latin typeface="Segoe UI Semibold" panose="020B0702040204020203" pitchFamily="34" charset="0"/>
              <a:cs typeface="mohammad bold art 1" pitchFamily="2" charset="-78"/>
            </a:endParaRPr>
          </a:p>
          <a:p>
            <a:pPr marL="231642" indent="-231642" algn="just" rtl="1">
              <a:buFont typeface="Wingdings" panose="05000000000000000000" pitchFamily="2" charset="2"/>
              <a:buChar char="§"/>
            </a:pPr>
            <a:r>
              <a:rPr lang="ar-KW" sz="1200" dirty="0">
                <a:solidFill>
                  <a:schemeClr val="tx2"/>
                </a:solidFill>
                <a:latin typeface="Segoe UI Semibold" panose="020B0702040204020203" pitchFamily="34" charset="0"/>
                <a:cs typeface="mohammad bold art 1" pitchFamily="2" charset="-78"/>
              </a:rPr>
              <a:t>تحديد وتنظيم ضوابط الاستثمار في صناديق المؤشرات المتداولة (الكتاب الثالث عشر).</a:t>
            </a:r>
            <a:endParaRPr lang="ar-KW" sz="1200" dirty="0">
              <a:solidFill>
                <a:schemeClr val="tx2"/>
              </a:solidFill>
              <a:latin typeface="Arial" panose="020B0604020202020204" pitchFamily="34" charset="0"/>
            </a:endParaRPr>
          </a:p>
          <a:p>
            <a:pPr algn="just" rtl="1"/>
            <a:endParaRPr lang="ar-KW" sz="1200" dirty="0">
              <a:solidFill>
                <a:schemeClr val="tx2"/>
              </a:solidFill>
              <a:highlight>
                <a:srgbClr val="F2F2F2"/>
              </a:highlight>
              <a:latin typeface="Arial" panose="020B0604020202020204" pitchFamily="34" charset="0"/>
            </a:endParaRPr>
          </a:p>
        </p:txBody>
      </p:sp>
      <p:sp>
        <p:nvSpPr>
          <p:cNvPr id="40" name="TextBox 39">
            <a:extLst>
              <a:ext uri="{FF2B5EF4-FFF2-40B4-BE49-F238E27FC236}">
                <a16:creationId xmlns:a16="http://schemas.microsoft.com/office/drawing/2014/main" id="{878209C0-20C3-D35B-0FCC-0578B94DF2E3}"/>
              </a:ext>
            </a:extLst>
          </p:cNvPr>
          <p:cNvSpPr txBox="1"/>
          <p:nvPr/>
        </p:nvSpPr>
        <p:spPr>
          <a:xfrm>
            <a:off x="4482894" y="2211977"/>
            <a:ext cx="3104910" cy="3416320"/>
          </a:xfrm>
          <a:prstGeom prst="rect">
            <a:avLst/>
          </a:prstGeom>
          <a:noFill/>
        </p:spPr>
        <p:txBody>
          <a:bodyPr wrap="square" rtlCol="1">
            <a:spAutoFit/>
          </a:bodyPr>
          <a:lstStyle/>
          <a:p>
            <a:pPr marL="228594" indent="-228594" algn="justLow" rtl="1">
              <a:buFont typeface="Wingdings" panose="05000000000000000000" pitchFamily="2" charset="2"/>
              <a:buChar char="§"/>
            </a:pPr>
            <a:r>
              <a:rPr lang="ar-KW" sz="1200" dirty="0">
                <a:solidFill>
                  <a:schemeClr val="tx2"/>
                </a:solidFill>
                <a:latin typeface="Segoe UI Semibold" panose="020B0702040204020203" pitchFamily="34" charset="0"/>
                <a:cs typeface="mohammad bold art 1" pitchFamily="2" charset="-78"/>
              </a:rPr>
              <a:t>تعديل على اشتراطات إدراج الصندوق العامة وإضافة شروط خاصة بإدراج صناديق المؤشرات المتداولة. </a:t>
            </a:r>
          </a:p>
          <a:p>
            <a:pPr marL="228594" indent="-228594" algn="justLow" rtl="1">
              <a:buFont typeface="Wingdings" panose="05000000000000000000" pitchFamily="2" charset="2"/>
              <a:buChar char="§"/>
            </a:pPr>
            <a:endParaRPr lang="ar-KW" sz="1200" dirty="0">
              <a:solidFill>
                <a:schemeClr val="tx2"/>
              </a:solidFill>
              <a:latin typeface="Segoe UI Semibold" panose="020B0702040204020203" pitchFamily="34" charset="0"/>
              <a:cs typeface="mohammad bold art 1" pitchFamily="2" charset="-78"/>
            </a:endParaRPr>
          </a:p>
          <a:p>
            <a:pPr marL="228594" indent="-228594" algn="justLow" rtl="1">
              <a:buFont typeface="Wingdings" panose="05000000000000000000" pitchFamily="2" charset="2"/>
              <a:buChar char="§"/>
            </a:pPr>
            <a:r>
              <a:rPr lang="ar-KW" sz="1200" dirty="0">
                <a:solidFill>
                  <a:schemeClr val="tx2"/>
                </a:solidFill>
                <a:latin typeface="Segoe UI Semibold" panose="020B0702040204020203" pitchFamily="34" charset="0"/>
                <a:cs typeface="mohammad bold art 1" pitchFamily="2" charset="-78"/>
              </a:rPr>
              <a:t>السماح بإدراج الصناديق الأجنبية بشرط وجود ترخيص ولتسويق وحداته من قبل الهيئة.</a:t>
            </a:r>
          </a:p>
          <a:p>
            <a:pPr marL="228594" indent="-228594" algn="justLow" rtl="1">
              <a:buFont typeface="Wingdings" panose="05000000000000000000" pitchFamily="2" charset="2"/>
              <a:buChar char="§"/>
            </a:pPr>
            <a:endParaRPr lang="ar-KW" sz="1200" dirty="0">
              <a:solidFill>
                <a:schemeClr val="tx2"/>
              </a:solidFill>
              <a:latin typeface="Segoe UI Semibold" panose="020B0702040204020203" pitchFamily="34" charset="0"/>
              <a:cs typeface="mohammad bold art 1" pitchFamily="2" charset="-78"/>
            </a:endParaRPr>
          </a:p>
          <a:p>
            <a:pPr marL="228594" indent="-228594" algn="justLow" rtl="1">
              <a:buFont typeface="Wingdings" panose="05000000000000000000" pitchFamily="2" charset="2"/>
              <a:buChar char="§"/>
            </a:pPr>
            <a:r>
              <a:rPr lang="ar-KW" sz="1200" dirty="0">
                <a:solidFill>
                  <a:schemeClr val="tx2"/>
                </a:solidFill>
                <a:latin typeface="Segoe UI Semibold" panose="020B0702040204020203" pitchFamily="34" charset="0"/>
                <a:cs typeface="mohammad bold art 1" pitchFamily="2" charset="-78"/>
              </a:rPr>
              <a:t>منح بعض المميزات لصناديق المؤشرات المتداولة بحكم طبيعتها.</a:t>
            </a:r>
          </a:p>
          <a:p>
            <a:pPr marL="228594" indent="-228594" algn="justLow" rtl="1">
              <a:buFont typeface="Wingdings" panose="05000000000000000000" pitchFamily="2" charset="2"/>
              <a:buChar char="§"/>
            </a:pPr>
            <a:endParaRPr lang="ar-KW" sz="1200" dirty="0">
              <a:solidFill>
                <a:schemeClr val="tx2"/>
              </a:solidFill>
              <a:latin typeface="Segoe UI Semibold" panose="020B0702040204020203" pitchFamily="34" charset="0"/>
              <a:cs typeface="mohammad bold art 1" pitchFamily="2" charset="-78"/>
            </a:endParaRPr>
          </a:p>
          <a:p>
            <a:pPr marL="228594" indent="-228594" algn="justLow" rtl="1">
              <a:buFont typeface="Wingdings" panose="05000000000000000000" pitchFamily="2" charset="2"/>
              <a:buChar char="§"/>
            </a:pPr>
            <a:r>
              <a:rPr lang="ar-KW" sz="1200" dirty="0">
                <a:solidFill>
                  <a:schemeClr val="tx2"/>
                </a:solidFill>
                <a:latin typeface="Segoe UI Semibold" panose="020B0702040204020203" pitchFamily="34" charset="0"/>
                <a:cs typeface="mohammad bold art 1" pitchFamily="2" charset="-78"/>
              </a:rPr>
              <a:t>تنظيم الالتزامات المستمرة والافصاح على مدير الصندوق.</a:t>
            </a:r>
          </a:p>
          <a:p>
            <a:pPr algn="justLow" rtl="1"/>
            <a:endParaRPr lang="ar-KW" sz="1200" dirty="0">
              <a:solidFill>
                <a:schemeClr val="tx2"/>
              </a:solidFill>
              <a:latin typeface="Segoe UI Semibold" panose="020B0702040204020203" pitchFamily="34" charset="0"/>
              <a:cs typeface="mohammad bold art 1" pitchFamily="2" charset="-78"/>
            </a:endParaRPr>
          </a:p>
          <a:p>
            <a:pPr marL="228594" indent="-228594" algn="justLow" rtl="1">
              <a:buFont typeface="Wingdings" panose="05000000000000000000" pitchFamily="2" charset="2"/>
              <a:buChar char="§"/>
            </a:pPr>
            <a:r>
              <a:rPr lang="ar-KW" sz="1200" dirty="0">
                <a:solidFill>
                  <a:schemeClr val="tx2"/>
                </a:solidFill>
                <a:latin typeface="Segoe UI Semibold" panose="020B0702040204020203" pitchFamily="34" charset="0"/>
                <a:cs typeface="mohammad bold art 1" pitchFamily="2" charset="-78"/>
              </a:rPr>
              <a:t>تحديد حالات وقف تداول حسب الممارسات العالمية.</a:t>
            </a:r>
          </a:p>
          <a:p>
            <a:pPr marL="228594" indent="-228594" algn="justLow" rtl="1">
              <a:buFont typeface="Wingdings" panose="05000000000000000000" pitchFamily="2" charset="2"/>
              <a:buChar char="§"/>
            </a:pPr>
            <a:endParaRPr lang="ar-KW" sz="1200" dirty="0">
              <a:solidFill>
                <a:schemeClr val="tx2"/>
              </a:solidFill>
              <a:latin typeface="Segoe UI Semibold" panose="020B0702040204020203" pitchFamily="34" charset="0"/>
              <a:cs typeface="mohammad bold art 1" pitchFamily="2" charset="-78"/>
            </a:endParaRPr>
          </a:p>
          <a:p>
            <a:pPr marL="228594" indent="-228594" algn="justLow" rtl="1">
              <a:buFont typeface="Wingdings" panose="05000000000000000000" pitchFamily="2" charset="2"/>
              <a:buChar char="§"/>
            </a:pPr>
            <a:r>
              <a:rPr lang="ar-KW" sz="1200" dirty="0">
                <a:solidFill>
                  <a:schemeClr val="tx2"/>
                </a:solidFill>
                <a:latin typeface="Segoe UI Semibold" panose="020B0702040204020203" pitchFamily="34" charset="0"/>
                <a:cs typeface="mohammad bold art 1" pitchFamily="2" charset="-78"/>
              </a:rPr>
              <a:t>تنظيم الصفقات المتفق عليها لصناديق المؤشرات المتداولة</a:t>
            </a:r>
          </a:p>
        </p:txBody>
      </p:sp>
      <p:sp>
        <p:nvSpPr>
          <p:cNvPr id="41" name="TextBox 40">
            <a:extLst>
              <a:ext uri="{FF2B5EF4-FFF2-40B4-BE49-F238E27FC236}">
                <a16:creationId xmlns:a16="http://schemas.microsoft.com/office/drawing/2014/main" id="{E7D2162F-C4EF-D7E7-9D81-44524B6B69E8}"/>
              </a:ext>
            </a:extLst>
          </p:cNvPr>
          <p:cNvSpPr txBox="1"/>
          <p:nvPr/>
        </p:nvSpPr>
        <p:spPr>
          <a:xfrm>
            <a:off x="1127547" y="2289603"/>
            <a:ext cx="2628433" cy="2677656"/>
          </a:xfrm>
          <a:prstGeom prst="rect">
            <a:avLst/>
          </a:prstGeom>
          <a:noFill/>
        </p:spPr>
        <p:txBody>
          <a:bodyPr wrap="square" rtlCol="1">
            <a:spAutoFit/>
          </a:bodyPr>
          <a:lstStyle/>
          <a:p>
            <a:pPr marL="228594" indent="-228594" algn="justLow" rtl="1">
              <a:buFont typeface="Wingdings" panose="05000000000000000000" pitchFamily="2" charset="2"/>
              <a:buChar char="§"/>
            </a:pPr>
            <a:r>
              <a:rPr lang="ar-KW" sz="1200" dirty="0">
                <a:solidFill>
                  <a:schemeClr val="tx2"/>
                </a:solidFill>
                <a:latin typeface="Segoe UI Semibold" panose="020B0702040204020203" pitchFamily="34" charset="0"/>
                <a:cs typeface="mohammad bold art 1" pitchFamily="2" charset="-78"/>
              </a:rPr>
              <a:t> إضافة تعريفات جديدة</a:t>
            </a:r>
            <a:r>
              <a:rPr lang="en-US" sz="1200" dirty="0">
                <a:solidFill>
                  <a:schemeClr val="tx2"/>
                </a:solidFill>
                <a:latin typeface="Segoe UI Semibold" panose="020B0702040204020203" pitchFamily="34" charset="0"/>
                <a:cs typeface="mohammad bold art 1" pitchFamily="2" charset="-78"/>
              </a:rPr>
              <a:t> </a:t>
            </a:r>
            <a:r>
              <a:rPr lang="ar-KW" sz="1200" dirty="0">
                <a:solidFill>
                  <a:schemeClr val="tx2"/>
                </a:solidFill>
                <a:latin typeface="Segoe UI Semibold" panose="020B0702040204020203" pitchFamily="34" charset="0"/>
                <a:cs typeface="mohammad bold art 1" pitchFamily="2" charset="-78"/>
              </a:rPr>
              <a:t>(صندوق المؤشرات المتداول والمفوض بالاشتراك).</a:t>
            </a:r>
          </a:p>
          <a:p>
            <a:pPr marL="228594" indent="-228594" algn="justLow" rtl="1">
              <a:buFont typeface="Wingdings" panose="05000000000000000000" pitchFamily="2" charset="2"/>
              <a:buChar char="§"/>
            </a:pPr>
            <a:endParaRPr lang="ar-KW" sz="1200" dirty="0">
              <a:solidFill>
                <a:schemeClr val="tx2"/>
              </a:solidFill>
              <a:latin typeface="Segoe UI Semibold" panose="020B0702040204020203" pitchFamily="34" charset="0"/>
              <a:cs typeface="mohammad bold art 1" pitchFamily="2" charset="-78"/>
            </a:endParaRPr>
          </a:p>
          <a:p>
            <a:pPr marL="228594" indent="-228594" algn="justLow" rtl="1">
              <a:buFont typeface="Wingdings" panose="05000000000000000000" pitchFamily="2" charset="2"/>
              <a:buChar char="§"/>
            </a:pPr>
            <a:r>
              <a:rPr lang="ar-KW" sz="1200" dirty="0">
                <a:solidFill>
                  <a:schemeClr val="tx2"/>
                </a:solidFill>
                <a:latin typeface="Segoe UI Semibold" panose="020B0702040204020203" pitchFamily="34" charset="0"/>
                <a:cs typeface="mohammad bold art 1" pitchFamily="2" charset="-78"/>
              </a:rPr>
              <a:t>تنظيم وتحديد حالات نقل الملكية الخاصة بصناديق المؤشرات المتداولة.</a:t>
            </a:r>
          </a:p>
          <a:p>
            <a:pPr algn="justLow" rtl="1"/>
            <a:endParaRPr lang="ar-KW" sz="1200" dirty="0">
              <a:solidFill>
                <a:schemeClr val="tx2"/>
              </a:solidFill>
              <a:latin typeface="Segoe UI Semibold" panose="020B0702040204020203" pitchFamily="34" charset="0"/>
              <a:cs typeface="mohammad bold art 1" pitchFamily="2" charset="-78"/>
            </a:endParaRPr>
          </a:p>
          <a:p>
            <a:pPr marL="228594" indent="-228594" algn="justLow" rtl="1">
              <a:buFont typeface="Wingdings" panose="05000000000000000000" pitchFamily="2" charset="2"/>
              <a:buChar char="§"/>
            </a:pPr>
            <a:r>
              <a:rPr lang="ar-KW" sz="1200" dirty="0">
                <a:solidFill>
                  <a:schemeClr val="tx2"/>
                </a:solidFill>
                <a:latin typeface="Segoe UI Semibold" panose="020B0702040204020203" pitchFamily="34" charset="0"/>
                <a:cs typeface="mohammad bold art 1" pitchFamily="2" charset="-78"/>
              </a:rPr>
              <a:t>ضوابط التنسيق المستمر بين مقدمي الخدمات لعمليات الاشتراك والاسترداد. </a:t>
            </a:r>
          </a:p>
          <a:p>
            <a:pPr marL="228594" indent="-228594" algn="justLow" rtl="1">
              <a:buFont typeface="Wingdings" panose="05000000000000000000" pitchFamily="2" charset="2"/>
              <a:buChar char="§"/>
            </a:pPr>
            <a:endParaRPr lang="ar-KW" sz="1200" dirty="0">
              <a:solidFill>
                <a:schemeClr val="tx2"/>
              </a:solidFill>
              <a:latin typeface="Segoe UI Semibold" panose="020B0702040204020203" pitchFamily="34" charset="0"/>
              <a:cs typeface="mohammad bold art 1" pitchFamily="2" charset="-78"/>
            </a:endParaRPr>
          </a:p>
          <a:p>
            <a:pPr marL="228594" indent="-228594" algn="justLow" rtl="1">
              <a:buFont typeface="Wingdings" panose="05000000000000000000" pitchFamily="2" charset="2"/>
              <a:buChar char="§"/>
            </a:pPr>
            <a:r>
              <a:rPr lang="ar-KW" sz="1200" dirty="0">
                <a:solidFill>
                  <a:schemeClr val="tx2"/>
                </a:solidFill>
                <a:latin typeface="Segoe UI Semibold" panose="020B0702040204020203" pitchFamily="34" charset="0"/>
                <a:cs typeface="mohammad bold art 1" pitchFamily="2" charset="-78"/>
              </a:rPr>
              <a:t>إبلاغ البورصة عند اصدار أو إلغاء الوحدات بما يتوافق مع عمليات الاشتراك والاسترداد.</a:t>
            </a:r>
          </a:p>
        </p:txBody>
      </p:sp>
      <p:sp>
        <p:nvSpPr>
          <p:cNvPr id="42" name="TextBox 41">
            <a:extLst>
              <a:ext uri="{FF2B5EF4-FFF2-40B4-BE49-F238E27FC236}">
                <a16:creationId xmlns:a16="http://schemas.microsoft.com/office/drawing/2014/main" id="{5338C58A-0D60-951E-A4BA-8FAA42999E8D}"/>
              </a:ext>
            </a:extLst>
          </p:cNvPr>
          <p:cNvSpPr txBox="1"/>
          <p:nvPr/>
        </p:nvSpPr>
        <p:spPr>
          <a:xfrm>
            <a:off x="1007390" y="1654939"/>
            <a:ext cx="2768708" cy="318100"/>
          </a:xfrm>
          <a:prstGeom prst="rect">
            <a:avLst/>
          </a:prstGeom>
          <a:noFill/>
        </p:spPr>
        <p:txBody>
          <a:bodyPr wrap="square" rtlCol="1">
            <a:spAutoFit/>
          </a:bodyPr>
          <a:lstStyle/>
          <a:p>
            <a:pPr algn="ctr"/>
            <a:r>
              <a:rPr lang="ar-KW" sz="1467" dirty="0">
                <a:solidFill>
                  <a:schemeClr val="accent1">
                    <a:lumMod val="50000"/>
                  </a:schemeClr>
                </a:solidFill>
                <a:latin typeface="Segoe UI Semibold" panose="020B0702040204020203" pitchFamily="34" charset="0"/>
                <a:cs typeface="mohammad bold art 1" pitchFamily="2" charset="-78"/>
              </a:rPr>
              <a:t>قواعد الإيداع المركزي</a:t>
            </a:r>
          </a:p>
        </p:txBody>
      </p:sp>
      <p:sp>
        <p:nvSpPr>
          <p:cNvPr id="43" name="TextBox 42">
            <a:extLst>
              <a:ext uri="{FF2B5EF4-FFF2-40B4-BE49-F238E27FC236}">
                <a16:creationId xmlns:a16="http://schemas.microsoft.com/office/drawing/2014/main" id="{782EAE77-E1C0-D809-BF56-5A1D86DD1289}"/>
              </a:ext>
            </a:extLst>
          </p:cNvPr>
          <p:cNvSpPr txBox="1"/>
          <p:nvPr/>
        </p:nvSpPr>
        <p:spPr>
          <a:xfrm>
            <a:off x="4650995" y="1497079"/>
            <a:ext cx="2768708" cy="461665"/>
          </a:xfrm>
          <a:prstGeom prst="rect">
            <a:avLst/>
          </a:prstGeom>
          <a:noFill/>
        </p:spPr>
        <p:txBody>
          <a:bodyPr wrap="square" rtlCol="1">
            <a:spAutoFit/>
          </a:bodyPr>
          <a:lstStyle/>
          <a:p>
            <a:pPr algn="ctr"/>
            <a:r>
              <a:rPr lang="ar-KW" sz="1467" dirty="0">
                <a:solidFill>
                  <a:schemeClr val="accent1">
                    <a:lumMod val="50000"/>
                  </a:schemeClr>
                </a:solidFill>
                <a:latin typeface="Segoe UI Semibold" panose="020B0702040204020203" pitchFamily="34" charset="0"/>
                <a:cs typeface="mohammad bold art 1" pitchFamily="2" charset="-78"/>
              </a:rPr>
              <a:t>قواعد</a:t>
            </a:r>
            <a:r>
              <a:rPr lang="ar-KW" sz="2400" dirty="0"/>
              <a:t> </a:t>
            </a:r>
            <a:r>
              <a:rPr lang="ar-KW" sz="1467" dirty="0">
                <a:solidFill>
                  <a:schemeClr val="accent1">
                    <a:lumMod val="50000"/>
                  </a:schemeClr>
                </a:solidFill>
                <a:latin typeface="Segoe UI Semibold" panose="020B0702040204020203" pitchFamily="34" charset="0"/>
                <a:cs typeface="mohammad bold art 1" pitchFamily="2" charset="-78"/>
              </a:rPr>
              <a:t>البورصة </a:t>
            </a:r>
          </a:p>
        </p:txBody>
      </p:sp>
      <p:sp>
        <p:nvSpPr>
          <p:cNvPr id="44" name="TextBox 43">
            <a:extLst>
              <a:ext uri="{FF2B5EF4-FFF2-40B4-BE49-F238E27FC236}">
                <a16:creationId xmlns:a16="http://schemas.microsoft.com/office/drawing/2014/main" id="{BB5D8E9A-AE40-386D-4EF7-49755B559757}"/>
              </a:ext>
            </a:extLst>
          </p:cNvPr>
          <p:cNvSpPr txBox="1"/>
          <p:nvPr/>
        </p:nvSpPr>
        <p:spPr>
          <a:xfrm>
            <a:off x="8148072" y="1598134"/>
            <a:ext cx="2768708" cy="543867"/>
          </a:xfrm>
          <a:prstGeom prst="rect">
            <a:avLst/>
          </a:prstGeom>
          <a:noFill/>
        </p:spPr>
        <p:txBody>
          <a:bodyPr wrap="square" rtlCol="1">
            <a:spAutoFit/>
          </a:bodyPr>
          <a:lstStyle/>
          <a:p>
            <a:pPr algn="ctr"/>
            <a:r>
              <a:rPr lang="ar-KW" sz="1467" dirty="0">
                <a:solidFill>
                  <a:schemeClr val="accent1">
                    <a:lumMod val="50000"/>
                  </a:schemeClr>
                </a:solidFill>
                <a:latin typeface="Segoe UI Semibold" panose="020B0702040204020203" pitchFamily="34" charset="0"/>
                <a:cs typeface="mohammad bold art 1" pitchFamily="2" charset="-78"/>
              </a:rPr>
              <a:t>اللائحة التنفيذية للقانون رقم (7) لسنة 2010 </a:t>
            </a:r>
          </a:p>
        </p:txBody>
      </p:sp>
      <p:sp>
        <p:nvSpPr>
          <p:cNvPr id="46" name="Shape 11">
            <a:extLst>
              <a:ext uri="{FF2B5EF4-FFF2-40B4-BE49-F238E27FC236}">
                <a16:creationId xmlns:a16="http://schemas.microsoft.com/office/drawing/2014/main" id="{3231109A-9D1A-497D-3FC4-248572E99ADA}"/>
              </a:ext>
            </a:extLst>
          </p:cNvPr>
          <p:cNvSpPr/>
          <p:nvPr/>
        </p:nvSpPr>
        <p:spPr>
          <a:xfrm>
            <a:off x="8215818" y="1525214"/>
            <a:ext cx="2584093" cy="607171"/>
          </a:xfrm>
          <a:prstGeom prst="roundRect">
            <a:avLst>
              <a:gd name="adj" fmla="val 4033"/>
            </a:avLst>
          </a:prstGeom>
          <a:solidFill>
            <a:srgbClr val="FFFFFF">
              <a:alpha val="5000"/>
            </a:srgbClr>
          </a:solidFill>
          <a:ln w="12700">
            <a:solidFill>
              <a:srgbClr val="AF882D"/>
            </a:solidFill>
            <a:prstDash val="solid"/>
          </a:ln>
        </p:spPr>
        <p:txBody>
          <a:bodyPr/>
          <a:lstStyle/>
          <a:p>
            <a:endParaRPr lang="en-US" sz="1400" dirty="0">
              <a:cs typeface="mohammad bold art 1" pitchFamily="2" charset="-78"/>
            </a:endParaRPr>
          </a:p>
        </p:txBody>
      </p:sp>
      <p:sp>
        <p:nvSpPr>
          <p:cNvPr id="47" name="Shape 11">
            <a:extLst>
              <a:ext uri="{FF2B5EF4-FFF2-40B4-BE49-F238E27FC236}">
                <a16:creationId xmlns:a16="http://schemas.microsoft.com/office/drawing/2014/main" id="{BDC76F8E-22FD-82B7-9FA1-68CFA3BE5875}"/>
              </a:ext>
            </a:extLst>
          </p:cNvPr>
          <p:cNvSpPr/>
          <p:nvPr/>
        </p:nvSpPr>
        <p:spPr>
          <a:xfrm>
            <a:off x="4772296" y="1517248"/>
            <a:ext cx="2584093" cy="607171"/>
          </a:xfrm>
          <a:prstGeom prst="roundRect">
            <a:avLst>
              <a:gd name="adj" fmla="val 4033"/>
            </a:avLst>
          </a:prstGeom>
          <a:solidFill>
            <a:srgbClr val="FFFFFF">
              <a:alpha val="5000"/>
            </a:srgbClr>
          </a:solidFill>
          <a:ln w="12700">
            <a:solidFill>
              <a:srgbClr val="AF882D"/>
            </a:solidFill>
            <a:prstDash val="solid"/>
          </a:ln>
        </p:spPr>
        <p:txBody>
          <a:bodyPr/>
          <a:lstStyle/>
          <a:p>
            <a:endParaRPr lang="en-US" sz="1400" dirty="0">
              <a:cs typeface="mohammad bold art 1" pitchFamily="2" charset="-78"/>
            </a:endParaRPr>
          </a:p>
        </p:txBody>
      </p:sp>
      <p:sp>
        <p:nvSpPr>
          <p:cNvPr id="2" name="Title 1">
            <a:extLst>
              <a:ext uri="{FF2B5EF4-FFF2-40B4-BE49-F238E27FC236}">
                <a16:creationId xmlns:a16="http://schemas.microsoft.com/office/drawing/2014/main" id="{DD2544C6-6A48-02B5-D765-48FF0E1D9824}"/>
              </a:ext>
            </a:extLst>
          </p:cNvPr>
          <p:cNvSpPr txBox="1">
            <a:spLocks/>
          </p:cNvSpPr>
          <p:nvPr/>
        </p:nvSpPr>
        <p:spPr>
          <a:xfrm>
            <a:off x="1047170" y="203427"/>
            <a:ext cx="10515600" cy="854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2400" kern="0" dirty="0">
                <a:solidFill>
                  <a:srgbClr val="0D4A75"/>
                </a:solidFill>
                <a:latin typeface="Segoe UI Semibold" panose="020B0702040204020203" pitchFamily="34" charset="0"/>
                <a:ea typeface="+mn-ea"/>
                <a:cs typeface="mohammad bold art 1" pitchFamily="2" charset="-78"/>
              </a:rPr>
              <a:t>أهم التعديلات التنظيمية والتشريعية لصناديق المؤشرات المتداولة</a:t>
            </a:r>
            <a:endParaRPr lang="en-US" sz="2400" kern="0" dirty="0">
              <a:solidFill>
                <a:srgbClr val="0D4A75"/>
              </a:solidFill>
              <a:latin typeface="Segoe UI Semibold" panose="020B0702040204020203" pitchFamily="34" charset="0"/>
              <a:ea typeface="+mn-ea"/>
              <a:cs typeface="mohammad bold art 1" pitchFamily="2" charset="-78"/>
            </a:endParaRPr>
          </a:p>
        </p:txBody>
      </p:sp>
    </p:spTree>
    <p:extLst>
      <p:ext uri="{BB962C8B-B14F-4D97-AF65-F5344CB8AC3E}">
        <p14:creationId xmlns:p14="http://schemas.microsoft.com/office/powerpoint/2010/main" val="426085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436FE-7F7D-A46A-D484-B5E550C7B23F}"/>
            </a:ext>
          </a:extLst>
        </p:cNvPr>
        <p:cNvGrpSpPr/>
        <p:nvPr/>
      </p:nvGrpSpPr>
      <p:grpSpPr>
        <a:xfrm>
          <a:off x="0" y="0"/>
          <a:ext cx="0" cy="0"/>
          <a:chOff x="0" y="0"/>
          <a:chExt cx="0" cy="0"/>
        </a:xfrm>
      </p:grpSpPr>
      <p:sp>
        <p:nvSpPr>
          <p:cNvPr id="37" name="TextBox 36">
            <a:extLst>
              <a:ext uri="{FF2B5EF4-FFF2-40B4-BE49-F238E27FC236}">
                <a16:creationId xmlns:a16="http://schemas.microsoft.com/office/drawing/2014/main" id="{779CF8AD-BF8A-CBA2-DAD7-6FA00604AEED}"/>
              </a:ext>
            </a:extLst>
          </p:cNvPr>
          <p:cNvSpPr txBox="1"/>
          <p:nvPr/>
        </p:nvSpPr>
        <p:spPr>
          <a:xfrm>
            <a:off x="9774697" y="6224730"/>
            <a:ext cx="2261937" cy="529389"/>
          </a:xfrm>
          <a:prstGeom prst="rect">
            <a:avLst/>
          </a:prstGeom>
        </p:spPr>
        <p:txBody>
          <a:bodyPr vert="horz" wrap="square" lIns="0" tIns="0" rIns="0" bIns="0" rtlCol="0" anchor="t">
            <a:noAutofit/>
          </a:bodyPr>
          <a:lstStyle/>
          <a:p>
            <a:pPr>
              <a:lnSpc>
                <a:spcPct val="125000"/>
              </a:lnSpc>
              <a:spcBef>
                <a:spcPts val="1400"/>
              </a:spcBef>
              <a:buClr>
                <a:srgbClr val="000000"/>
              </a:buClr>
            </a:pPr>
            <a:endParaRPr lang="en-US" sz="1300" kern="0">
              <a:solidFill>
                <a:srgbClr val="6D6E70"/>
              </a:solidFill>
              <a:latin typeface="Open Sans" charset="0"/>
              <a:ea typeface="Open Sans" charset="0"/>
              <a:cs typeface="Open Sans" charset="0"/>
              <a:sym typeface="Arial"/>
            </a:endParaRPr>
          </a:p>
        </p:txBody>
      </p:sp>
      <p:sp>
        <p:nvSpPr>
          <p:cNvPr id="6" name="Rectangle 5">
            <a:extLst>
              <a:ext uri="{FF2B5EF4-FFF2-40B4-BE49-F238E27FC236}">
                <a16:creationId xmlns:a16="http://schemas.microsoft.com/office/drawing/2014/main" id="{B73568D6-DA02-DAEE-84CB-54908CA51DB5}"/>
              </a:ext>
            </a:extLst>
          </p:cNvPr>
          <p:cNvSpPr/>
          <p:nvPr/>
        </p:nvSpPr>
        <p:spPr bwMode="auto">
          <a:xfrm>
            <a:off x="870713" y="1343548"/>
            <a:ext cx="3474947" cy="356009"/>
          </a:xfrm>
          <a:prstGeom prst="rect">
            <a:avLst/>
          </a:prstGeom>
          <a:no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defTabSz="995314" fontAlgn="base">
              <a:spcBef>
                <a:spcPct val="0"/>
              </a:spcBef>
              <a:spcAft>
                <a:spcPct val="0"/>
              </a:spcAft>
              <a:defRPr/>
            </a:pPr>
            <a:endParaRPr lang="en-US" sz="8800">
              <a:solidFill>
                <a:srgbClr val="002060"/>
              </a:solidFill>
              <a:latin typeface="Segoe UI Semilight" panose="020B0402040204020203" pitchFamily="34" charset="0"/>
              <a:cs typeface="Segoe UI Semilight" panose="020B0402040204020203" pitchFamily="34" charset="0"/>
              <a:sym typeface="Arial"/>
            </a:endParaRPr>
          </a:p>
        </p:txBody>
      </p:sp>
      <p:sp>
        <p:nvSpPr>
          <p:cNvPr id="3" name="Rectangle 2">
            <a:extLst>
              <a:ext uri="{FF2B5EF4-FFF2-40B4-BE49-F238E27FC236}">
                <a16:creationId xmlns:a16="http://schemas.microsoft.com/office/drawing/2014/main" id="{E4CCB3BF-D87E-716C-468F-DD9CB9D68F44}"/>
              </a:ext>
            </a:extLst>
          </p:cNvPr>
          <p:cNvSpPr/>
          <p:nvPr/>
        </p:nvSpPr>
        <p:spPr>
          <a:xfrm>
            <a:off x="702529" y="669019"/>
            <a:ext cx="11489473" cy="45719"/>
          </a:xfrm>
          <a:prstGeom prst="rect">
            <a:avLst/>
          </a:prstGeom>
          <a:solidFill>
            <a:srgbClr val="AF882D"/>
          </a:solidFill>
          <a:ln w="12700" cap="flat" cmpd="sng" algn="ctr">
            <a:noFill/>
            <a:prstDash val="solid"/>
            <a:miter lim="800000"/>
          </a:ln>
          <a:effectLst/>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defTabSz="914286">
              <a:defRPr/>
            </a:pPr>
            <a:endParaRPr lang="en-US" sz="1600" kern="0" dirty="0">
              <a:solidFill>
                <a:srgbClr val="FFFFFF"/>
              </a:solidFill>
              <a:latin typeface="Sakkal Majalla" panose="02000000000000000000" pitchFamily="2" charset="-78"/>
              <a:cs typeface="mohammad bold art 1" pitchFamily="2" charset="-78"/>
              <a:sym typeface="Arial"/>
            </a:endParaRPr>
          </a:p>
        </p:txBody>
      </p:sp>
      <p:sp>
        <p:nvSpPr>
          <p:cNvPr id="27" name="Text 16">
            <a:extLst>
              <a:ext uri="{FF2B5EF4-FFF2-40B4-BE49-F238E27FC236}">
                <a16:creationId xmlns:a16="http://schemas.microsoft.com/office/drawing/2014/main" id="{39F38FCA-4ECC-8C81-04A8-E928D2F92CB8}"/>
              </a:ext>
            </a:extLst>
          </p:cNvPr>
          <p:cNvSpPr txBox="1"/>
          <p:nvPr/>
        </p:nvSpPr>
        <p:spPr>
          <a:xfrm>
            <a:off x="1550979" y="3246111"/>
            <a:ext cx="3870344" cy="322896"/>
          </a:xfrm>
          <a:prstGeom prst="rect">
            <a:avLst/>
          </a:prstGeom>
          <a:noFill/>
          <a:ln/>
        </p:spPr>
        <p:txBody>
          <a:bodyPr wrap="square" lIns="0" tIns="0" rIns="0" bIns="0" rtlCol="0" anchor="ctr"/>
          <a:lstStyle/>
          <a:p>
            <a:pPr algn="r"/>
            <a:endParaRPr lang="en-US" sz="1400" dirty="0">
              <a:cs typeface="mohammad bold art 1" pitchFamily="2" charset="-78"/>
            </a:endParaRPr>
          </a:p>
        </p:txBody>
      </p:sp>
      <p:pic>
        <p:nvPicPr>
          <p:cNvPr id="23" name="Picture 22">
            <a:extLst>
              <a:ext uri="{FF2B5EF4-FFF2-40B4-BE49-F238E27FC236}">
                <a16:creationId xmlns:a16="http://schemas.microsoft.com/office/drawing/2014/main" id="{E5DB2859-6CF5-6D35-528A-654AD955A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8261"/>
            <a:ext cx="12192000" cy="1017723"/>
          </a:xfrm>
          <a:prstGeom prst="rect">
            <a:avLst/>
          </a:prstGeom>
        </p:spPr>
      </p:pic>
      <p:sp>
        <p:nvSpPr>
          <p:cNvPr id="2" name="Title 1">
            <a:extLst>
              <a:ext uri="{FF2B5EF4-FFF2-40B4-BE49-F238E27FC236}">
                <a16:creationId xmlns:a16="http://schemas.microsoft.com/office/drawing/2014/main" id="{4729218B-0B5E-7F73-235C-6CF6B84194A1}"/>
              </a:ext>
            </a:extLst>
          </p:cNvPr>
          <p:cNvSpPr txBox="1">
            <a:spLocks/>
          </p:cNvSpPr>
          <p:nvPr/>
        </p:nvSpPr>
        <p:spPr>
          <a:xfrm>
            <a:off x="1047170" y="203427"/>
            <a:ext cx="10515600" cy="854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KW" sz="2400" kern="0" dirty="0">
                <a:solidFill>
                  <a:srgbClr val="0D4A75"/>
                </a:solidFill>
                <a:latin typeface="Segoe UI Semibold" panose="020B0702040204020203" pitchFamily="34" charset="0"/>
                <a:ea typeface="+mn-ea"/>
                <a:cs typeface="mohammad bold art 1" pitchFamily="2" charset="-78"/>
              </a:rPr>
              <a:t>المراحل الرئيسية لصندوق المؤشرات المتداول</a:t>
            </a:r>
            <a:endParaRPr lang="en-US" sz="2400" kern="0" dirty="0">
              <a:solidFill>
                <a:srgbClr val="0D4A75"/>
              </a:solidFill>
              <a:latin typeface="Segoe UI Semibold" panose="020B0702040204020203" pitchFamily="34" charset="0"/>
              <a:ea typeface="+mn-ea"/>
              <a:cs typeface="mohammad bold art 1" pitchFamily="2" charset="-78"/>
            </a:endParaRPr>
          </a:p>
        </p:txBody>
      </p:sp>
      <p:sp>
        <p:nvSpPr>
          <p:cNvPr id="4" name="Text 2">
            <a:extLst>
              <a:ext uri="{FF2B5EF4-FFF2-40B4-BE49-F238E27FC236}">
                <a16:creationId xmlns:a16="http://schemas.microsoft.com/office/drawing/2014/main" id="{E1163F68-5C81-6F7C-B286-FC45090D8EA2}"/>
              </a:ext>
            </a:extLst>
          </p:cNvPr>
          <p:cNvSpPr/>
          <p:nvPr/>
        </p:nvSpPr>
        <p:spPr>
          <a:xfrm>
            <a:off x="1848588" y="970332"/>
            <a:ext cx="8229600" cy="369332"/>
          </a:xfrm>
          <a:prstGeom prst="rect">
            <a:avLst/>
          </a:prstGeom>
          <a:noFill/>
          <a:ln/>
        </p:spPr>
        <p:txBody>
          <a:bodyPr wrap="square" lIns="0" tIns="0" rIns="0" bIns="0" rtlCol="0" anchor="t">
            <a:spAutoFit/>
          </a:bodyPr>
          <a:lstStyle/>
          <a:p>
            <a:pPr marL="0" indent="0" algn="ctr" rtl="1">
              <a:buNone/>
            </a:pPr>
            <a:r>
              <a:rPr lang="ar-KW" sz="2400" b="1" dirty="0">
                <a:solidFill>
                  <a:srgbClr val="AF882D"/>
                </a:solidFill>
                <a:latin typeface="Sakkal Majalla" panose="02000000000000000000" pitchFamily="2" charset="-78"/>
                <a:ea typeface="Amiri Bold" pitchFamily="34" charset="-122"/>
                <a:cs typeface="mohammad bold art 1" pitchFamily="2" charset="-78"/>
              </a:rPr>
              <a:t>"من التأسيس إلى التداول"</a:t>
            </a:r>
            <a:endParaRPr lang="en-US" sz="2400" dirty="0">
              <a:solidFill>
                <a:srgbClr val="AF882D"/>
              </a:solidFill>
              <a:latin typeface="Sakkal Majalla" panose="02000000000000000000" pitchFamily="2" charset="-78"/>
              <a:cs typeface="mohammad bold art 1" pitchFamily="2" charset="-78"/>
            </a:endParaRPr>
          </a:p>
        </p:txBody>
      </p:sp>
      <p:sp>
        <p:nvSpPr>
          <p:cNvPr id="7" name="Shape 3"/>
          <p:cNvSpPr/>
          <p:nvPr/>
        </p:nvSpPr>
        <p:spPr>
          <a:xfrm rot="2700000">
            <a:off x="9667875" y="1955007"/>
            <a:ext cx="1143000" cy="1143000"/>
          </a:xfrm>
          <a:prstGeom prst="rect">
            <a:avLst/>
          </a:prstGeom>
          <a:solidFill>
            <a:srgbClr val="FFFFFF"/>
          </a:solidFill>
          <a:ln w="45720">
            <a:solidFill>
              <a:srgbClr val="3D8BC1"/>
            </a:solidFill>
            <a:prstDash val="solid"/>
          </a:ln>
        </p:spPr>
        <p:txBody>
          <a:bodyPr/>
          <a:lstStyle/>
          <a:p>
            <a:endParaRPr lang="en-US" sz="2400"/>
          </a:p>
        </p:txBody>
      </p:sp>
      <p:sp>
        <p:nvSpPr>
          <p:cNvPr id="10" name="Shape 5"/>
          <p:cNvSpPr/>
          <p:nvPr/>
        </p:nvSpPr>
        <p:spPr>
          <a:xfrm>
            <a:off x="9001126" y="3336131"/>
            <a:ext cx="2476500" cy="57151"/>
          </a:xfrm>
          <a:prstGeom prst="rect">
            <a:avLst/>
          </a:prstGeom>
          <a:solidFill>
            <a:srgbClr val="3D8BC1"/>
          </a:solidFill>
          <a:ln/>
        </p:spPr>
        <p:txBody>
          <a:bodyPr/>
          <a:lstStyle/>
          <a:p>
            <a:endParaRPr lang="en-US" sz="2400"/>
          </a:p>
        </p:txBody>
      </p:sp>
      <p:sp>
        <p:nvSpPr>
          <p:cNvPr id="11" name="Text 6"/>
          <p:cNvSpPr/>
          <p:nvPr/>
        </p:nvSpPr>
        <p:spPr>
          <a:xfrm>
            <a:off x="9191626" y="3526631"/>
            <a:ext cx="2095500" cy="360782"/>
          </a:xfrm>
          <a:prstGeom prst="rect">
            <a:avLst/>
          </a:prstGeom>
          <a:noFill/>
          <a:ln/>
        </p:spPr>
        <p:txBody>
          <a:bodyPr wrap="square" lIns="0" tIns="0" rIns="0" bIns="113453" rtlCol="0" anchor="t">
            <a:spAutoFit/>
          </a:bodyPr>
          <a:lstStyle/>
          <a:p>
            <a:pPr algn="ctr" rtl="1"/>
            <a:r>
              <a:rPr lang="ar-KW" sz="1600" b="1" dirty="0">
                <a:solidFill>
                  <a:srgbClr val="AF882D"/>
                </a:solidFill>
                <a:latin typeface="Tajawal ExtraBold" pitchFamily="34" charset="0"/>
                <a:ea typeface="Tajawal ExtraBold" pitchFamily="34" charset="-122"/>
                <a:cs typeface="mohammad bold art 1" pitchFamily="2" charset="-78"/>
              </a:rPr>
              <a:t>1.</a:t>
            </a:r>
            <a:r>
              <a:rPr lang="en-US" sz="1600" b="1" dirty="0">
                <a:solidFill>
                  <a:srgbClr val="12377A"/>
                </a:solidFill>
                <a:latin typeface="Tajawal ExtraBold" pitchFamily="34" charset="0"/>
                <a:ea typeface="Tajawal ExtraBold" pitchFamily="34" charset="-122"/>
                <a:cs typeface="mohammad bold art 1" pitchFamily="2" charset="-78"/>
              </a:rPr>
              <a:t> التأسيس والترخيص</a:t>
            </a:r>
            <a:endParaRPr lang="en-US" sz="1600" dirty="0">
              <a:cs typeface="mohammad bold art 1" pitchFamily="2" charset="-78"/>
            </a:endParaRPr>
          </a:p>
        </p:txBody>
      </p:sp>
      <p:sp>
        <p:nvSpPr>
          <p:cNvPr id="12" name="Text 7"/>
          <p:cNvSpPr/>
          <p:nvPr/>
        </p:nvSpPr>
        <p:spPr>
          <a:xfrm>
            <a:off x="9191626" y="4379119"/>
            <a:ext cx="2095500" cy="1023357"/>
          </a:xfrm>
          <a:prstGeom prst="rect">
            <a:avLst/>
          </a:prstGeom>
          <a:noFill/>
          <a:ln/>
        </p:spPr>
        <p:txBody>
          <a:bodyPr wrap="square" lIns="0" tIns="0" rIns="0" bIns="0" rtlCol="0" anchor="t">
            <a:spAutoFit/>
          </a:bodyPr>
          <a:lstStyle/>
          <a:p>
            <a:pPr algn="ctr" rtl="1">
              <a:lnSpc>
                <a:spcPct val="120000"/>
              </a:lnSpc>
            </a:pPr>
            <a:r>
              <a:rPr lang="ar-KW" sz="1400" dirty="0">
                <a:solidFill>
                  <a:srgbClr val="444444"/>
                </a:solidFill>
                <a:latin typeface="Tajawal" pitchFamily="34" charset="0"/>
                <a:ea typeface="Tajawal" pitchFamily="34" charset="-122"/>
                <a:cs typeface="mohammad bold art 1" pitchFamily="2" charset="-78"/>
              </a:rPr>
              <a:t>تبدأ بالحصول على موافقات هيئة أسواق المال والجهات الرقابية، بشأن الترخيص والتأسيس.</a:t>
            </a:r>
            <a:endParaRPr lang="en-US" sz="1400" dirty="0">
              <a:cs typeface="mohammad bold art 1" pitchFamily="2" charset="-78"/>
            </a:endParaRPr>
          </a:p>
        </p:txBody>
      </p:sp>
      <p:sp>
        <p:nvSpPr>
          <p:cNvPr id="5" name="Shape 8"/>
          <p:cNvSpPr/>
          <p:nvPr/>
        </p:nvSpPr>
        <p:spPr>
          <a:xfrm rot="2700000">
            <a:off x="6905625" y="1955007"/>
            <a:ext cx="1143000" cy="1143000"/>
          </a:xfrm>
          <a:prstGeom prst="rect">
            <a:avLst/>
          </a:prstGeom>
          <a:solidFill>
            <a:srgbClr val="FFFFFF"/>
          </a:solidFill>
          <a:ln w="45720">
            <a:solidFill>
              <a:srgbClr val="C49A45"/>
            </a:solidFill>
            <a:prstDash val="solid"/>
          </a:ln>
        </p:spPr>
        <p:txBody>
          <a:bodyPr/>
          <a:lstStyle/>
          <a:p>
            <a:endParaRPr lang="en-US" sz="2400"/>
          </a:p>
        </p:txBody>
      </p:sp>
      <p:pic>
        <p:nvPicPr>
          <p:cNvPr id="14" name="Image 3" descr="preencoded.png"/>
          <p:cNvPicPr>
            <a:picLocks noChangeAspect="1"/>
          </p:cNvPicPr>
          <p:nvPr/>
        </p:nvPicPr>
        <p:blipFill>
          <a:blip r:embed="rId4"/>
          <a:stretch>
            <a:fillRect/>
          </a:stretch>
        </p:blipFill>
        <p:spPr>
          <a:xfrm>
            <a:off x="7191375" y="2240757"/>
            <a:ext cx="571500" cy="571500"/>
          </a:xfrm>
          <a:prstGeom prst="rect">
            <a:avLst/>
          </a:prstGeom>
        </p:spPr>
      </p:pic>
      <p:sp>
        <p:nvSpPr>
          <p:cNvPr id="16" name="Shape 10"/>
          <p:cNvSpPr/>
          <p:nvPr/>
        </p:nvSpPr>
        <p:spPr>
          <a:xfrm>
            <a:off x="6238875" y="3336131"/>
            <a:ext cx="2476500" cy="57151"/>
          </a:xfrm>
          <a:prstGeom prst="rect">
            <a:avLst/>
          </a:prstGeom>
          <a:solidFill>
            <a:srgbClr val="C49A45"/>
          </a:solidFill>
          <a:ln/>
        </p:spPr>
        <p:txBody>
          <a:bodyPr/>
          <a:lstStyle/>
          <a:p>
            <a:endParaRPr lang="en-US" sz="2400"/>
          </a:p>
        </p:txBody>
      </p:sp>
      <p:sp>
        <p:nvSpPr>
          <p:cNvPr id="9" name="Text 11"/>
          <p:cNvSpPr/>
          <p:nvPr/>
        </p:nvSpPr>
        <p:spPr>
          <a:xfrm>
            <a:off x="6429375" y="3526632"/>
            <a:ext cx="2095500" cy="360782"/>
          </a:xfrm>
          <a:prstGeom prst="rect">
            <a:avLst/>
          </a:prstGeom>
          <a:noFill/>
          <a:ln/>
        </p:spPr>
        <p:txBody>
          <a:bodyPr wrap="square" lIns="0" tIns="0" rIns="0" bIns="113453" rtlCol="0" anchor="t">
            <a:spAutoFit/>
          </a:bodyPr>
          <a:lstStyle/>
          <a:p>
            <a:pPr algn="ctr" rtl="1"/>
            <a:r>
              <a:rPr lang="ar-KW" sz="1600" b="1" dirty="0">
                <a:solidFill>
                  <a:srgbClr val="AF882D"/>
                </a:solidFill>
                <a:latin typeface="Tajawal ExtraBold" pitchFamily="34" charset="0"/>
                <a:ea typeface="Tajawal ExtraBold" pitchFamily="34" charset="-122"/>
                <a:cs typeface="mohammad bold art 1" pitchFamily="2" charset="-78"/>
              </a:rPr>
              <a:t>2.</a:t>
            </a:r>
            <a:r>
              <a:rPr lang="en-US" sz="1600" b="1" dirty="0">
                <a:solidFill>
                  <a:srgbClr val="12377A"/>
                </a:solidFill>
                <a:latin typeface="Tajawal ExtraBold" pitchFamily="34" charset="0"/>
                <a:ea typeface="Tajawal ExtraBold" pitchFamily="34" charset="-122"/>
                <a:cs typeface="mohammad bold art 1" pitchFamily="2" charset="-78"/>
              </a:rPr>
              <a:t> الإدراج في البورصة</a:t>
            </a:r>
            <a:endParaRPr lang="en-US" sz="1600" dirty="0">
              <a:cs typeface="mohammad bold art 1" pitchFamily="2" charset="-78"/>
            </a:endParaRPr>
          </a:p>
        </p:txBody>
      </p:sp>
      <p:sp>
        <p:nvSpPr>
          <p:cNvPr id="18" name="Text 12"/>
          <p:cNvSpPr/>
          <p:nvPr/>
        </p:nvSpPr>
        <p:spPr>
          <a:xfrm>
            <a:off x="6429375" y="4379119"/>
            <a:ext cx="2095500" cy="764825"/>
          </a:xfrm>
          <a:prstGeom prst="rect">
            <a:avLst/>
          </a:prstGeom>
          <a:noFill/>
          <a:ln/>
        </p:spPr>
        <p:txBody>
          <a:bodyPr wrap="square" lIns="0" tIns="0" rIns="0" bIns="0" rtlCol="0" anchor="t">
            <a:spAutoFit/>
          </a:bodyPr>
          <a:lstStyle/>
          <a:p>
            <a:pPr algn="ctr" rtl="1">
              <a:lnSpc>
                <a:spcPct val="120000"/>
              </a:lnSpc>
            </a:pPr>
            <a:r>
              <a:rPr lang="en-US" sz="1400" dirty="0">
                <a:solidFill>
                  <a:srgbClr val="444444"/>
                </a:solidFill>
                <a:latin typeface="Tajawal" pitchFamily="34" charset="0"/>
                <a:ea typeface="Tajawal" pitchFamily="34" charset="-122"/>
                <a:cs typeface="mohammad bold art 1" pitchFamily="2" charset="-78"/>
              </a:rPr>
              <a:t>استيفاء شروط الإدراج</a:t>
            </a:r>
            <a:r>
              <a:rPr lang="ar-KW" sz="1400" dirty="0">
                <a:solidFill>
                  <a:srgbClr val="444444"/>
                </a:solidFill>
                <a:latin typeface="Tajawal" pitchFamily="34" charset="0"/>
                <a:ea typeface="Tajawal" pitchFamily="34" charset="-122"/>
                <a:cs typeface="mohammad bold art 1" pitchFamily="2" charset="-78"/>
              </a:rPr>
              <a:t> والحصول على موافقات  من الهيئة والبورصة.</a:t>
            </a:r>
            <a:endParaRPr lang="en-US" sz="1400" dirty="0">
              <a:cs typeface="mohammad bold art 1" pitchFamily="2" charset="-78"/>
            </a:endParaRPr>
          </a:p>
        </p:txBody>
      </p:sp>
      <p:sp>
        <p:nvSpPr>
          <p:cNvPr id="19" name="Shape 13"/>
          <p:cNvSpPr/>
          <p:nvPr/>
        </p:nvSpPr>
        <p:spPr>
          <a:xfrm rot="2700000">
            <a:off x="4143375" y="1955007"/>
            <a:ext cx="1143000" cy="1143000"/>
          </a:xfrm>
          <a:prstGeom prst="rect">
            <a:avLst/>
          </a:prstGeom>
          <a:solidFill>
            <a:srgbClr val="FFFFFF"/>
          </a:solidFill>
          <a:ln w="45720">
            <a:solidFill>
              <a:srgbClr val="12377A"/>
            </a:solidFill>
            <a:prstDash val="solid"/>
          </a:ln>
        </p:spPr>
        <p:txBody>
          <a:bodyPr/>
          <a:lstStyle/>
          <a:p>
            <a:endParaRPr lang="en-US" sz="2400"/>
          </a:p>
        </p:txBody>
      </p:sp>
      <p:pic>
        <p:nvPicPr>
          <p:cNvPr id="20" name="Image 4" descr="preencoded.png"/>
          <p:cNvPicPr>
            <a:picLocks noChangeAspect="1"/>
          </p:cNvPicPr>
          <p:nvPr/>
        </p:nvPicPr>
        <p:blipFill>
          <a:blip r:embed="rId5"/>
          <a:stretch>
            <a:fillRect/>
          </a:stretch>
        </p:blipFill>
        <p:spPr>
          <a:xfrm>
            <a:off x="4429126" y="2240757"/>
            <a:ext cx="571500" cy="571500"/>
          </a:xfrm>
          <a:prstGeom prst="rect">
            <a:avLst/>
          </a:prstGeom>
        </p:spPr>
      </p:pic>
      <p:sp>
        <p:nvSpPr>
          <p:cNvPr id="22" name="Shape 15"/>
          <p:cNvSpPr/>
          <p:nvPr/>
        </p:nvSpPr>
        <p:spPr>
          <a:xfrm>
            <a:off x="3476626" y="3336131"/>
            <a:ext cx="2476500" cy="57151"/>
          </a:xfrm>
          <a:prstGeom prst="rect">
            <a:avLst/>
          </a:prstGeom>
          <a:solidFill>
            <a:srgbClr val="12377A"/>
          </a:solidFill>
          <a:ln/>
        </p:spPr>
        <p:txBody>
          <a:bodyPr/>
          <a:lstStyle/>
          <a:p>
            <a:endParaRPr lang="en-US" sz="2400"/>
          </a:p>
        </p:txBody>
      </p:sp>
      <p:sp>
        <p:nvSpPr>
          <p:cNvPr id="15" name="Text 16"/>
          <p:cNvSpPr/>
          <p:nvPr/>
        </p:nvSpPr>
        <p:spPr>
          <a:xfrm>
            <a:off x="3667126" y="3526632"/>
            <a:ext cx="2095500" cy="607003"/>
          </a:xfrm>
          <a:prstGeom prst="rect">
            <a:avLst/>
          </a:prstGeom>
          <a:noFill/>
          <a:ln/>
        </p:spPr>
        <p:txBody>
          <a:bodyPr wrap="square" lIns="0" tIns="0" rIns="0" bIns="113453" rtlCol="0" anchor="t">
            <a:spAutoFit/>
          </a:bodyPr>
          <a:lstStyle/>
          <a:p>
            <a:pPr algn="ctr" rtl="1"/>
            <a:r>
              <a:rPr lang="ar-KW" sz="1600" b="1" dirty="0">
                <a:solidFill>
                  <a:srgbClr val="AF882D"/>
                </a:solidFill>
                <a:latin typeface="Tajawal ExtraBold" pitchFamily="34" charset="0"/>
                <a:ea typeface="Tajawal ExtraBold" pitchFamily="34" charset="-122"/>
                <a:cs typeface="mohammad bold art 1" pitchFamily="2" charset="-78"/>
              </a:rPr>
              <a:t>3.</a:t>
            </a:r>
            <a:r>
              <a:rPr lang="en-US" sz="1600" b="1" dirty="0">
                <a:solidFill>
                  <a:srgbClr val="12377A"/>
                </a:solidFill>
                <a:latin typeface="Tajawal ExtraBold" pitchFamily="34" charset="0"/>
                <a:ea typeface="Tajawal ExtraBold" pitchFamily="34" charset="-122"/>
                <a:cs typeface="mohammad bold art 1" pitchFamily="2" charset="-78"/>
              </a:rPr>
              <a:t> التداول و</a:t>
            </a:r>
            <a:r>
              <a:rPr lang="ar-KW" sz="1600" b="1" dirty="0">
                <a:solidFill>
                  <a:srgbClr val="12377A"/>
                </a:solidFill>
                <a:latin typeface="Tajawal ExtraBold" pitchFamily="34" charset="0"/>
                <a:ea typeface="Tajawal ExtraBold" pitchFamily="34" charset="-122"/>
                <a:cs typeface="mohammad bold art 1" pitchFamily="2" charset="-78"/>
              </a:rPr>
              <a:t>الالتزامات المستمرة</a:t>
            </a:r>
            <a:endParaRPr lang="en-US" sz="1600" dirty="0">
              <a:cs typeface="mohammad bold art 1" pitchFamily="2" charset="-78"/>
            </a:endParaRPr>
          </a:p>
        </p:txBody>
      </p:sp>
      <p:sp>
        <p:nvSpPr>
          <p:cNvPr id="21" name="Text 17"/>
          <p:cNvSpPr/>
          <p:nvPr/>
        </p:nvSpPr>
        <p:spPr>
          <a:xfrm>
            <a:off x="3667126" y="4379119"/>
            <a:ext cx="2095500" cy="764825"/>
          </a:xfrm>
          <a:prstGeom prst="rect">
            <a:avLst/>
          </a:prstGeom>
          <a:noFill/>
          <a:ln/>
        </p:spPr>
        <p:txBody>
          <a:bodyPr wrap="square" lIns="0" tIns="0" rIns="0" bIns="0" rtlCol="0" anchor="t">
            <a:spAutoFit/>
          </a:bodyPr>
          <a:lstStyle/>
          <a:p>
            <a:pPr algn="ctr" rtl="1">
              <a:lnSpc>
                <a:spcPct val="120000"/>
              </a:lnSpc>
            </a:pPr>
            <a:r>
              <a:rPr lang="ar-KW" sz="1400" dirty="0">
                <a:solidFill>
                  <a:srgbClr val="444444"/>
                </a:solidFill>
                <a:latin typeface="Tajawal" pitchFamily="34" charset="0"/>
                <a:ea typeface="Tajawal" pitchFamily="34" charset="-122"/>
                <a:cs typeface="mohammad bold art 1" pitchFamily="2" charset="-78"/>
              </a:rPr>
              <a:t>التداول</a:t>
            </a:r>
            <a:r>
              <a:rPr lang="en-US" sz="1400" dirty="0">
                <a:solidFill>
                  <a:srgbClr val="444444"/>
                </a:solidFill>
                <a:latin typeface="Tajawal" pitchFamily="34" charset="0"/>
                <a:ea typeface="Tajawal" pitchFamily="34" charset="-122"/>
                <a:cs typeface="mohammad bold art 1" pitchFamily="2" charset="-78"/>
              </a:rPr>
              <a:t> </a:t>
            </a:r>
            <a:r>
              <a:rPr lang="ar-KW" sz="1400" dirty="0">
                <a:solidFill>
                  <a:srgbClr val="444444"/>
                </a:solidFill>
                <a:latin typeface="Tajawal" pitchFamily="34" charset="0"/>
                <a:ea typeface="Tajawal" pitchFamily="34" charset="-122"/>
                <a:cs typeface="mohammad bold art 1" pitchFamily="2" charset="-78"/>
              </a:rPr>
              <a:t>في البورصة والالتزامات المستمرة بشأن الإفصاح والشفافية.</a:t>
            </a:r>
            <a:endParaRPr lang="en-US" sz="1400" dirty="0">
              <a:cs typeface="mohammad bold art 1" pitchFamily="2" charset="-78"/>
            </a:endParaRPr>
          </a:p>
        </p:txBody>
      </p:sp>
      <p:sp>
        <p:nvSpPr>
          <p:cNvPr id="25" name="Shape 18"/>
          <p:cNvSpPr/>
          <p:nvPr/>
        </p:nvSpPr>
        <p:spPr>
          <a:xfrm rot="2700000">
            <a:off x="1381125" y="1955007"/>
            <a:ext cx="1143000" cy="1143000"/>
          </a:xfrm>
          <a:prstGeom prst="rect">
            <a:avLst/>
          </a:prstGeom>
          <a:solidFill>
            <a:srgbClr val="FFFFFF"/>
          </a:solidFill>
          <a:ln w="45720">
            <a:solidFill>
              <a:srgbClr val="12377A"/>
            </a:solidFill>
            <a:prstDash val="solid"/>
          </a:ln>
        </p:spPr>
        <p:txBody>
          <a:bodyPr/>
          <a:lstStyle/>
          <a:p>
            <a:endParaRPr lang="en-US" sz="2400"/>
          </a:p>
        </p:txBody>
      </p:sp>
      <p:sp>
        <p:nvSpPr>
          <p:cNvPr id="29" name="Shape 20"/>
          <p:cNvSpPr/>
          <p:nvPr/>
        </p:nvSpPr>
        <p:spPr>
          <a:xfrm>
            <a:off x="714375" y="3336131"/>
            <a:ext cx="2476500" cy="57151"/>
          </a:xfrm>
          <a:prstGeom prst="rect">
            <a:avLst/>
          </a:prstGeom>
          <a:solidFill>
            <a:srgbClr val="12377A"/>
          </a:solidFill>
          <a:ln/>
        </p:spPr>
        <p:txBody>
          <a:bodyPr/>
          <a:lstStyle/>
          <a:p>
            <a:endParaRPr lang="en-US" sz="2400"/>
          </a:p>
        </p:txBody>
      </p:sp>
      <p:sp>
        <p:nvSpPr>
          <p:cNvPr id="31" name="Text 21"/>
          <p:cNvSpPr/>
          <p:nvPr/>
        </p:nvSpPr>
        <p:spPr>
          <a:xfrm>
            <a:off x="904875" y="3555208"/>
            <a:ext cx="2095500" cy="360782"/>
          </a:xfrm>
          <a:prstGeom prst="rect">
            <a:avLst/>
          </a:prstGeom>
          <a:noFill/>
          <a:ln/>
        </p:spPr>
        <p:txBody>
          <a:bodyPr wrap="square" lIns="0" tIns="0" rIns="0" bIns="113453" rtlCol="0" anchor="t">
            <a:spAutoFit/>
          </a:bodyPr>
          <a:lstStyle/>
          <a:p>
            <a:pPr algn="ctr" rtl="1"/>
            <a:r>
              <a:rPr lang="ar-KW" sz="1600" b="1" dirty="0">
                <a:solidFill>
                  <a:srgbClr val="AF882D"/>
                </a:solidFill>
                <a:latin typeface="Tajawal ExtraBold" pitchFamily="34" charset="0"/>
                <a:ea typeface="Tajawal ExtraBold" pitchFamily="34" charset="-122"/>
                <a:cs typeface="mohammad bold art 1" pitchFamily="2" charset="-78"/>
              </a:rPr>
              <a:t>4.</a:t>
            </a:r>
            <a:r>
              <a:rPr lang="en-US" sz="1600" b="1" dirty="0">
                <a:solidFill>
                  <a:srgbClr val="12377A"/>
                </a:solidFill>
                <a:latin typeface="Tajawal ExtraBold" pitchFamily="34" charset="0"/>
                <a:ea typeface="Tajawal ExtraBold" pitchFamily="34" charset="-122"/>
                <a:cs typeface="mohammad bold art 1" pitchFamily="2" charset="-78"/>
              </a:rPr>
              <a:t> التسوية والتقاص</a:t>
            </a:r>
            <a:endParaRPr lang="en-US" sz="1600" dirty="0">
              <a:cs typeface="mohammad bold art 1" pitchFamily="2" charset="-78"/>
            </a:endParaRPr>
          </a:p>
        </p:txBody>
      </p:sp>
      <p:sp>
        <p:nvSpPr>
          <p:cNvPr id="36" name="Text 22"/>
          <p:cNvSpPr/>
          <p:nvPr/>
        </p:nvSpPr>
        <p:spPr>
          <a:xfrm>
            <a:off x="904875" y="4407693"/>
            <a:ext cx="2095500" cy="764825"/>
          </a:xfrm>
          <a:prstGeom prst="rect">
            <a:avLst/>
          </a:prstGeom>
          <a:noFill/>
          <a:ln/>
        </p:spPr>
        <p:txBody>
          <a:bodyPr wrap="square" lIns="0" tIns="0" rIns="0" bIns="0" rtlCol="0" anchor="t">
            <a:spAutoFit/>
          </a:bodyPr>
          <a:lstStyle/>
          <a:p>
            <a:pPr algn="ctr" rtl="1">
              <a:lnSpc>
                <a:spcPct val="120000"/>
              </a:lnSpc>
            </a:pPr>
            <a:r>
              <a:rPr lang="en-US" sz="1400" dirty="0">
                <a:solidFill>
                  <a:srgbClr val="444444"/>
                </a:solidFill>
                <a:latin typeface="Tajawal" pitchFamily="34" charset="0"/>
                <a:ea typeface="Tajawal" pitchFamily="34" charset="-122"/>
                <a:cs typeface="mohammad bold art 1" pitchFamily="2" charset="-78"/>
              </a:rPr>
              <a:t>تنفيذ نقل الملكيات، تسوية العمليات، </a:t>
            </a:r>
            <a:r>
              <a:rPr lang="ar-KW" sz="1400" dirty="0">
                <a:solidFill>
                  <a:srgbClr val="444444"/>
                </a:solidFill>
                <a:latin typeface="Tajawal" pitchFamily="34" charset="0"/>
                <a:ea typeface="Tajawal" pitchFamily="34" charset="-122"/>
                <a:cs typeface="mohammad bold art 1" pitchFamily="2" charset="-78"/>
              </a:rPr>
              <a:t>واشتراك واسترداد </a:t>
            </a:r>
            <a:r>
              <a:rPr lang="en-US" sz="1400" dirty="0">
                <a:solidFill>
                  <a:srgbClr val="444444"/>
                </a:solidFill>
                <a:latin typeface="Tajawal" pitchFamily="34" charset="0"/>
                <a:ea typeface="Tajawal" pitchFamily="34" charset="-122"/>
                <a:cs typeface="mohammad bold art 1" pitchFamily="2" charset="-78"/>
              </a:rPr>
              <a:t>الوحدات</a:t>
            </a:r>
            <a:r>
              <a:rPr lang="ar-KW" sz="1400" dirty="0">
                <a:solidFill>
                  <a:srgbClr val="444444"/>
                </a:solidFill>
                <a:latin typeface="Tajawal" pitchFamily="34" charset="0"/>
                <a:ea typeface="Tajawal" pitchFamily="34" charset="-122"/>
                <a:cs typeface="mohammad bold art 1" pitchFamily="2" charset="-78"/>
              </a:rPr>
              <a:t>.</a:t>
            </a:r>
            <a:endParaRPr lang="en-US" sz="1400" dirty="0">
              <a:cs typeface="mohammad bold art 1" pitchFamily="2" charset="-78"/>
            </a:endParaRPr>
          </a:p>
        </p:txBody>
      </p:sp>
      <p:pic>
        <p:nvPicPr>
          <p:cNvPr id="13" name="Graphic 12" descr="Handshake with solid fill">
            <a:extLst>
              <a:ext uri="{FF2B5EF4-FFF2-40B4-BE49-F238E27FC236}">
                <a16:creationId xmlns:a16="http://schemas.microsoft.com/office/drawing/2014/main" id="{DA53C80F-69F3-B12B-6AA1-6FDE4FD1A1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66874" y="2251817"/>
            <a:ext cx="704477" cy="704477"/>
          </a:xfrm>
          <a:prstGeom prst="rect">
            <a:avLst/>
          </a:prstGeom>
        </p:spPr>
      </p:pic>
      <p:pic>
        <p:nvPicPr>
          <p:cNvPr id="17" name="Image 4" descr="preencoded.png">
            <a:extLst>
              <a:ext uri="{FF2B5EF4-FFF2-40B4-BE49-F238E27FC236}">
                <a16:creationId xmlns:a16="http://schemas.microsoft.com/office/drawing/2014/main" id="{CF2C25A8-6A26-FE68-1B25-8B2B485D0024}"/>
              </a:ext>
            </a:extLst>
          </p:cNvPr>
          <p:cNvPicPr>
            <a:picLocks noChangeAspect="1"/>
          </p:cNvPicPr>
          <p:nvPr/>
        </p:nvPicPr>
        <p:blipFill>
          <a:blip r:embed="rId8"/>
          <a:stretch>
            <a:fillRect/>
          </a:stretch>
        </p:blipFill>
        <p:spPr>
          <a:xfrm>
            <a:off x="10078188" y="2240757"/>
            <a:ext cx="560348" cy="498087"/>
          </a:xfrm>
          <a:prstGeom prst="rect">
            <a:avLst/>
          </a:prstGeom>
        </p:spPr>
      </p:pic>
    </p:spTree>
    <p:extLst>
      <p:ext uri="{BB962C8B-B14F-4D97-AF65-F5344CB8AC3E}">
        <p14:creationId xmlns:p14="http://schemas.microsoft.com/office/powerpoint/2010/main" val="4047260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B7A7532-BC61-4628-909C-4724E9AFE7D7}">
  <we:reference id="wa200010001" version="1.0.0.1" store="en-US" storeType="OMEX"/>
  <we:alternateReferences>
    <we:reference id="WA200010001" version="1.0.0.1" store="" storeType="OMEX"/>
  </we:alternateReferences>
  <we:properties>
    <we:property name="claude.fileId" value="&quot;8ff3b756-f1ec-4c4b-8165-a04bb55f3649&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7120</TotalTime>
  <Words>2725</Words>
  <Application>Microsoft Office PowerPoint</Application>
  <PresentationFormat>Widescreen</PresentationFormat>
  <Paragraphs>457</Paragraphs>
  <Slides>23</Slides>
  <Notes>14</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44" baseType="lpstr">
      <vt:lpstr>Aptos</vt:lpstr>
      <vt:lpstr>Aptos Display</vt:lpstr>
      <vt:lpstr>Arial</vt:lpstr>
      <vt:lpstr>Cairo</vt:lpstr>
      <vt:lpstr>Calibri</vt:lpstr>
      <vt:lpstr>Calibri Light</vt:lpstr>
      <vt:lpstr>Diwan Muna</vt:lpstr>
      <vt:lpstr>mohammad bold art 1</vt:lpstr>
      <vt:lpstr>Open Sans</vt:lpstr>
      <vt:lpstr>Sakkal Majalla</vt:lpstr>
      <vt:lpstr>Segoe UI Semibold</vt:lpstr>
      <vt:lpstr>Segoe UI Semilight</vt:lpstr>
      <vt:lpstr>Tajawal</vt:lpstr>
      <vt:lpstr>Tajawal Black</vt:lpstr>
      <vt:lpstr>Tajawal Bold</vt:lpstr>
      <vt:lpstr>Tajawal ExtraBold</vt:lpstr>
      <vt:lpstr>Times New Roman</vt:lpstr>
      <vt:lpstr>Wingdings</vt:lpstr>
      <vt:lpstr>ةخا</vt:lpstr>
      <vt:lpstr>Office Theme</vt:lpstr>
      <vt:lpstr>Document</vt:lpstr>
      <vt:lpstr>إطلاق المنظومة التشريعية لصناديق المؤشرات المتداولة</vt:lpstr>
      <vt:lpstr>PowerPoint Presentation</vt:lpstr>
      <vt:lpstr>مراحل ومخرجات برنامج تطوير منظومة سوق المال </vt:lpstr>
      <vt:lpstr>PowerPoint Presentation</vt:lpstr>
      <vt:lpstr>نظرة عامة وأهم التعريفات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إطلاق المنظومة التشريعية لصناديق المؤشرات المتداول</dc:title>
  <dc:creator>Saud AlHuwal</dc:creator>
  <cp:lastModifiedBy>Huda Alshatti</cp:lastModifiedBy>
  <cp:revision>451</cp:revision>
  <cp:lastPrinted>2026-05-12T10:31:03Z</cp:lastPrinted>
  <dcterms:created xsi:type="dcterms:W3CDTF">2025-01-22T07:06:39Z</dcterms:created>
  <dcterms:modified xsi:type="dcterms:W3CDTF">2026-07-21T06:39:42Z</dcterms:modified>
</cp:coreProperties>
</file>